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Caveat"/>
      <p:regular r:id="rId33"/>
      <p:bold r:id="rId34"/>
    </p:embeddedFont>
    <p:embeddedFont>
      <p:font typeface="PT Sans Narrow"/>
      <p:regular r:id="rId35"/>
      <p:bold r:id="rId36"/>
    </p:embeddedFont>
    <p:embeddedFont>
      <p:font typeface="Pacifico"/>
      <p:regular r:id="rId37"/>
    </p:embeddedFont>
    <p:embeddedFont>
      <p:font typeface="Open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Chiaraanna Mur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E044C68-D65F-4AF9-8573-2DF9CB3F514E}">
  <a:tblStyle styleId="{BE044C68-D65F-4AF9-8573-2DF9CB3F51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italic.fntdata"/><Relationship Id="rId20" Type="http://schemas.openxmlformats.org/officeDocument/2006/relationships/slide" Target="slides/slide13.xml"/><Relationship Id="rId41" Type="http://schemas.openxmlformats.org/officeDocument/2006/relationships/font" Target="fonts/OpenSans-bold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font" Target="fonts/Roboto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4.xml"/><Relationship Id="rId33" Type="http://schemas.openxmlformats.org/officeDocument/2006/relationships/font" Target="fonts/Caveat-regular.fntdata"/><Relationship Id="rId10" Type="http://schemas.openxmlformats.org/officeDocument/2006/relationships/slide" Target="slides/slide3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6.xml"/><Relationship Id="rId35" Type="http://schemas.openxmlformats.org/officeDocument/2006/relationships/font" Target="fonts/PTSansNarrow-regular.fntdata"/><Relationship Id="rId12" Type="http://schemas.openxmlformats.org/officeDocument/2006/relationships/slide" Target="slides/slide5.xml"/><Relationship Id="rId34" Type="http://schemas.openxmlformats.org/officeDocument/2006/relationships/font" Target="fonts/Caveat-bold.fntdata"/><Relationship Id="rId15" Type="http://schemas.openxmlformats.org/officeDocument/2006/relationships/slide" Target="slides/slide8.xml"/><Relationship Id="rId37" Type="http://schemas.openxmlformats.org/officeDocument/2006/relationships/font" Target="fonts/Pacifico-regular.fntdata"/><Relationship Id="rId14" Type="http://schemas.openxmlformats.org/officeDocument/2006/relationships/slide" Target="slides/slide7.xml"/><Relationship Id="rId36" Type="http://schemas.openxmlformats.org/officeDocument/2006/relationships/font" Target="fonts/PTSansNarrow-bold.fntdata"/><Relationship Id="rId17" Type="http://schemas.openxmlformats.org/officeDocument/2006/relationships/slide" Target="slides/slide10.xml"/><Relationship Id="rId39" Type="http://schemas.openxmlformats.org/officeDocument/2006/relationships/font" Target="fonts/OpenSans-bold.fntdata"/><Relationship Id="rId16" Type="http://schemas.openxmlformats.org/officeDocument/2006/relationships/slide" Target="slides/slide9.xml"/><Relationship Id="rId38" Type="http://schemas.openxmlformats.org/officeDocument/2006/relationships/font" Target="fonts/OpenSans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1-11T08:48:00.530">
    <p:pos x="196" y="579"/>
    <p:text>a questo link può accedere solo il proprietario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a50353e5fb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a50353e5fb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4c5b470cd_4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24c5b470cd_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4c5b470cd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4c5b470cd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24c5b470cd_4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24c5b470cd_4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24d38f1e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24d38f1e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26ceb8a4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26ceb8a4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24d38f1e5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24d38f1e5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52c74f53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a52c74f53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26ff54fdf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26ff54fdf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26ff54fdf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26ff54fdf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26d4923744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26d4923744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a52c74f53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a52c74f53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24d38f1e5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24d38f1e5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23c4681a6c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23c4681a6c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23c4681a6c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23c4681a6c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4aad1c99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24aad1c9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23c4681a6c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23c4681a6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26d4923744_0_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26d4923744_0_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24aad1c99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24aad1c99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3c4681a6c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23c4681a6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1.xml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menti.com/al18d4ptirkv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rive.google.com/file/d/1Idmioqfr0JgWAPzDQYcYzX5QhzNArk-1/view?usp=drive_link" TargetMode="External"/><Relationship Id="rId4" Type="http://schemas.openxmlformats.org/officeDocument/2006/relationships/image" Target="../media/image29.gif"/><Relationship Id="rId5" Type="http://schemas.openxmlformats.org/officeDocument/2006/relationships/image" Target="../media/image4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5.jpg"/><Relationship Id="rId5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natiperleggere.it/" TargetMode="External"/><Relationship Id="rId4" Type="http://schemas.openxmlformats.org/officeDocument/2006/relationships/image" Target="../media/image27.jpg"/><Relationship Id="rId9" Type="http://schemas.openxmlformats.org/officeDocument/2006/relationships/image" Target="../media/image40.jpg"/><Relationship Id="rId5" Type="http://schemas.openxmlformats.org/officeDocument/2006/relationships/image" Target="../media/image26.jpg"/><Relationship Id="rId6" Type="http://schemas.openxmlformats.org/officeDocument/2006/relationships/image" Target="../media/image43.png"/><Relationship Id="rId7" Type="http://schemas.openxmlformats.org/officeDocument/2006/relationships/image" Target="../media/image39.png"/><Relationship Id="rId8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Relationship Id="rId4" Type="http://schemas.openxmlformats.org/officeDocument/2006/relationships/image" Target="../media/image42.jpg"/><Relationship Id="rId5" Type="http://schemas.openxmlformats.org/officeDocument/2006/relationships/image" Target="../media/image3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8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8.jpg"/><Relationship Id="rId7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forms.gle/9uvrmGrodVQtemVg7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17.png"/><Relationship Id="rId10" Type="http://schemas.openxmlformats.org/officeDocument/2006/relationships/image" Target="../media/image1.png"/><Relationship Id="rId9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13.png"/><Relationship Id="rId8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rive.google.com/file/d/1TabTficEzzijT3ohjBl8gz_f6Yzc13sU/view?usp=drive_link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rive.google.com/file/d/1TwnOb1-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04708" y="10419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Aula T1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 18 Gennaio 2025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683750" y="30294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Il viaggio continua: Tappa di riflessione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3650" y="112350"/>
            <a:ext cx="1436700" cy="1348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0225" y="3608700"/>
            <a:ext cx="2121900" cy="146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Letto-scrittura alla Scuola dell’Infanzia</a:t>
            </a:r>
            <a:endParaRPr/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11700" y="92040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Quali interventi irrinunciabili dovrebbero essere parte integrante del percorso  connesso all’apprendimento della letto scrittura alla scuola dell’Infanzia?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Iniziamo con un gioco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Foto gratis: Matita, apprendimento, conoscenza, libro, lettura, studio"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3100" y="2629325"/>
            <a:ext cx="3885300" cy="2165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11700" y="445025"/>
            <a:ext cx="8520600" cy="16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Come pensi potresti organizzare un percorso di letto scrittura, utilizzando con i bambini, le attività che hai appena sperimentato?</a:t>
            </a:r>
            <a:endParaRPr/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11700" y="2371500"/>
            <a:ext cx="8520600" cy="22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hlinkClick r:id="rId3"/>
              </a:rPr>
              <a:t>https://www.menti.com/al18d4ptirkv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Man, pencil and idea | Free SVG"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9550" y="1654575"/>
            <a:ext cx="2783201" cy="27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Un’esperienza concreta</a:t>
            </a:r>
            <a:endParaRPr/>
          </a:p>
        </p:txBody>
      </p:sp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https://drive.google.com/file/d/1Idmioqfr0JgWAPzDQYcYzX5QhzNArk-1/view?usp=drive_link</a:t>
            </a:r>
            <a:endParaRPr/>
          </a:p>
        </p:txBody>
      </p:sp>
      <p:pic>
        <p:nvPicPr>
          <p:cNvPr descr="a cartoon of a dinosaur wearing a purple shirt and an orange hat with the letter v on it (Fornito da Tenor)"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4375" y="2889700"/>
            <a:ext cx="2382600" cy="20537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dog jumping for love with hearts around him (Fornito da Tenor)" id="148" name="Google Shape;14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4375" y="2889700"/>
            <a:ext cx="2382600" cy="205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/>
          <p:nvPr/>
        </p:nvSpPr>
        <p:spPr>
          <a:xfrm>
            <a:off x="4902025" y="3187525"/>
            <a:ext cx="917625" cy="8050"/>
          </a:xfrm>
          <a:custGeom>
            <a:rect b="b" l="l" r="r" t="t"/>
            <a:pathLst>
              <a:path extrusionOk="0" h="322" w="36705">
                <a:moveTo>
                  <a:pt x="0" y="322"/>
                </a:moveTo>
                <a:cubicBezTo>
                  <a:pt x="12235" y="322"/>
                  <a:pt x="24470" y="0"/>
                  <a:pt x="36705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50" name="Google Shape;150;p24"/>
          <p:cNvCxnSpPr/>
          <p:nvPr/>
        </p:nvCxnSpPr>
        <p:spPr>
          <a:xfrm flipH="1" rot="10800000">
            <a:off x="4910075" y="3187500"/>
            <a:ext cx="901500" cy="8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1" name="Google Shape;151;p24"/>
          <p:cNvSpPr/>
          <p:nvPr/>
        </p:nvSpPr>
        <p:spPr>
          <a:xfrm>
            <a:off x="5256175" y="3308225"/>
            <a:ext cx="1891500" cy="9660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rgbClr val="990000"/>
                </a:solidFill>
              </a:rPr>
              <a:t>for learning</a:t>
            </a:r>
            <a:endParaRPr b="1" sz="170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Avviare alla lettura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/>
              <a:t>Qual è l’età per avviare alla lettura?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100"/>
              <a:t>Cosa è lettura?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100"/>
              <a:t>La lettura è connessa solo a un codice alfabetico?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100"/>
              <a:t>Stadio logografico: </a:t>
            </a:r>
            <a:r>
              <a:rPr lang="it" sz="1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coincide solitamente con l'età prescolare. Il bambino riconosce e legge alcune parole in modo globale, perché contengono delle lettere o degli elementi che ha imparato a riconoscere, tuttavia egli non ha né conoscenze ortografiche né fonologiche sulle parole che legge.</a:t>
            </a:r>
            <a:endParaRPr sz="25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11700" y="277600"/>
            <a:ext cx="8520600" cy="9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L’importanza dell’avvio alla lettura in età pre-scolare</a:t>
            </a:r>
            <a:endParaRPr/>
          </a:p>
        </p:txBody>
      </p:sp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348925" y="985050"/>
            <a:ext cx="8520600" cy="3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Aspetti neurologici: </a:t>
            </a:r>
            <a:r>
              <a:rPr lang="it" sz="1200">
                <a:solidFill>
                  <a:schemeClr val="dk1"/>
                </a:solidFill>
                <a:highlight>
                  <a:srgbClr val="FFFFFF"/>
                </a:highlight>
              </a:rPr>
              <a:t>mentre i genitori parlano, cantano e leggono ai loro figli, i legami esistenti tra le cellule cerebrali si rinforzano e se ne formano di nuovi,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Psico-sociali: </a:t>
            </a:r>
            <a:r>
              <a:rPr lang="it" sz="1200"/>
              <a:t>l</a:t>
            </a:r>
            <a:r>
              <a:rPr lang="it" sz="1250">
                <a:solidFill>
                  <a:schemeClr val="dk1"/>
                </a:solidFill>
                <a:highlight>
                  <a:srgbClr val="FFFFFF"/>
                </a:highlight>
              </a:rPr>
              <a:t>a lettura precoce agisce sulle funzioni cognitive; sulle capacità di ragionamento critico; sullo sviluppo dell’identità personale; sulle competenze emotive; sull’immaginazione; sulla creatività e sullo sviluppo del pensiero divergente; sulla curiosità; sull’empatia, …</a:t>
            </a:r>
            <a:endParaRPr sz="12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Educativi: </a:t>
            </a:r>
            <a:r>
              <a:rPr lang="it" sz="1200">
                <a:solidFill>
                  <a:schemeClr val="dk1"/>
                </a:solidFill>
                <a:highlight>
                  <a:srgbClr val="FFFFFF"/>
                </a:highlight>
              </a:rPr>
              <a:t>I bambini che familiarizzano con la lettura dur</a:t>
            </a:r>
            <a:r>
              <a:rPr lang="it" sz="1200">
                <a:solidFill>
                  <a:schemeClr val="dk1"/>
                </a:solidFill>
                <a:highlight>
                  <a:srgbClr val="FFFFFF"/>
                </a:highlight>
              </a:rPr>
              <a:t>ante i primi anni di vita avranno una conoscenza più vasta e un bagaglio di apprendimenti pregressi rispetto alla scuola primaria, un più ampio vocabolario e una fluenza verbale migliore, oltre che una maggiore capacità di attenzione e concentrazione.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Linguistici: </a:t>
            </a:r>
            <a:r>
              <a:rPr lang="it" sz="1200">
                <a:solidFill>
                  <a:schemeClr val="dk1"/>
                </a:solidFill>
                <a:highlight>
                  <a:srgbClr val="FFFFFF"/>
                </a:highlight>
              </a:rPr>
              <a:t>la lettura in tenera età affina, naturalmente, le abilità linguistiche</a:t>
            </a:r>
            <a:endParaRPr sz="1200"/>
          </a:p>
        </p:txBody>
      </p:sp>
      <p:pic>
        <p:nvPicPr>
          <p:cNvPr descr="Immagine caleidoscopica astratta Immagine gratis - Public Domain ..."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825" y="3473675"/>
            <a:ext cx="2216400" cy="1477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9900"/>
                </a:solidFill>
              </a:rPr>
              <a:t>Parola  chiave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374275" y="1386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 sz="7400">
                <a:solidFill>
                  <a:srgbClr val="4A86E8"/>
                </a:solidFill>
              </a:rPr>
              <a:t>Ascolto</a:t>
            </a:r>
            <a:endParaRPr b="1" sz="7400">
              <a:solidFill>
                <a:srgbClr val="4A86E8"/>
              </a:solidFill>
            </a:endParaRPr>
          </a:p>
        </p:txBody>
      </p:sp>
      <p:pic>
        <p:nvPicPr>
          <p:cNvPr descr="Ragazzo con grafica vettoriale cuffie | Immagini vettoriali gratuiti"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2538" y="2661317"/>
            <a:ext cx="1624063" cy="2333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to gratis: Karaoke, microfono, audio, voce, suono, musica ..."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050" y="3412050"/>
            <a:ext cx="2280900" cy="152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Natura Images | Free Photos, PNG Stickers, Wallpapers ..." id="173" name="Google Shape;17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5875" y="3349800"/>
            <a:ext cx="2469000" cy="1644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accent4"/>
                </a:solidFill>
              </a:rPr>
              <a:t>Attività 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179" name="Google Shape;179;p28"/>
          <p:cNvSpPr txBox="1"/>
          <p:nvPr>
            <p:ph idx="1" type="body"/>
          </p:nvPr>
        </p:nvSpPr>
        <p:spPr>
          <a:xfrm>
            <a:off x="311700" y="1266325"/>
            <a:ext cx="8520600" cy="28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83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833"/>
              <a:t>Drammatizzazione</a:t>
            </a:r>
            <a:endParaRPr sz="583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833"/>
              <a:t>Lettura di Silent book</a:t>
            </a:r>
            <a:endParaRPr sz="583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833"/>
              <a:t>Kamishibai( tecnica di Narrazione giapponese)</a:t>
            </a:r>
            <a:endParaRPr sz="583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833"/>
              <a:t>Letture Peer to Peer</a:t>
            </a:r>
            <a:endParaRPr sz="583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833"/>
              <a:t>Progetti Nazionali:</a:t>
            </a:r>
            <a:endParaRPr sz="583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833" u="sng">
                <a:solidFill>
                  <a:schemeClr val="hlink"/>
                </a:solidFill>
                <a:hlinkClick r:id="rId3"/>
              </a:rPr>
              <a:t>https://www.natiperleggere.it/</a:t>
            </a:r>
            <a:endParaRPr sz="583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Papiertheater – Wikipedia" id="180" name="Google Shape;1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175" y="138987"/>
            <a:ext cx="2523900" cy="16824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descr="File:Kamishibai mit seitlichem Einschub.jpg - Wikimedia Commons" id="181" name="Google Shape;18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6237" y="175275"/>
            <a:ext cx="3651000" cy="16098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descr="File:LA-Logo-libri-wiki.png - Wikipedia" id="182" name="Google Shape;18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1925" y="2518200"/>
            <a:ext cx="2625300" cy="262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mbino del fumetto | Immagini vettoriali gratuiti" id="183" name="Google Shape;18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7900" y="2989300"/>
            <a:ext cx="752175" cy="112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ttore di disegno del fiore di colore blu | Immagini vettoriali ..." id="184" name="Google Shape;18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96848" y="3155251"/>
            <a:ext cx="661525" cy="9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coltare con gli occhi – Associazione Literacy Italia" id="185" name="Google Shape;18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86125" y="3063950"/>
            <a:ext cx="3000300" cy="17862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6825" y="2817601"/>
            <a:ext cx="2872800" cy="2154600"/>
          </a:xfrm>
          <a:prstGeom prst="round2DiagRect">
            <a:avLst>
              <a:gd fmla="val 16667" name="adj1"/>
              <a:gd fmla="val 9169" name="adj2"/>
            </a:avLst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6825" y="516750"/>
            <a:ext cx="2740200" cy="20550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8700" y="588150"/>
            <a:ext cx="2740200" cy="20550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93" name="Google Shape;193;p29"/>
          <p:cNvSpPr/>
          <p:nvPr/>
        </p:nvSpPr>
        <p:spPr>
          <a:xfrm rot="-776137">
            <a:off x="1553477" y="3032708"/>
            <a:ext cx="2140214" cy="1925968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900">
                <a:solidFill>
                  <a:srgbClr val="E69138"/>
                </a:solidFill>
              </a:rPr>
              <a:t>Giovani attori e baby ascoltatori</a:t>
            </a:r>
            <a:endParaRPr b="1" sz="1900">
              <a:solidFill>
                <a:srgbClr val="E69138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75" y="820875"/>
            <a:ext cx="2678700" cy="3571500"/>
          </a:xfrm>
          <a:prstGeom prst="round2DiagRect">
            <a:avLst>
              <a:gd fmla="val 16667" name="adj1"/>
              <a:gd fmla="val 14723" name="adj2"/>
            </a:avLst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8975" y="562050"/>
            <a:ext cx="2609100" cy="200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8975" y="2954250"/>
            <a:ext cx="2609100" cy="19569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7675" y="631350"/>
            <a:ext cx="3221100" cy="18711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 rotWithShape="1">
          <a:blip r:embed="rId7">
            <a:alphaModFix/>
          </a:blip>
          <a:srcRect b="18073" l="17911" r="0" t="0"/>
          <a:stretch/>
        </p:blipFill>
        <p:spPr>
          <a:xfrm>
            <a:off x="6145625" y="2901450"/>
            <a:ext cx="2678700" cy="20097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accent4"/>
                </a:solidFill>
              </a:rPr>
              <a:t>Attività… diamo un’occhiata… </a:t>
            </a:r>
            <a:endParaRPr b="1">
              <a:solidFill>
                <a:schemeClr val="accent4"/>
              </a:solidFill>
            </a:endParaRPr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125" y="2043913"/>
            <a:ext cx="2571750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3167875" y="4431325"/>
            <a:ext cx="445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3D85C6"/>
                </a:solidFill>
                <a:highlight>
                  <a:schemeClr val="lt1"/>
                </a:highlight>
                <a:latin typeface="Pacifico"/>
                <a:ea typeface="Pacifico"/>
                <a:cs typeface="Pacifico"/>
                <a:sym typeface="Pacifico"/>
              </a:rPr>
              <a:t>Ciabatti, Mura, Nicolosi, Sciascia.</a:t>
            </a:r>
            <a:endParaRPr b="1" sz="1800">
              <a:solidFill>
                <a:srgbClr val="3D85C6"/>
              </a:solidFill>
              <a:highlight>
                <a:schemeClr val="lt1"/>
              </a:highlight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225" y="403175"/>
            <a:ext cx="6917050" cy="387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 rot="-382">
            <a:off x="3223350" y="1770361"/>
            <a:ext cx="2697300" cy="1144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600">
                <a:solidFill>
                  <a:srgbClr val="0B5394"/>
                </a:solidFill>
                <a:latin typeface="Comic Sans MS"/>
                <a:ea typeface="Comic Sans MS"/>
                <a:cs typeface="Comic Sans MS"/>
                <a:sym typeface="Comic Sans MS"/>
              </a:rPr>
              <a:t>TUTORS</a:t>
            </a:r>
            <a:endParaRPr b="1" sz="2600">
              <a:solidFill>
                <a:srgbClr val="0B539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425" y="503675"/>
            <a:ext cx="1596300" cy="114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7050" y="3582050"/>
            <a:ext cx="1050000" cy="1109400"/>
          </a:xfrm>
          <a:prstGeom prst="ellipse">
            <a:avLst/>
          </a:prstGeom>
          <a:noFill/>
          <a:ln cap="flat" cmpd="sng" w="9525">
            <a:solidFill>
              <a:srgbClr val="0000FF"/>
            </a:solidFill>
            <a:prstDash val="solid"/>
            <a:bevel/>
            <a:headEnd len="sm" w="sm" type="none"/>
            <a:tailEnd len="sm" w="sm" type="none"/>
          </a:ln>
        </p:spPr>
      </p:pic>
      <p:pic>
        <p:nvPicPr>
          <p:cNvPr id="67" name="Google Shape;67;p14" title="IMG_305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4775" y="465425"/>
            <a:ext cx="1165200" cy="1109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9513" y="3748525"/>
            <a:ext cx="1165200" cy="1144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/>
        </p:nvSpPr>
        <p:spPr>
          <a:xfrm flipH="1">
            <a:off x="1976875" y="540011"/>
            <a:ext cx="53949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si ricorda: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chemeClr val="dk2"/>
                </a:solidFill>
              </a:rPr>
              <a:t>Consegna primo capitolo 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chemeClr val="dk2"/>
                </a:solidFill>
              </a:rPr>
              <a:t>Dal 30 gennaio 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chemeClr val="dk2"/>
                </a:solidFill>
              </a:rPr>
              <a:t>entro il 15 febbraio</a:t>
            </a:r>
            <a:r>
              <a:rPr lang="it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3225" y="3037200"/>
            <a:ext cx="2362200" cy="1771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311700" y="268300"/>
            <a:ext cx="8520600" cy="15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Anche questa tappa insieme si conclude….e il nostro viaggio continua individualmente fino a… </a:t>
            </a:r>
            <a:endParaRPr/>
          </a:p>
        </p:txBody>
      </p:sp>
      <p:sp>
        <p:nvSpPr>
          <p:cNvPr id="220" name="Google Shape;220;p33"/>
          <p:cNvSpPr/>
          <p:nvPr/>
        </p:nvSpPr>
        <p:spPr>
          <a:xfrm>
            <a:off x="826750" y="1728125"/>
            <a:ext cx="2251800" cy="1917600"/>
          </a:xfrm>
          <a:prstGeom prst="foldedCorner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73737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50">
                <a:solidFill>
                  <a:srgbClr val="274E13"/>
                </a:solidFill>
                <a:latin typeface="Caveat"/>
                <a:ea typeface="Caveat"/>
                <a:cs typeface="Caveat"/>
                <a:sym typeface="Caveat"/>
              </a:rPr>
              <a:t>“Vorrei che tutti leggessero, non per diventare letterati o poeti, ma perché nessuno sia più schiavo”.</a:t>
            </a:r>
            <a:r>
              <a:rPr b="1" lang="it" sz="1350">
                <a:solidFill>
                  <a:srgbClr val="274E13"/>
                </a:solidFill>
              </a:rPr>
              <a:t> </a:t>
            </a:r>
            <a:endParaRPr b="1" sz="1350">
              <a:solidFill>
                <a:srgbClr val="274E1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50">
                <a:solidFill>
                  <a:srgbClr val="274E13"/>
                </a:solidFill>
              </a:rPr>
              <a:t>(Gianni Rodari)</a:t>
            </a:r>
            <a:endParaRPr b="1">
              <a:solidFill>
                <a:srgbClr val="274E1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" name="Google Shape;221;p33"/>
          <p:cNvSpPr/>
          <p:nvPr/>
        </p:nvSpPr>
        <p:spPr>
          <a:xfrm>
            <a:off x="3322125" y="2623400"/>
            <a:ext cx="2166300" cy="1831500"/>
          </a:xfrm>
          <a:prstGeom prst="foldedCorner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7373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it" sz="1850">
                <a:solidFill>
                  <a:srgbClr val="741B47"/>
                </a:solidFill>
                <a:latin typeface="Caveat"/>
                <a:ea typeface="Caveat"/>
                <a:cs typeface="Caveat"/>
                <a:sym typeface="Caveat"/>
              </a:rPr>
              <a:t>“La lettura è il viaggio di chi non può prendere un treno.”</a:t>
            </a:r>
            <a:r>
              <a:rPr b="1" lang="it" sz="1850">
                <a:solidFill>
                  <a:srgbClr val="741B47"/>
                </a:solidFill>
              </a:rPr>
              <a:t> </a:t>
            </a:r>
            <a:endParaRPr b="1" sz="1850">
              <a:solidFill>
                <a:srgbClr val="741B47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b="1" lang="it" sz="1350">
                <a:solidFill>
                  <a:srgbClr val="741B47"/>
                </a:solidFill>
              </a:rPr>
              <a:t>(Francis de Croisset)</a:t>
            </a:r>
            <a:endParaRPr b="1">
              <a:solidFill>
                <a:srgbClr val="741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" name="Google Shape;222;p33"/>
          <p:cNvSpPr/>
          <p:nvPr/>
        </p:nvSpPr>
        <p:spPr>
          <a:xfrm>
            <a:off x="6020325" y="3063375"/>
            <a:ext cx="2119200" cy="1989300"/>
          </a:xfrm>
          <a:prstGeom prst="foldedCorner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7373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b="1" lang="it" sz="1850">
                <a:solidFill>
                  <a:srgbClr val="0B5394"/>
                </a:solidFill>
                <a:latin typeface="Caveat"/>
                <a:ea typeface="Caveat"/>
                <a:cs typeface="Caveat"/>
                <a:sym typeface="Caveat"/>
              </a:rPr>
              <a:t>“Quando si legge, si ama sempre un poco versarsi fuori di sé, viaggiare.”</a:t>
            </a:r>
            <a:r>
              <a:rPr b="1" lang="it" sz="1350">
                <a:solidFill>
                  <a:srgbClr val="0B5394"/>
                </a:solidFill>
              </a:rPr>
              <a:t> (Marcel Proust)</a:t>
            </a:r>
            <a:endParaRPr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3" name="Google Shape;2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2367">
            <a:off x="6188727" y="1243559"/>
            <a:ext cx="2576904" cy="169373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ctrTitle"/>
          </p:nvPr>
        </p:nvSpPr>
        <p:spPr>
          <a:xfrm>
            <a:off x="311700" y="257125"/>
            <a:ext cx="8520600" cy="14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Facciamo il punto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idx="1" type="subTitle"/>
          </p:nvPr>
        </p:nvSpPr>
        <p:spPr>
          <a:xfrm>
            <a:off x="243775" y="912900"/>
            <a:ext cx="8520600" cy="3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/>
              <a:t>Tutti abbiamo cominciato il tirocinio?</a:t>
            </a:r>
            <a:endParaRPr sz="2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/>
              <a:t>Siamo riusciti a recuperare le eventuali ore di assenza al tirocinio indiretto?</a:t>
            </a:r>
            <a:endParaRPr sz="2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/>
              <a:t>Come è andata l’esperienza di scrittura dell’introduzione?</a:t>
            </a:r>
            <a:endParaRPr sz="2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/>
              <a:t>Rispondiamo al sondaggio collegandoci!</a:t>
            </a:r>
            <a:endParaRPr sz="2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 u="sng">
                <a:solidFill>
                  <a:schemeClr val="hlink"/>
                </a:solidFill>
                <a:hlinkClick r:id="rId3"/>
              </a:rPr>
              <a:t>https://forms.gle/9uvrmGrodVQtemVg7</a:t>
            </a:r>
            <a:endParaRPr sz="2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775" y="3281825"/>
            <a:ext cx="1380075" cy="1788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 nuovo a scuola Immagine gratis - Public Domain Pictures"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3775" y="3657300"/>
            <a:ext cx="2055600" cy="1360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Programma di sabato 18 gennaio 2025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91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9 :00- 9:30 lettura testi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9:30- 10:00 lavoro in piccoli gruppi distinti tra infanzia e Primaria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10:00- 10:30 restituzione lavoro di gruppo 15 minuti per primaria e 15 per infanzia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10:30- 10:40 pausa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10:40- 11:45  la letto scrittura alla scuola dell’infanzia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11:45- 12:00 domande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Colloqui prenotabili, anche di gruppo, con il tutor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planning | planning on board. You are allowed to use this im… | Flickr"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250" y="3149701"/>
            <a:ext cx="2845800" cy="1898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10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Analisi dei testi di tirocinio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822"/>
              <a:t>(attività in piccolo gruppo)</a:t>
            </a:r>
            <a:endParaRPr sz="2822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82125"/>
            <a:ext cx="2062500" cy="3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9875" y="1637725"/>
            <a:ext cx="1692425" cy="29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4188" y="3430875"/>
            <a:ext cx="143827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3475" y="1714500"/>
            <a:ext cx="16764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3063" y="2898075"/>
            <a:ext cx="69532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8975" y="3705975"/>
            <a:ext cx="1830900" cy="6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41800" y="1983450"/>
            <a:ext cx="1758700" cy="5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41788" y="2498463"/>
            <a:ext cx="695325" cy="7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</a:t>
            </a:r>
            <a:r>
              <a:rPr lang="it"/>
              <a:t>esto Malaguzzi: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Dal semplice amore per i bambini al loro rispetto </a:t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137867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hlinkClick r:id="rId3"/>
              </a:rPr>
              <a:t>https://drive.google.com/file/d/1TabTficEzzijT3ohjBl8gz_f6Yzc13sU/view?usp=drive_link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                                           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6000" y="2026600"/>
            <a:ext cx="2052000" cy="26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3769800" y="4765075"/>
            <a:ext cx="14460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2"/>
                </a:solidFill>
              </a:rPr>
              <a:t>pag. 119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144275" y="3144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Tabella di riflessione sul testo di Malaguzzi</a:t>
            </a:r>
            <a:endParaRPr/>
          </a:p>
        </p:txBody>
      </p:sp>
      <p:graphicFrame>
        <p:nvGraphicFramePr>
          <p:cNvPr id="110" name="Google Shape;110;p19"/>
          <p:cNvGraphicFramePr/>
          <p:nvPr/>
        </p:nvGraphicFramePr>
        <p:xfrm>
          <a:off x="718600" y="1449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{BE044C68-D65F-4AF9-8573-2DF9CB3F514E}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15762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1. </a:t>
                      </a:r>
                      <a:r>
                        <a:rPr lang="it"/>
                        <a:t>Cosa intende l’autore per “comunicazione calda e amorevole a due sensi” e perchè può essere rischiosa in termini educativi?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2. </a:t>
                      </a:r>
                      <a:r>
                        <a:rPr lang="it"/>
                        <a:t>Cosa significa, per l’autore, avere rispetto per i bambini?</a:t>
                      </a:r>
                      <a:endParaRPr/>
                    </a:p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2A E per te?</a:t>
                      </a:r>
                      <a:endParaRPr/>
                    </a:p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2B Come definiresti, con le tue parole, la differenza  fra amore e rispetto sostenuta nel paragrafo?</a:t>
                      </a:r>
                      <a:endParaRPr/>
                    </a:p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3. </a:t>
                      </a:r>
                      <a:r>
                        <a:rPr lang="it"/>
                        <a:t>Quali azioni e pratiche può attivare l'insegnante per rendere concreto il rispetto dei bambini nella quotidianità?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4.</a:t>
                      </a:r>
                      <a:r>
                        <a:rPr lang="it"/>
                        <a:t>Hai avuto modo di osservare pratiche didattiche che si fondano su un profondo rispetto da parte delle figure adulte? 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11" name="Google Shape;111;p19"/>
          <p:cNvSpPr txBox="1"/>
          <p:nvPr/>
        </p:nvSpPr>
        <p:spPr>
          <a:xfrm>
            <a:off x="1166425" y="851425"/>
            <a:ext cx="630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Dal semplice amore per i bambini al loro rispetto. </a:t>
            </a:r>
            <a:r>
              <a:rPr lang="it" sz="1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(pag. 119)  </a:t>
            </a:r>
            <a:endParaRPr sz="1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Testo M. Lodi: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Taccuino - L’uomo “mezzo” </a:t>
            </a:r>
            <a:endParaRPr/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311700" y="1630038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hlinkClick r:id="rId3"/>
              </a:rPr>
              <a:t>https://drive.google.com/file/d/1TwnOb1-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yg8tSXoHtjLfv4dwPe0pA-77Y/view?usp=drive_link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0950" y="1478275"/>
            <a:ext cx="2335675" cy="352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6373738" y="4276750"/>
            <a:ext cx="18501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2"/>
                </a:solidFill>
              </a:rPr>
              <a:t>pagg. 140-142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1289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Tabella di riflessione testo di Lodi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endParaRPr/>
          </a:p>
        </p:txBody>
      </p:sp>
      <p:graphicFrame>
        <p:nvGraphicFramePr>
          <p:cNvPr id="125" name="Google Shape;125;p21"/>
          <p:cNvGraphicFramePr/>
          <p:nvPr/>
        </p:nvGraphicFramePr>
        <p:xfrm>
          <a:off x="347388" y="1187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{BE044C68-D65F-4AF9-8573-2DF9CB3F514E}</a:tableStyleId>
              </a:tblPr>
              <a:tblGrid>
                <a:gridCol w="1408225"/>
                <a:gridCol w="1487825"/>
                <a:gridCol w="1328575"/>
                <a:gridCol w="1408200"/>
                <a:gridCol w="1408200"/>
                <a:gridCol w="1408200"/>
              </a:tblGrid>
              <a:tr h="3032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/>
                        <a:t>1. La ripetizione continua di ciò che è “verità” e, dunque, va sostenuta intellettualmente,sembra essere una “mezza verità”. Quale può essere il rischio per l’educazione e la persona anche rispetto alla passività intellettuale, sociale e morale?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/>
                        <a:t>2. Le attività dell’intelligenza secondo Piaget e la loro applicazione nel contesto educativo.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/>
                        <a:t>3. L’efficienza, la produttività. l'interesse del mercato globale sembrano i nuovi ‘diktat’ del sistema scolastico ed educativo. Come vengono vissuti dalla scuola?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/>
                        <a:t>E da te?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/>
                        <a:t>4. Come e quando l’uomo si trasforma da “fine” a “mezzo”?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/>
                        <a:t>5.Caratteristiche dell’orizzonte educativo 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/>
                        <a:t>nella visione di M. Lodi. 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/>
                        <a:t>6. Ipotesi di proposte didattiche che stimolino lo sviluppo del pensiero critico</a:t>
                      </a:r>
                      <a:endParaRPr sz="13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26" name="Google Shape;126;p21"/>
          <p:cNvSpPr txBox="1"/>
          <p:nvPr/>
        </p:nvSpPr>
        <p:spPr>
          <a:xfrm>
            <a:off x="804875" y="633150"/>
            <a:ext cx="4331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 ’uomo “mezzo”. </a:t>
            </a:r>
            <a:r>
              <a:rPr lang="it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(pag. 140-142)  </a:t>
            </a:r>
            <a:endParaRPr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