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12D759-0340-4CFF-A3AB-AECBEA5B977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056D5B3-8A84-4EF0-8B12-C57AB442B2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57333F4-CD46-48AC-8859-7564B0DACF3B}"/>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98BEDF7B-8DF6-4ABD-974A-50C6619CF31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6D8E09-3D3C-47CE-8574-2BA7C04702C1}"/>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963920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D1AEC6-30E8-4D8C-9038-275FF36DD69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D870005-A346-47E4-9251-D56F734F3B7E}"/>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847E532-BAD6-4382-B3B8-587C8D11C002}"/>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1F0383BF-26F9-43DD-AD75-EDBC993D0A0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06D48B-FBBB-48F4-8369-877DA5B212A2}"/>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163167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B6BC2F6-912B-4AB3-A10B-24B0F51DE7B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E577BD9-38DC-4339-9C9E-4384D47044E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7B9AED-DA8D-4807-8314-CB3F63991029}"/>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C71F0763-827D-40F8-BDD7-8D2A7F5456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6D6C10D-84B0-4E43-BBE6-74F22E0DA3E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68774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810417-8DB7-4AB0-BCD7-1CDE442C1D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613024-DBA1-417D-B0C2-2C75BD4B75D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1EF483-6CFB-42C0-9454-B6F68C0B6899}"/>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574E312B-9A6E-4E97-9A39-DB3AFD02BA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7BB7DD-FF69-4B94-ABBB-867866E1E26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14220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13659-68DC-4C5C-A891-95B80DCE7BE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A5F83AD-AFFD-4109-B1B5-4B0280CD50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B327E803-95A2-47D4-8072-7F22F9BA62F8}"/>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D6D70384-6A9E-4326-9FDE-70F66F3F89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0CD8F4-1334-4BEC-9FA1-07F90D1803FF}"/>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267802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9D7638-F565-4290-B70B-92105121476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260A980-1999-4764-AF1B-976CF89519A7}"/>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40333-193E-4654-9032-F39C494557A9}"/>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71085FB-458B-4D7C-A3F9-C6FCB68EABBE}"/>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6" name="Segnaposto piè di pagina 5">
            <a:extLst>
              <a:ext uri="{FF2B5EF4-FFF2-40B4-BE49-F238E27FC236}">
                <a16:creationId xmlns:a16="http://schemas.microsoft.com/office/drawing/2014/main" id="{75B1484C-80AF-452A-96A3-8F2CB0F4AE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5605FD1-A24F-4FF1-BDCD-C840BAA44EA3}"/>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193566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EA6A4-68DA-44EF-AD9B-50651BDA9DE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58C22AC-59A2-4933-AA3C-DFCC2A39CD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6E955190-5860-4580-953F-2EB66A056A2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D460575-B903-49E5-94B5-48AE08706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2726BA29-7618-4ACD-A0C1-89E1DBDCF64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0620AC6-8074-4FAA-BCCA-480CFBE8EA49}"/>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8" name="Segnaposto piè di pagina 7">
            <a:extLst>
              <a:ext uri="{FF2B5EF4-FFF2-40B4-BE49-F238E27FC236}">
                <a16:creationId xmlns:a16="http://schemas.microsoft.com/office/drawing/2014/main" id="{0774B2C4-C7B1-47DC-A522-CF0312A2B99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909C84E-7603-4FB9-B7C0-6E81E9F69FB5}"/>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49940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66CC7D-B999-4BA5-BF74-058D5172704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D089CCD-293A-4709-AC86-2F253338F320}"/>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4" name="Segnaposto piè di pagina 3">
            <a:extLst>
              <a:ext uri="{FF2B5EF4-FFF2-40B4-BE49-F238E27FC236}">
                <a16:creationId xmlns:a16="http://schemas.microsoft.com/office/drawing/2014/main" id="{63C10957-2CC0-4A6E-ABCB-3DC1DDE481B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57C45B0-0E35-4ADF-9675-C8AF2D5C8629}"/>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255316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6D842BE-1099-4003-BD9E-CBFE1D612A44}"/>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3" name="Segnaposto piè di pagina 2">
            <a:extLst>
              <a:ext uri="{FF2B5EF4-FFF2-40B4-BE49-F238E27FC236}">
                <a16:creationId xmlns:a16="http://schemas.microsoft.com/office/drawing/2014/main" id="{C335D151-EF8F-4253-BABF-63978E21D5F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946D022-4FE8-45E0-B623-3262CE531616}"/>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83599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1C9CF8-99C7-470C-860E-1FA16322E4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E190F29-1F4C-43CB-B99A-BFAF5A026E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31FE1F5-9A7E-4F43-8973-E5F980720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85E67F6-EA26-4B6C-82F1-1EF96DA0AEED}"/>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6" name="Segnaposto piè di pagina 5">
            <a:extLst>
              <a:ext uri="{FF2B5EF4-FFF2-40B4-BE49-F238E27FC236}">
                <a16:creationId xmlns:a16="http://schemas.microsoft.com/office/drawing/2014/main" id="{199100F3-7745-4BE5-9E96-5075B1A4DEC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336F4F6-526F-4587-BB6F-2A726EA9DF76}"/>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02607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0E0ABA-98D6-494B-9F2C-943F3C5A27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50F8007-83CC-4F88-A980-A6A96373AB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1964531-E266-4C6E-A693-CBB43BCDF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216B650-7A6B-4019-B350-D50DBDACA7C7}"/>
              </a:ext>
            </a:extLst>
          </p:cNvPr>
          <p:cNvSpPr>
            <a:spLocks noGrp="1"/>
          </p:cNvSpPr>
          <p:nvPr>
            <p:ph type="dt" sz="half" idx="10"/>
          </p:nvPr>
        </p:nvSpPr>
        <p:spPr/>
        <p:txBody>
          <a:bodyPr/>
          <a:lstStyle/>
          <a:p>
            <a:fld id="{CF8AE876-746E-4C98-AA3D-5761B8DC601B}" type="datetimeFigureOut">
              <a:rPr lang="it-IT" smtClean="0"/>
              <a:t>06/03/2023</a:t>
            </a:fld>
            <a:endParaRPr lang="it-IT"/>
          </a:p>
        </p:txBody>
      </p:sp>
      <p:sp>
        <p:nvSpPr>
          <p:cNvPr id="6" name="Segnaposto piè di pagina 5">
            <a:extLst>
              <a:ext uri="{FF2B5EF4-FFF2-40B4-BE49-F238E27FC236}">
                <a16:creationId xmlns:a16="http://schemas.microsoft.com/office/drawing/2014/main" id="{63CAA676-A396-4A27-B877-194C0892E45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2202547-B20A-4B08-A882-5F6003F5F16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35644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7C18950-8682-4055-AE54-27864D9C99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547DD8A-2D3B-4E3D-8115-C3EB4D6FE0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FE78DD-6644-40CF-8D4B-F161B0656A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AE876-746E-4C98-AA3D-5761B8DC601B}" type="datetimeFigureOut">
              <a:rPr lang="it-IT" smtClean="0"/>
              <a:t>06/03/2023</a:t>
            </a:fld>
            <a:endParaRPr lang="it-IT"/>
          </a:p>
        </p:txBody>
      </p:sp>
      <p:sp>
        <p:nvSpPr>
          <p:cNvPr id="5" name="Segnaposto piè di pagina 4">
            <a:extLst>
              <a:ext uri="{FF2B5EF4-FFF2-40B4-BE49-F238E27FC236}">
                <a16:creationId xmlns:a16="http://schemas.microsoft.com/office/drawing/2014/main" id="{63E369DC-9C80-40BD-82D6-F19C3D8569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B9DC3DF-C26C-4C5B-B38C-CFD0727A7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22781-ED62-4BB6-A8C0-90E3CC0C7DBD}" type="slidenum">
              <a:rPr lang="it-IT" smtClean="0"/>
              <a:t>‹N›</a:t>
            </a:fld>
            <a:endParaRPr lang="it-IT"/>
          </a:p>
        </p:txBody>
      </p:sp>
    </p:spTree>
    <p:extLst>
      <p:ext uri="{BB962C8B-B14F-4D97-AF65-F5344CB8AC3E}">
        <p14:creationId xmlns:p14="http://schemas.microsoft.com/office/powerpoint/2010/main" val="18091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A0E2-5B34-4A21-B05A-2873CDE0F125}"/>
              </a:ext>
            </a:extLst>
          </p:cNvPr>
          <p:cNvSpPr>
            <a:spLocks noGrp="1"/>
          </p:cNvSpPr>
          <p:nvPr>
            <p:ph type="ctrTitle"/>
          </p:nvPr>
        </p:nvSpPr>
        <p:spPr>
          <a:xfrm>
            <a:off x="1524000" y="1122363"/>
            <a:ext cx="9144000" cy="1655762"/>
          </a:xfrm>
        </p:spPr>
        <p:txBody>
          <a:bodyPr>
            <a:normAutofit fontScale="90000"/>
          </a:bodyPr>
          <a:lstStyle/>
          <a:p>
            <a:r>
              <a:rPr lang="it-IT" dirty="0"/>
              <a:t>Advanced English</a:t>
            </a:r>
            <a:br>
              <a:rPr lang="it-IT" dirty="0"/>
            </a:br>
            <a:r>
              <a:rPr lang="it-IT" dirty="0"/>
              <a:t>business </a:t>
            </a:r>
            <a:r>
              <a:rPr lang="it-IT" dirty="0" err="1"/>
              <a:t>discourse</a:t>
            </a:r>
            <a:endParaRPr lang="it-IT" dirty="0"/>
          </a:p>
        </p:txBody>
      </p:sp>
      <p:sp>
        <p:nvSpPr>
          <p:cNvPr id="3" name="Sottotitolo 2">
            <a:extLst>
              <a:ext uri="{FF2B5EF4-FFF2-40B4-BE49-F238E27FC236}">
                <a16:creationId xmlns:a16="http://schemas.microsoft.com/office/drawing/2014/main" id="{F7051AFC-B3D1-4109-96C4-1F039937593C}"/>
              </a:ext>
            </a:extLst>
          </p:cNvPr>
          <p:cNvSpPr>
            <a:spLocks noGrp="1"/>
          </p:cNvSpPr>
          <p:nvPr>
            <p:ph type="subTitle" idx="1"/>
          </p:nvPr>
        </p:nvSpPr>
        <p:spPr>
          <a:xfrm>
            <a:off x="1524000" y="3939822"/>
            <a:ext cx="9144000" cy="812800"/>
          </a:xfrm>
        </p:spPr>
        <p:txBody>
          <a:bodyPr>
            <a:normAutofit/>
          </a:bodyPr>
          <a:lstStyle/>
          <a:p>
            <a:r>
              <a:rPr lang="it-IT" sz="3200" dirty="0"/>
              <a:t>annarita.</a:t>
            </a:r>
            <a:r>
              <a:rPr lang="it-IT" sz="3200"/>
              <a:t>tavani@guest.unibg</a:t>
            </a:r>
            <a:r>
              <a:rPr lang="it-IT" sz="3200" dirty="0"/>
              <a:t>.it</a:t>
            </a:r>
          </a:p>
        </p:txBody>
      </p:sp>
    </p:spTree>
    <p:extLst>
      <p:ext uri="{BB962C8B-B14F-4D97-AF65-F5344CB8AC3E}">
        <p14:creationId xmlns:p14="http://schemas.microsoft.com/office/powerpoint/2010/main" val="83836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C0A24-4002-426C-AC86-B26DA16E4DF1}"/>
              </a:ext>
            </a:extLst>
          </p:cNvPr>
          <p:cNvSpPr>
            <a:spLocks noGrp="1"/>
          </p:cNvSpPr>
          <p:nvPr>
            <p:ph type="ctrTitle"/>
          </p:nvPr>
        </p:nvSpPr>
        <p:spPr>
          <a:xfrm>
            <a:off x="1524000" y="1122363"/>
            <a:ext cx="9144000" cy="988659"/>
          </a:xfrm>
        </p:spPr>
        <p:txBody>
          <a:bodyPr/>
          <a:lstStyle/>
          <a:p>
            <a:r>
              <a:rPr lang="it-IT" dirty="0"/>
              <a:t>Business </a:t>
            </a:r>
            <a:r>
              <a:rPr lang="it-IT" dirty="0" err="1"/>
              <a:t>discourse</a:t>
            </a:r>
            <a:endParaRPr lang="it-IT" dirty="0"/>
          </a:p>
        </p:txBody>
      </p:sp>
      <p:sp>
        <p:nvSpPr>
          <p:cNvPr id="3" name="Sottotitolo 2">
            <a:extLst>
              <a:ext uri="{FF2B5EF4-FFF2-40B4-BE49-F238E27FC236}">
                <a16:creationId xmlns:a16="http://schemas.microsoft.com/office/drawing/2014/main" id="{B3E4D2F1-43F0-4E65-8619-7281D7C5574A}"/>
              </a:ext>
            </a:extLst>
          </p:cNvPr>
          <p:cNvSpPr>
            <a:spLocks noGrp="1"/>
          </p:cNvSpPr>
          <p:nvPr>
            <p:ph type="subTitle" idx="1"/>
          </p:nvPr>
        </p:nvSpPr>
        <p:spPr>
          <a:xfrm>
            <a:off x="1524000" y="2583402"/>
            <a:ext cx="9144000" cy="4030461"/>
          </a:xfrm>
        </p:spPr>
        <p:txBody>
          <a:bodyPr>
            <a:normAutofit/>
          </a:bodyPr>
          <a:lstStyle/>
          <a:p>
            <a:r>
              <a:rPr lang="it-IT" sz="2800" dirty="0"/>
              <a:t>ESP:</a:t>
            </a:r>
          </a:p>
          <a:p>
            <a:r>
              <a:rPr lang="it-IT" sz="2800" dirty="0"/>
              <a:t>English for </a:t>
            </a:r>
            <a:r>
              <a:rPr lang="it-IT" sz="2800" dirty="0" err="1"/>
              <a:t>Specific</a:t>
            </a:r>
            <a:r>
              <a:rPr lang="it-IT" sz="2800" dirty="0"/>
              <a:t> </a:t>
            </a:r>
            <a:r>
              <a:rPr lang="it-IT" sz="2800" dirty="0" err="1"/>
              <a:t>Purposes</a:t>
            </a:r>
            <a:endParaRPr lang="it-IT" sz="2800" dirty="0"/>
          </a:p>
          <a:p>
            <a:endParaRPr lang="it-IT" sz="2800" dirty="0"/>
          </a:p>
          <a:p>
            <a:pPr algn="just"/>
            <a:r>
              <a:rPr lang="en-US" dirty="0" err="1">
                <a:solidFill>
                  <a:srgbClr val="000000"/>
                </a:solidFill>
                <a:latin typeface="Times New Roman" panose="02020603050405020304" pitchFamily="18" charset="0"/>
              </a:rPr>
              <a:t>Gotti</a:t>
            </a:r>
            <a:r>
              <a:rPr lang="en-US" dirty="0">
                <a:solidFill>
                  <a:srgbClr val="000000"/>
                </a:solidFill>
                <a:latin typeface="Times New Roman" panose="02020603050405020304" pitchFamily="18" charset="0"/>
              </a:rPr>
              <a:t> Maurizio 2003. </a:t>
            </a:r>
            <a:r>
              <a:rPr lang="en-US" i="1" dirty="0">
                <a:solidFill>
                  <a:srgbClr val="000000"/>
                </a:solidFill>
                <a:latin typeface="Times New Roman" panose="02020603050405020304" pitchFamily="18" charset="0"/>
              </a:rPr>
              <a:t>Specialized discourse: linguistic features and changing conventions</a:t>
            </a:r>
            <a:r>
              <a:rPr lang="en-US" dirty="0">
                <a:solidFill>
                  <a:srgbClr val="000000"/>
                </a:solidFill>
                <a:latin typeface="Times New Roman" panose="02020603050405020304" pitchFamily="18" charset="0"/>
              </a:rPr>
              <a:t>. Bern: Peter Lang. </a:t>
            </a:r>
          </a:p>
          <a:p>
            <a:pPr algn="just"/>
            <a:r>
              <a:rPr lang="it-IT" dirty="0">
                <a:solidFill>
                  <a:srgbClr val="000000"/>
                </a:solidFill>
                <a:latin typeface="Times New Roman" panose="02020603050405020304" pitchFamily="18" charset="0"/>
              </a:rPr>
              <a:t>Gotti Maurizio 2008. </a:t>
            </a:r>
            <a:r>
              <a:rPr lang="it-IT" i="1" dirty="0" err="1">
                <a:solidFill>
                  <a:srgbClr val="000000"/>
                </a:solidFill>
                <a:latin typeface="Times New Roman" panose="02020603050405020304" pitchFamily="18" charset="0"/>
              </a:rPr>
              <a:t>Investigating</a:t>
            </a:r>
            <a:r>
              <a:rPr lang="it-IT" i="1" dirty="0">
                <a:solidFill>
                  <a:srgbClr val="000000"/>
                </a:solidFill>
                <a:latin typeface="Times New Roman" panose="02020603050405020304" pitchFamily="18" charset="0"/>
              </a:rPr>
              <a:t> </a:t>
            </a:r>
            <a:r>
              <a:rPr lang="it-IT" i="1" dirty="0" err="1">
                <a:solidFill>
                  <a:srgbClr val="000000"/>
                </a:solidFill>
                <a:latin typeface="Times New Roman" panose="02020603050405020304" pitchFamily="18" charset="0"/>
              </a:rPr>
              <a:t>Specialized</a:t>
            </a:r>
            <a:r>
              <a:rPr lang="it-IT" i="1" dirty="0">
                <a:solidFill>
                  <a:srgbClr val="000000"/>
                </a:solidFill>
                <a:latin typeface="Times New Roman" panose="02020603050405020304" pitchFamily="18" charset="0"/>
              </a:rPr>
              <a:t> </a:t>
            </a:r>
            <a:r>
              <a:rPr lang="it-IT" i="1" dirty="0" err="1">
                <a:solidFill>
                  <a:srgbClr val="000000"/>
                </a:solidFill>
                <a:latin typeface="Times New Roman" panose="02020603050405020304" pitchFamily="18" charset="0"/>
              </a:rPr>
              <a:t>Discourse</a:t>
            </a:r>
            <a:r>
              <a:rPr lang="it-IT" dirty="0">
                <a:solidFill>
                  <a:srgbClr val="000000"/>
                </a:solidFill>
                <a:latin typeface="Times New Roman" panose="02020603050405020304" pitchFamily="18" charset="0"/>
              </a:rPr>
              <a:t>. Bern: Peter Lang. </a:t>
            </a:r>
          </a:p>
          <a:p>
            <a:pPr algn="just"/>
            <a:r>
              <a:rPr lang="it-IT" dirty="0"/>
              <a:t>Garzone Giuliana 2020. </a:t>
            </a:r>
            <a:r>
              <a:rPr lang="en-US" i="1" dirty="0"/>
              <a:t>Specialized Communication and Popularization in English</a:t>
            </a:r>
            <a:r>
              <a:rPr lang="en-US" dirty="0"/>
              <a:t>.</a:t>
            </a:r>
            <a:r>
              <a:rPr lang="en-US" i="1" dirty="0"/>
              <a:t> </a:t>
            </a:r>
            <a:r>
              <a:rPr lang="en-US" dirty="0"/>
              <a:t>Roma:</a:t>
            </a:r>
            <a:r>
              <a:rPr lang="en-US" i="1" dirty="0"/>
              <a:t> </a:t>
            </a:r>
            <a:r>
              <a:rPr lang="en-US" dirty="0" err="1"/>
              <a:t>Carocci</a:t>
            </a:r>
            <a:r>
              <a:rPr lang="en-US" dirty="0"/>
              <a:t>.</a:t>
            </a:r>
            <a:endParaRPr lang="en-US" i="1" dirty="0"/>
          </a:p>
          <a:p>
            <a:pPr algn="just"/>
            <a:endParaRPr lang="it-IT" dirty="0"/>
          </a:p>
        </p:txBody>
      </p:sp>
    </p:spTree>
    <p:extLst>
      <p:ext uri="{BB962C8B-B14F-4D97-AF65-F5344CB8AC3E}">
        <p14:creationId xmlns:p14="http://schemas.microsoft.com/office/powerpoint/2010/main" val="331756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0CEFD-B684-4755-BA19-081A28F20164}"/>
              </a:ext>
            </a:extLst>
          </p:cNvPr>
          <p:cNvSpPr>
            <a:spLocks noGrp="1"/>
          </p:cNvSpPr>
          <p:nvPr>
            <p:ph type="title"/>
          </p:nvPr>
        </p:nvSpPr>
        <p:spPr/>
        <p:txBody>
          <a:bodyPr/>
          <a:lstStyle/>
          <a:p>
            <a:pPr algn="ctr"/>
            <a:r>
              <a:rPr lang="it-IT" dirty="0" err="1"/>
              <a:t>Discourse</a:t>
            </a:r>
            <a:r>
              <a:rPr lang="it-IT" dirty="0"/>
              <a:t> </a:t>
            </a:r>
            <a:r>
              <a:rPr lang="it-IT" dirty="0" err="1"/>
              <a:t>analysis</a:t>
            </a:r>
            <a:r>
              <a:rPr lang="it-IT" dirty="0"/>
              <a:t>:</a:t>
            </a:r>
            <a:br>
              <a:rPr lang="it-IT" dirty="0"/>
            </a:br>
            <a:r>
              <a:rPr lang="it-IT" dirty="0" err="1"/>
              <a:t>analysis</a:t>
            </a:r>
            <a:r>
              <a:rPr lang="it-IT" dirty="0"/>
              <a:t> of </a:t>
            </a:r>
            <a:r>
              <a:rPr lang="it-IT" dirty="0" err="1"/>
              <a:t>discourse</a:t>
            </a:r>
            <a:r>
              <a:rPr lang="it-IT" dirty="0"/>
              <a:t>=</a:t>
            </a:r>
            <a:r>
              <a:rPr lang="it-IT" dirty="0" err="1"/>
              <a:t>text+context</a:t>
            </a:r>
            <a:endParaRPr lang="it-IT" dirty="0"/>
          </a:p>
        </p:txBody>
      </p:sp>
      <p:sp>
        <p:nvSpPr>
          <p:cNvPr id="3" name="Segnaposto contenuto 2">
            <a:extLst>
              <a:ext uri="{FF2B5EF4-FFF2-40B4-BE49-F238E27FC236}">
                <a16:creationId xmlns:a16="http://schemas.microsoft.com/office/drawing/2014/main" id="{2DA06CF3-F8F7-4E0A-9148-A5B064DC51F5}"/>
              </a:ext>
            </a:extLst>
          </p:cNvPr>
          <p:cNvSpPr>
            <a:spLocks noGrp="1"/>
          </p:cNvSpPr>
          <p:nvPr>
            <p:ph idx="1"/>
          </p:nvPr>
        </p:nvSpPr>
        <p:spPr>
          <a:xfrm>
            <a:off x="838200" y="2698044"/>
            <a:ext cx="10515600" cy="3138312"/>
          </a:xfrm>
        </p:spPr>
        <p:txBody>
          <a:bodyPr/>
          <a:lstStyle/>
          <a:p>
            <a:pPr marL="0" indent="0">
              <a:buNone/>
            </a:pPr>
            <a:r>
              <a:rPr lang="it-IT" dirty="0"/>
              <a:t>Study of a </a:t>
            </a:r>
            <a:r>
              <a:rPr lang="it-IT" dirty="0" err="1"/>
              <a:t>specialised</a:t>
            </a:r>
            <a:r>
              <a:rPr lang="it-IT" dirty="0"/>
              <a:t> </a:t>
            </a:r>
            <a:r>
              <a:rPr lang="it-IT" dirty="0" err="1"/>
              <a:t>variety</a:t>
            </a:r>
            <a:r>
              <a:rPr lang="it-IT" dirty="0"/>
              <a:t> of </a:t>
            </a:r>
            <a:r>
              <a:rPr lang="it-IT" dirty="0" err="1"/>
              <a:t>language</a:t>
            </a:r>
            <a:r>
              <a:rPr lang="it-IT" dirty="0"/>
              <a:t>: the </a:t>
            </a:r>
            <a:r>
              <a:rPr lang="it-IT" dirty="0" err="1"/>
              <a:t>language</a:t>
            </a:r>
            <a:r>
              <a:rPr lang="it-IT" dirty="0"/>
              <a:t> of business.</a:t>
            </a:r>
          </a:p>
          <a:p>
            <a:pPr marL="0" indent="0">
              <a:buNone/>
            </a:pPr>
            <a:r>
              <a:rPr lang="it-IT" dirty="0" err="1"/>
              <a:t>What</a:t>
            </a:r>
            <a:r>
              <a:rPr lang="it-IT" dirty="0"/>
              <a:t> are the features of </a:t>
            </a:r>
            <a:r>
              <a:rPr lang="it-IT" dirty="0" err="1"/>
              <a:t>specialised</a:t>
            </a:r>
            <a:r>
              <a:rPr lang="it-IT" dirty="0"/>
              <a:t> </a:t>
            </a:r>
            <a:r>
              <a:rPr lang="it-IT" dirty="0" err="1"/>
              <a:t>discourse</a:t>
            </a:r>
            <a:r>
              <a:rPr lang="it-IT" dirty="0"/>
              <a:t>?</a:t>
            </a:r>
          </a:p>
          <a:p>
            <a:pPr marL="0" indent="0">
              <a:buNone/>
            </a:pPr>
            <a:endParaRPr lang="it-IT" dirty="0"/>
          </a:p>
          <a:p>
            <a:pPr marL="0" indent="0">
              <a:buNone/>
            </a:pPr>
            <a:r>
              <a:rPr lang="it-IT" dirty="0"/>
              <a:t>ESP: </a:t>
            </a:r>
          </a:p>
          <a:p>
            <a:r>
              <a:rPr lang="it-IT" dirty="0" err="1"/>
              <a:t>specialised</a:t>
            </a:r>
            <a:r>
              <a:rPr lang="it-IT" dirty="0"/>
              <a:t> </a:t>
            </a:r>
            <a:r>
              <a:rPr lang="it-IT" dirty="0" err="1"/>
              <a:t>vocabulary</a:t>
            </a:r>
            <a:r>
              <a:rPr lang="it-IT" dirty="0"/>
              <a:t>=</a:t>
            </a:r>
            <a:r>
              <a:rPr lang="it-IT" dirty="0" err="1"/>
              <a:t>terminology</a:t>
            </a:r>
            <a:endParaRPr lang="it-IT" dirty="0"/>
          </a:p>
          <a:p>
            <a:r>
              <a:rPr lang="it-IT" dirty="0" err="1"/>
              <a:t>Specialised</a:t>
            </a:r>
            <a:r>
              <a:rPr lang="it-IT" dirty="0"/>
              <a:t> </a:t>
            </a:r>
            <a:r>
              <a:rPr lang="it-IT" dirty="0" err="1"/>
              <a:t>grammar</a:t>
            </a:r>
            <a:r>
              <a:rPr lang="it-IT" dirty="0"/>
              <a:t>?</a:t>
            </a:r>
          </a:p>
          <a:p>
            <a:endParaRPr lang="it-IT" dirty="0"/>
          </a:p>
        </p:txBody>
      </p:sp>
    </p:spTree>
    <p:extLst>
      <p:ext uri="{BB962C8B-B14F-4D97-AF65-F5344CB8AC3E}">
        <p14:creationId xmlns:p14="http://schemas.microsoft.com/office/powerpoint/2010/main" val="2717446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001DB7-797B-4F3F-BFC4-C4F9051F4784}"/>
              </a:ext>
            </a:extLst>
          </p:cNvPr>
          <p:cNvSpPr>
            <a:spLocks noGrp="1"/>
          </p:cNvSpPr>
          <p:nvPr>
            <p:ph type="title"/>
          </p:nvPr>
        </p:nvSpPr>
        <p:spPr/>
        <p:txBody>
          <a:bodyPr/>
          <a:lstStyle/>
          <a:p>
            <a:pPr algn="ctr"/>
            <a:r>
              <a:rPr lang="it-IT" dirty="0" err="1"/>
              <a:t>Terminology</a:t>
            </a:r>
            <a:r>
              <a:rPr lang="it-IT" dirty="0"/>
              <a:t> and word </a:t>
            </a:r>
            <a:r>
              <a:rPr lang="it-IT" dirty="0" err="1"/>
              <a:t>formation</a:t>
            </a:r>
            <a:endParaRPr lang="it-IT" dirty="0"/>
          </a:p>
        </p:txBody>
      </p:sp>
      <p:sp>
        <p:nvSpPr>
          <p:cNvPr id="3" name="Segnaposto contenuto 2">
            <a:extLst>
              <a:ext uri="{FF2B5EF4-FFF2-40B4-BE49-F238E27FC236}">
                <a16:creationId xmlns:a16="http://schemas.microsoft.com/office/drawing/2014/main" id="{AD34F635-D75D-4191-991C-7BC365A58235}"/>
              </a:ext>
            </a:extLst>
          </p:cNvPr>
          <p:cNvSpPr>
            <a:spLocks noGrp="1"/>
          </p:cNvSpPr>
          <p:nvPr>
            <p:ph idx="1"/>
          </p:nvPr>
        </p:nvSpPr>
        <p:spPr/>
        <p:txBody>
          <a:bodyPr/>
          <a:lstStyle/>
          <a:p>
            <a:r>
              <a:rPr lang="it-IT" dirty="0" err="1"/>
              <a:t>Borrowings</a:t>
            </a:r>
            <a:r>
              <a:rPr lang="it-IT" dirty="0"/>
              <a:t> from </a:t>
            </a:r>
            <a:r>
              <a:rPr lang="it-IT" dirty="0" err="1"/>
              <a:t>other</a:t>
            </a:r>
            <a:r>
              <a:rPr lang="it-IT" dirty="0"/>
              <a:t> </a:t>
            </a:r>
            <a:r>
              <a:rPr lang="it-IT" dirty="0" err="1"/>
              <a:t>languages</a:t>
            </a:r>
            <a:r>
              <a:rPr lang="it-IT" dirty="0"/>
              <a:t> (</a:t>
            </a:r>
            <a:r>
              <a:rPr lang="it-IT" dirty="0" err="1"/>
              <a:t>loanwords</a:t>
            </a:r>
            <a:r>
              <a:rPr lang="it-IT" dirty="0"/>
              <a:t>): </a:t>
            </a:r>
            <a:r>
              <a:rPr lang="it-IT" dirty="0" err="1"/>
              <a:t>insolvent</a:t>
            </a:r>
            <a:r>
              <a:rPr lang="it-IT" dirty="0"/>
              <a:t> (from Latin </a:t>
            </a:r>
            <a:r>
              <a:rPr lang="it-IT" i="1" dirty="0" err="1"/>
              <a:t>solventem</a:t>
            </a:r>
            <a:r>
              <a:rPr lang="it-IT" dirty="0"/>
              <a:t>=</a:t>
            </a:r>
            <a:r>
              <a:rPr lang="it-IT" dirty="0" err="1"/>
              <a:t>paying</a:t>
            </a:r>
            <a:r>
              <a:rPr lang="it-IT" dirty="0"/>
              <a:t>)</a:t>
            </a:r>
          </a:p>
          <a:p>
            <a:r>
              <a:rPr lang="it-IT" dirty="0" err="1"/>
              <a:t>Affixation</a:t>
            </a:r>
            <a:r>
              <a:rPr lang="it-IT" dirty="0"/>
              <a:t>: </a:t>
            </a:r>
            <a:r>
              <a:rPr lang="it-IT" dirty="0" err="1"/>
              <a:t>growth</a:t>
            </a:r>
            <a:endParaRPr lang="it-IT" dirty="0"/>
          </a:p>
          <a:p>
            <a:r>
              <a:rPr lang="it-IT" dirty="0"/>
              <a:t>Zero </a:t>
            </a:r>
            <a:r>
              <a:rPr lang="it-IT" dirty="0" err="1"/>
              <a:t>affixation</a:t>
            </a:r>
            <a:r>
              <a:rPr lang="it-IT" dirty="0"/>
              <a:t> (</a:t>
            </a:r>
            <a:r>
              <a:rPr lang="it-IT" dirty="0" err="1"/>
              <a:t>functional</a:t>
            </a:r>
            <a:r>
              <a:rPr lang="it-IT" dirty="0"/>
              <a:t> </a:t>
            </a:r>
            <a:r>
              <a:rPr lang="it-IT" dirty="0" err="1"/>
              <a:t>conversion</a:t>
            </a:r>
            <a:r>
              <a:rPr lang="it-IT" dirty="0"/>
              <a:t>): share</a:t>
            </a:r>
          </a:p>
          <a:p>
            <a:r>
              <a:rPr lang="it-IT" dirty="0" err="1"/>
              <a:t>Compounding</a:t>
            </a:r>
            <a:r>
              <a:rPr lang="it-IT" dirty="0"/>
              <a:t>: </a:t>
            </a:r>
            <a:r>
              <a:rPr lang="it-IT" dirty="0" err="1"/>
              <a:t>overcapacity</a:t>
            </a:r>
            <a:r>
              <a:rPr lang="it-IT" dirty="0"/>
              <a:t>; profit </a:t>
            </a:r>
            <a:r>
              <a:rPr lang="it-IT" dirty="0" err="1"/>
              <a:t>margin</a:t>
            </a:r>
            <a:r>
              <a:rPr lang="it-IT" dirty="0"/>
              <a:t>; </a:t>
            </a:r>
            <a:r>
              <a:rPr lang="it-IT" dirty="0" err="1"/>
              <a:t>growth</a:t>
            </a:r>
            <a:r>
              <a:rPr lang="it-IT" dirty="0"/>
              <a:t> </a:t>
            </a:r>
            <a:r>
              <a:rPr lang="it-IT" dirty="0" err="1"/>
              <a:t>potential</a:t>
            </a:r>
            <a:r>
              <a:rPr lang="it-IT" dirty="0"/>
              <a:t>; </a:t>
            </a:r>
            <a:r>
              <a:rPr lang="it-IT" dirty="0" err="1"/>
              <a:t>resource</a:t>
            </a:r>
            <a:r>
              <a:rPr lang="it-IT" dirty="0"/>
              <a:t> </a:t>
            </a:r>
            <a:r>
              <a:rPr lang="it-IT" dirty="0" err="1"/>
              <a:t>seeking</a:t>
            </a:r>
            <a:endParaRPr lang="it-IT" dirty="0"/>
          </a:p>
          <a:p>
            <a:r>
              <a:rPr lang="it-IT" dirty="0"/>
              <a:t>Semantic </a:t>
            </a:r>
            <a:r>
              <a:rPr lang="it-IT" dirty="0" err="1"/>
              <a:t>redetermination</a:t>
            </a:r>
            <a:r>
              <a:rPr lang="it-IT" dirty="0"/>
              <a:t>: share; dumping</a:t>
            </a:r>
          </a:p>
          <a:p>
            <a:r>
              <a:rPr lang="it-IT" dirty="0" err="1"/>
              <a:t>Acronyms</a:t>
            </a:r>
            <a:r>
              <a:rPr lang="it-IT" dirty="0"/>
              <a:t>: OFDI (</a:t>
            </a:r>
            <a:r>
              <a:rPr lang="it-IT" dirty="0" err="1"/>
              <a:t>outward</a:t>
            </a:r>
            <a:r>
              <a:rPr lang="it-IT" dirty="0"/>
              <a:t> </a:t>
            </a:r>
            <a:r>
              <a:rPr lang="it-IT" dirty="0" err="1"/>
              <a:t>foreign</a:t>
            </a:r>
            <a:r>
              <a:rPr lang="it-IT" dirty="0"/>
              <a:t> </a:t>
            </a:r>
            <a:r>
              <a:rPr lang="it-IT" dirty="0" err="1"/>
              <a:t>direct</a:t>
            </a:r>
            <a:r>
              <a:rPr lang="it-IT" dirty="0"/>
              <a:t> investment)</a:t>
            </a:r>
          </a:p>
          <a:p>
            <a:endParaRPr lang="it-IT" dirty="0"/>
          </a:p>
          <a:p>
            <a:endParaRPr lang="it-IT" dirty="0"/>
          </a:p>
        </p:txBody>
      </p:sp>
    </p:spTree>
    <p:extLst>
      <p:ext uri="{BB962C8B-B14F-4D97-AF65-F5344CB8AC3E}">
        <p14:creationId xmlns:p14="http://schemas.microsoft.com/office/powerpoint/2010/main" val="289065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A8E5DA-E8C5-4554-AC60-7906D99AC7FB}"/>
              </a:ext>
            </a:extLst>
          </p:cNvPr>
          <p:cNvSpPr>
            <a:spLocks noGrp="1"/>
          </p:cNvSpPr>
          <p:nvPr>
            <p:ph type="title"/>
          </p:nvPr>
        </p:nvSpPr>
        <p:spPr/>
        <p:txBody>
          <a:bodyPr/>
          <a:lstStyle/>
          <a:p>
            <a:pPr algn="ctr"/>
            <a:r>
              <a:rPr lang="it-IT" dirty="0"/>
              <a:t>No </a:t>
            </a:r>
            <a:r>
              <a:rPr lang="it-IT" dirty="0" err="1"/>
              <a:t>specialised</a:t>
            </a:r>
            <a:r>
              <a:rPr lang="it-IT" dirty="0"/>
              <a:t> </a:t>
            </a:r>
            <a:r>
              <a:rPr lang="it-IT" dirty="0" err="1"/>
              <a:t>grammar</a:t>
            </a:r>
            <a:endParaRPr lang="it-IT" dirty="0"/>
          </a:p>
        </p:txBody>
      </p:sp>
      <p:sp>
        <p:nvSpPr>
          <p:cNvPr id="3" name="Segnaposto contenuto 2">
            <a:extLst>
              <a:ext uri="{FF2B5EF4-FFF2-40B4-BE49-F238E27FC236}">
                <a16:creationId xmlns:a16="http://schemas.microsoft.com/office/drawing/2014/main" id="{371C88AB-1202-4ECD-84AD-8456903CA8CB}"/>
              </a:ext>
            </a:extLst>
          </p:cNvPr>
          <p:cNvSpPr>
            <a:spLocks noGrp="1"/>
          </p:cNvSpPr>
          <p:nvPr>
            <p:ph idx="1"/>
          </p:nvPr>
        </p:nvSpPr>
        <p:spPr>
          <a:xfrm>
            <a:off x="838200" y="2630311"/>
            <a:ext cx="10515600" cy="2799645"/>
          </a:xfrm>
        </p:spPr>
        <p:txBody>
          <a:bodyPr/>
          <a:lstStyle/>
          <a:p>
            <a:pPr marL="0" indent="0">
              <a:buNone/>
            </a:pPr>
            <a:r>
              <a:rPr lang="it-IT" dirty="0" err="1"/>
              <a:t>Ampler</a:t>
            </a:r>
            <a:r>
              <a:rPr lang="it-IT" dirty="0"/>
              <a:t> and more </a:t>
            </a:r>
            <a:r>
              <a:rPr lang="it-IT" dirty="0" err="1"/>
              <a:t>consistent</a:t>
            </a:r>
            <a:r>
              <a:rPr lang="it-IT" dirty="0"/>
              <a:t> use of </a:t>
            </a:r>
            <a:r>
              <a:rPr lang="it-IT" dirty="0" err="1"/>
              <a:t>certain</a:t>
            </a:r>
            <a:r>
              <a:rPr lang="it-IT" dirty="0"/>
              <a:t> </a:t>
            </a:r>
            <a:r>
              <a:rPr lang="it-IT" dirty="0" err="1"/>
              <a:t>grammatical</a:t>
            </a:r>
            <a:r>
              <a:rPr lang="it-IT" dirty="0"/>
              <a:t> </a:t>
            </a:r>
            <a:r>
              <a:rPr lang="it-IT" dirty="0" err="1"/>
              <a:t>structures</a:t>
            </a:r>
            <a:r>
              <a:rPr lang="it-IT" dirty="0"/>
              <a:t>:</a:t>
            </a:r>
          </a:p>
          <a:p>
            <a:r>
              <a:rPr lang="it-IT" dirty="0" err="1"/>
              <a:t>nominalization</a:t>
            </a:r>
            <a:endParaRPr lang="it-IT" dirty="0"/>
          </a:p>
          <a:p>
            <a:r>
              <a:rPr lang="it-IT" dirty="0" err="1"/>
              <a:t>passivization</a:t>
            </a:r>
            <a:endParaRPr lang="it-IT" dirty="0"/>
          </a:p>
          <a:p>
            <a:pPr marL="0" indent="0">
              <a:buNone/>
            </a:pPr>
            <a:r>
              <a:rPr lang="it-IT" dirty="0"/>
              <a:t>→ </a:t>
            </a:r>
            <a:r>
              <a:rPr lang="it-IT" dirty="0" err="1"/>
              <a:t>impersonality</a:t>
            </a:r>
            <a:r>
              <a:rPr lang="it-IT" dirty="0"/>
              <a:t> of the </a:t>
            </a:r>
            <a:r>
              <a:rPr lang="it-IT" dirty="0" err="1"/>
              <a:t>specialised</a:t>
            </a:r>
            <a:r>
              <a:rPr lang="it-IT" dirty="0"/>
              <a:t> text</a:t>
            </a:r>
          </a:p>
        </p:txBody>
      </p:sp>
    </p:spTree>
    <p:extLst>
      <p:ext uri="{BB962C8B-B14F-4D97-AF65-F5344CB8AC3E}">
        <p14:creationId xmlns:p14="http://schemas.microsoft.com/office/powerpoint/2010/main" val="1991044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6F87E-26F1-47E4-89F2-3366945EFDFE}"/>
              </a:ext>
            </a:extLst>
          </p:cNvPr>
          <p:cNvSpPr>
            <a:spLocks noGrp="1"/>
          </p:cNvSpPr>
          <p:nvPr>
            <p:ph type="title"/>
          </p:nvPr>
        </p:nvSpPr>
        <p:spPr/>
        <p:txBody>
          <a:bodyPr/>
          <a:lstStyle/>
          <a:p>
            <a:pPr algn="ctr"/>
            <a:r>
              <a:rPr lang="it-IT" dirty="0" err="1"/>
              <a:t>research</a:t>
            </a:r>
            <a:r>
              <a:rPr lang="it-IT" dirty="0"/>
              <a:t> </a:t>
            </a:r>
            <a:r>
              <a:rPr lang="it-IT" dirty="0" err="1"/>
              <a:t>article</a:t>
            </a:r>
            <a:r>
              <a:rPr lang="it-IT" dirty="0"/>
              <a:t>: a </a:t>
            </a:r>
            <a:r>
              <a:rPr lang="it-IT" dirty="0" err="1"/>
              <a:t>genre</a:t>
            </a:r>
            <a:endParaRPr lang="it-IT" dirty="0"/>
          </a:p>
        </p:txBody>
      </p:sp>
      <p:sp>
        <p:nvSpPr>
          <p:cNvPr id="3" name="Segnaposto contenuto 2">
            <a:extLst>
              <a:ext uri="{FF2B5EF4-FFF2-40B4-BE49-F238E27FC236}">
                <a16:creationId xmlns:a16="http://schemas.microsoft.com/office/drawing/2014/main" id="{D540C75B-E3C0-4076-BB15-2FFAC2BED838}"/>
              </a:ext>
            </a:extLst>
          </p:cNvPr>
          <p:cNvSpPr>
            <a:spLocks noGrp="1"/>
          </p:cNvSpPr>
          <p:nvPr>
            <p:ph idx="1"/>
          </p:nvPr>
        </p:nvSpPr>
        <p:spPr/>
        <p:txBody>
          <a:bodyPr>
            <a:normAutofit lnSpcReduction="10000"/>
          </a:bodyPr>
          <a:lstStyle/>
          <a:p>
            <a:pPr marL="0" indent="0">
              <a:buNone/>
            </a:pPr>
            <a:r>
              <a:rPr lang="it-IT" sz="3200" dirty="0" err="1"/>
              <a:t>Genre</a:t>
            </a:r>
            <a:r>
              <a:rPr lang="it-IT" sz="3200" dirty="0"/>
              <a:t>:</a:t>
            </a:r>
          </a:p>
          <a:p>
            <a:pPr marL="0" indent="0">
              <a:buNone/>
            </a:pPr>
            <a:r>
              <a:rPr lang="en-US" dirty="0"/>
              <a:t>“typified rhetorical actions based in recurrent situations” (Miller 1984: 159)</a:t>
            </a:r>
          </a:p>
          <a:p>
            <a:pPr marL="0" indent="0">
              <a:buNone/>
            </a:pPr>
            <a:r>
              <a:rPr lang="it-IT" dirty="0" err="1"/>
              <a:t>Swales</a:t>
            </a:r>
            <a:r>
              <a:rPr lang="it-IT" dirty="0"/>
              <a:t>: </a:t>
            </a:r>
            <a:r>
              <a:rPr lang="en-US" dirty="0">
                <a:solidFill>
                  <a:prstClr val="black"/>
                </a:solidFill>
              </a:rPr>
              <a:t>“</a:t>
            </a:r>
            <a:r>
              <a:rPr lang="en-US" dirty="0">
                <a:solidFill>
                  <a:srgbClr val="000000"/>
                </a:solidFill>
                <a:latin typeface="Times New Roman" panose="02020603050405020304" pitchFamily="18" charset="0"/>
              </a:rPr>
              <a:t>A genre comprises a class of communicative events, the members of which share some set of communicative purposes. These purposes are recognized by the expert members of the parent discourse community, and thereby constitute the rationale for the genre. This rationale shapes the schematic structure of the discourse and influences and constrains choice of content and style.</a:t>
            </a:r>
            <a:r>
              <a:rPr lang="en-US" dirty="0">
                <a:solidFill>
                  <a:prstClr val="black"/>
                </a:solidFill>
              </a:rPr>
              <a:t>” (Swales 1999: 58)</a:t>
            </a:r>
          </a:p>
          <a:p>
            <a:pPr marL="0" indent="0">
              <a:buNone/>
            </a:pPr>
            <a:r>
              <a:rPr lang="en-US" dirty="0">
                <a:solidFill>
                  <a:prstClr val="black"/>
                </a:solidFill>
              </a:rPr>
              <a:t>Genre studies: Bhatia 1993; Bhatia 2004. </a:t>
            </a:r>
            <a:endParaRPr lang="it-IT" dirty="0"/>
          </a:p>
        </p:txBody>
      </p:sp>
    </p:spTree>
    <p:extLst>
      <p:ext uri="{BB962C8B-B14F-4D97-AF65-F5344CB8AC3E}">
        <p14:creationId xmlns:p14="http://schemas.microsoft.com/office/powerpoint/2010/main" val="176580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5558C0-76BD-457C-9C9F-8438DFB32FD1}"/>
              </a:ext>
            </a:extLst>
          </p:cNvPr>
          <p:cNvSpPr>
            <a:spLocks noGrp="1"/>
          </p:cNvSpPr>
          <p:nvPr>
            <p:ph type="title"/>
          </p:nvPr>
        </p:nvSpPr>
        <p:spPr/>
        <p:txBody>
          <a:bodyPr/>
          <a:lstStyle/>
          <a:p>
            <a:pPr algn="ctr"/>
            <a:r>
              <a:rPr lang="it-IT" dirty="0"/>
              <a:t>Business </a:t>
            </a:r>
            <a:r>
              <a:rPr lang="it-IT" dirty="0" err="1"/>
              <a:t>research</a:t>
            </a:r>
            <a:r>
              <a:rPr lang="it-IT" dirty="0"/>
              <a:t> </a:t>
            </a:r>
            <a:r>
              <a:rPr lang="it-IT" dirty="0" err="1"/>
              <a:t>article</a:t>
            </a:r>
            <a:r>
              <a:rPr lang="it-IT" dirty="0"/>
              <a:t>: </a:t>
            </a:r>
            <a:r>
              <a:rPr lang="it-IT" dirty="0" err="1"/>
              <a:t>structure</a:t>
            </a:r>
            <a:endParaRPr lang="it-IT" dirty="0"/>
          </a:p>
        </p:txBody>
      </p:sp>
      <p:sp>
        <p:nvSpPr>
          <p:cNvPr id="3" name="Segnaposto contenuto 2">
            <a:extLst>
              <a:ext uri="{FF2B5EF4-FFF2-40B4-BE49-F238E27FC236}">
                <a16:creationId xmlns:a16="http://schemas.microsoft.com/office/drawing/2014/main" id="{65C416F9-E7AE-465B-BE7C-BB08EE26CB56}"/>
              </a:ext>
            </a:extLst>
          </p:cNvPr>
          <p:cNvSpPr>
            <a:spLocks noGrp="1"/>
          </p:cNvSpPr>
          <p:nvPr>
            <p:ph idx="1"/>
          </p:nvPr>
        </p:nvSpPr>
        <p:spPr>
          <a:xfrm>
            <a:off x="838200" y="2427111"/>
            <a:ext cx="10515600" cy="2551289"/>
          </a:xfrm>
        </p:spPr>
        <p:txBody>
          <a:bodyPr/>
          <a:lstStyle/>
          <a:p>
            <a:r>
              <a:rPr lang="it-IT" dirty="0" err="1"/>
              <a:t>Introduction</a:t>
            </a:r>
            <a:r>
              <a:rPr lang="it-IT" dirty="0"/>
              <a:t> - CARS model: create a </a:t>
            </a:r>
            <a:r>
              <a:rPr lang="it-IT" dirty="0" err="1"/>
              <a:t>research</a:t>
            </a:r>
            <a:r>
              <a:rPr lang="it-IT" dirty="0"/>
              <a:t> </a:t>
            </a:r>
            <a:r>
              <a:rPr lang="it-IT" dirty="0" err="1"/>
              <a:t>space</a:t>
            </a:r>
            <a:r>
              <a:rPr lang="it-IT" dirty="0"/>
              <a:t> (</a:t>
            </a:r>
            <a:r>
              <a:rPr lang="it-IT" dirty="0" err="1"/>
              <a:t>Swales</a:t>
            </a:r>
            <a:r>
              <a:rPr lang="it-IT" dirty="0"/>
              <a:t> 1990)</a:t>
            </a:r>
          </a:p>
          <a:p>
            <a:r>
              <a:rPr lang="it-IT" dirty="0" err="1"/>
              <a:t>Methods</a:t>
            </a:r>
            <a:endParaRPr lang="it-IT" dirty="0"/>
          </a:p>
          <a:p>
            <a:r>
              <a:rPr lang="it-IT" dirty="0" err="1"/>
              <a:t>Results</a:t>
            </a:r>
            <a:endParaRPr lang="it-IT" dirty="0"/>
          </a:p>
          <a:p>
            <a:r>
              <a:rPr lang="it-IT" dirty="0" err="1"/>
              <a:t>Discussion</a:t>
            </a:r>
            <a:endParaRPr lang="it-IT" dirty="0"/>
          </a:p>
          <a:p>
            <a:endParaRPr lang="it-IT" dirty="0"/>
          </a:p>
        </p:txBody>
      </p:sp>
    </p:spTree>
    <p:extLst>
      <p:ext uri="{BB962C8B-B14F-4D97-AF65-F5344CB8AC3E}">
        <p14:creationId xmlns:p14="http://schemas.microsoft.com/office/powerpoint/2010/main" val="178892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CAD85F-B5FD-4FD6-ABCC-DD007F9C71B5}"/>
              </a:ext>
            </a:extLst>
          </p:cNvPr>
          <p:cNvSpPr>
            <a:spLocks noGrp="1"/>
          </p:cNvSpPr>
          <p:nvPr>
            <p:ph type="title"/>
          </p:nvPr>
        </p:nvSpPr>
        <p:spPr/>
        <p:txBody>
          <a:bodyPr/>
          <a:lstStyle/>
          <a:p>
            <a:pPr algn="ctr"/>
            <a:r>
              <a:rPr lang="it-IT" dirty="0"/>
              <a:t>Text </a:t>
            </a:r>
            <a:r>
              <a:rPr lang="it-IT" dirty="0" err="1"/>
              <a:t>grammar</a:t>
            </a:r>
            <a:endParaRPr lang="it-IT" dirty="0"/>
          </a:p>
        </p:txBody>
      </p:sp>
      <p:sp>
        <p:nvSpPr>
          <p:cNvPr id="3" name="Segnaposto contenuto 2">
            <a:extLst>
              <a:ext uri="{FF2B5EF4-FFF2-40B4-BE49-F238E27FC236}">
                <a16:creationId xmlns:a16="http://schemas.microsoft.com/office/drawing/2014/main" id="{12F2C195-5932-41F7-BC86-6A04A1FAFEC5}"/>
              </a:ext>
            </a:extLst>
          </p:cNvPr>
          <p:cNvSpPr>
            <a:spLocks noGrp="1"/>
          </p:cNvSpPr>
          <p:nvPr>
            <p:ph idx="1"/>
          </p:nvPr>
        </p:nvSpPr>
        <p:spPr>
          <a:xfrm>
            <a:off x="838200" y="2212621"/>
            <a:ext cx="10515600" cy="3964341"/>
          </a:xfrm>
        </p:spPr>
        <p:txBody>
          <a:bodyPr/>
          <a:lstStyle/>
          <a:p>
            <a:pPr marL="0" indent="0">
              <a:buNone/>
            </a:pPr>
            <a:r>
              <a:rPr lang="it-IT" sz="3200" dirty="0" err="1"/>
              <a:t>Werlich</a:t>
            </a:r>
            <a:r>
              <a:rPr lang="it-IT" sz="3200" dirty="0"/>
              <a:t> 1983:</a:t>
            </a:r>
          </a:p>
          <a:p>
            <a:pPr marL="0" indent="0">
              <a:buNone/>
            </a:pPr>
            <a:endParaRPr lang="it-IT" sz="3200" dirty="0"/>
          </a:p>
          <a:p>
            <a:r>
              <a:rPr lang="it-IT" dirty="0" err="1"/>
              <a:t>Description</a:t>
            </a:r>
            <a:endParaRPr lang="it-IT" dirty="0"/>
          </a:p>
          <a:p>
            <a:r>
              <a:rPr lang="it-IT" dirty="0" err="1"/>
              <a:t>Narration</a:t>
            </a:r>
            <a:endParaRPr lang="it-IT" dirty="0"/>
          </a:p>
          <a:p>
            <a:r>
              <a:rPr lang="it-IT" dirty="0"/>
              <a:t>Exposition</a:t>
            </a:r>
          </a:p>
          <a:p>
            <a:r>
              <a:rPr lang="it-IT" dirty="0" err="1"/>
              <a:t>Argumentation</a:t>
            </a:r>
            <a:endParaRPr lang="it-IT" dirty="0"/>
          </a:p>
          <a:p>
            <a:r>
              <a:rPr lang="it-IT" dirty="0" err="1"/>
              <a:t>Instruction</a:t>
            </a:r>
            <a:endParaRPr lang="it-IT" dirty="0"/>
          </a:p>
          <a:p>
            <a:pPr marL="0" indent="0">
              <a:buNone/>
            </a:pPr>
            <a:endParaRPr lang="it-IT" dirty="0"/>
          </a:p>
        </p:txBody>
      </p:sp>
    </p:spTree>
    <p:extLst>
      <p:ext uri="{BB962C8B-B14F-4D97-AF65-F5344CB8AC3E}">
        <p14:creationId xmlns:p14="http://schemas.microsoft.com/office/powerpoint/2010/main" val="50869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804EB1-03C1-41F2-8B4A-91FB95758178}"/>
              </a:ext>
            </a:extLst>
          </p:cNvPr>
          <p:cNvSpPr>
            <a:spLocks noGrp="1"/>
          </p:cNvSpPr>
          <p:nvPr>
            <p:ph type="title"/>
          </p:nvPr>
        </p:nvSpPr>
        <p:spPr/>
        <p:txBody>
          <a:bodyPr/>
          <a:lstStyle/>
          <a:p>
            <a:pPr algn="ctr"/>
            <a:r>
              <a:rPr lang="it-IT" dirty="0"/>
              <a:t>(Business) </a:t>
            </a:r>
            <a:r>
              <a:rPr lang="it-IT" dirty="0" err="1"/>
              <a:t>research</a:t>
            </a:r>
            <a:r>
              <a:rPr lang="it-IT" dirty="0"/>
              <a:t> </a:t>
            </a:r>
            <a:r>
              <a:rPr lang="it-IT" dirty="0" err="1"/>
              <a:t>article</a:t>
            </a:r>
            <a:endParaRPr lang="it-IT" dirty="0"/>
          </a:p>
        </p:txBody>
      </p:sp>
      <p:sp>
        <p:nvSpPr>
          <p:cNvPr id="3" name="Segnaposto contenuto 2">
            <a:extLst>
              <a:ext uri="{FF2B5EF4-FFF2-40B4-BE49-F238E27FC236}">
                <a16:creationId xmlns:a16="http://schemas.microsoft.com/office/drawing/2014/main" id="{7C07EA81-12E6-4A1C-8E1F-DB34AD92D529}"/>
              </a:ext>
            </a:extLst>
          </p:cNvPr>
          <p:cNvSpPr>
            <a:spLocks noGrp="1"/>
          </p:cNvSpPr>
          <p:nvPr>
            <p:ph idx="1"/>
          </p:nvPr>
        </p:nvSpPr>
        <p:spPr>
          <a:xfrm>
            <a:off x="838200" y="2540000"/>
            <a:ext cx="10515600" cy="1603022"/>
          </a:xfrm>
        </p:spPr>
        <p:txBody>
          <a:bodyPr/>
          <a:lstStyle/>
          <a:p>
            <a:pPr marL="0" indent="0" algn="ctr">
              <a:buNone/>
            </a:pPr>
            <a:r>
              <a:rPr lang="it-IT" sz="3200" dirty="0" err="1"/>
              <a:t>What</a:t>
            </a:r>
            <a:r>
              <a:rPr lang="it-IT" sz="3200" dirty="0"/>
              <a:t> text </a:t>
            </a:r>
            <a:r>
              <a:rPr lang="it-IT" sz="3200" dirty="0" err="1"/>
              <a:t>type</a:t>
            </a:r>
            <a:r>
              <a:rPr lang="it-IT" sz="3200" dirty="0"/>
              <a:t>?</a:t>
            </a:r>
          </a:p>
          <a:p>
            <a:pPr marL="0" indent="0">
              <a:buNone/>
            </a:pPr>
            <a:endParaRPr lang="it-IT" dirty="0"/>
          </a:p>
        </p:txBody>
      </p:sp>
    </p:spTree>
    <p:extLst>
      <p:ext uri="{BB962C8B-B14F-4D97-AF65-F5344CB8AC3E}">
        <p14:creationId xmlns:p14="http://schemas.microsoft.com/office/powerpoint/2010/main" val="8655255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328</Words>
  <Application>Microsoft Office PowerPoint</Application>
  <PresentationFormat>Widescreen</PresentationFormat>
  <Paragraphs>48</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Calibri Light</vt:lpstr>
      <vt:lpstr>Times New Roman</vt:lpstr>
      <vt:lpstr>Tema di Office</vt:lpstr>
      <vt:lpstr>Advanced English business discourse</vt:lpstr>
      <vt:lpstr>Business discourse</vt:lpstr>
      <vt:lpstr>Discourse analysis: analysis of discourse=text+context</vt:lpstr>
      <vt:lpstr>Terminology and word formation</vt:lpstr>
      <vt:lpstr>No specialised grammar</vt:lpstr>
      <vt:lpstr>research article: a genre</vt:lpstr>
      <vt:lpstr>Business research article: structure</vt:lpstr>
      <vt:lpstr>Text grammar</vt:lpstr>
      <vt:lpstr>(Business) research article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discourse</dc:title>
  <dc:creator>Annarita Tavani</dc:creator>
  <cp:lastModifiedBy>Annarita TAVANI</cp:lastModifiedBy>
  <cp:revision>12</cp:revision>
  <dcterms:created xsi:type="dcterms:W3CDTF">2019-02-19T22:56:05Z</dcterms:created>
  <dcterms:modified xsi:type="dcterms:W3CDTF">2023-03-06T17:29:05Z</dcterms:modified>
</cp:coreProperties>
</file>