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11" autoAdjust="0"/>
    <p:restoredTop sz="94660"/>
  </p:normalViewPr>
  <p:slideViewPr>
    <p:cSldViewPr>
      <p:cViewPr varScale="1">
        <p:scale>
          <a:sx n="70" d="100"/>
          <a:sy n="70" d="100"/>
        </p:scale>
        <p:origin x="1406" y="2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03859" y="375284"/>
            <a:ext cx="7984667" cy="8953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83107" y="1839594"/>
            <a:ext cx="9750425" cy="1732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rella.giardini@guest.unibg.i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annarosa.bertelli@guest.unibg.it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aiplay.it/video/2022/02/Sanremo-2022-terza-serata-Drusilla-Foer-e-il-monologo-sullunicita-24de2899-b1a0-4bb2-a382-3ec3a36c8f61.html" TargetMode="External"/><Relationship Id="rId3" Type="http://schemas.openxmlformats.org/officeDocument/2006/relationships/hyperlink" Target="../../../../Desktop" TargetMode="External"/><Relationship Id="rId7" Type="http://schemas.openxmlformats.org/officeDocument/2006/relationships/hyperlink" Target="https://www.facebook.com/AssociazioneLaudes/videos/1914897631872232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lYdvNnYgOnw" TargetMode="Externa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44282"/>
          </a:xfrm>
          <a:prstGeom prst="rect">
            <a:avLst/>
          </a:prstGeom>
        </p:spPr>
      </p:pic>
      <p:sp>
        <p:nvSpPr>
          <p:cNvPr id="7" name="object 7"/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1066799" y="2413823"/>
            <a:ext cx="10363201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6000" dirty="0">
                <a:latin typeface="Calibri Light"/>
                <a:cs typeface="Calibri Light"/>
              </a:rPr>
              <a:t>02 COMUNICAZIONE E IDENTITA’</a:t>
            </a:r>
            <a:endParaRPr sz="6000" dirty="0">
              <a:latin typeface="Calibri Light"/>
              <a:cs typeface="Calibri Light"/>
            </a:endParaRPr>
          </a:p>
        </p:txBody>
      </p:sp>
      <p:sp>
        <p:nvSpPr>
          <p:cNvPr id="17" name="object 1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19600" y="3533561"/>
            <a:ext cx="3921125" cy="3127137"/>
          </a:xfrm>
          <a:prstGeom prst="rect">
            <a:avLst/>
          </a:prstGeom>
        </p:spPr>
        <p:txBody>
          <a:bodyPr vert="horz" wrap="square" lIns="0" tIns="48894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384"/>
              </a:spcBef>
            </a:pPr>
            <a:r>
              <a:rPr lang="it-IT" sz="2000" b="1" spc="-10" dirty="0">
                <a:latin typeface="Calibri"/>
                <a:cs typeface="Calibri"/>
              </a:rPr>
              <a:t>Corso speciale</a:t>
            </a:r>
          </a:p>
          <a:p>
            <a:pPr marL="3175" algn="ctr">
              <a:lnSpc>
                <a:spcPct val="100000"/>
              </a:lnSpc>
              <a:spcBef>
                <a:spcPts val="384"/>
              </a:spcBef>
            </a:pPr>
            <a:r>
              <a:rPr lang="it-IT" sz="2000" b="1" spc="-10" dirty="0">
                <a:latin typeface="Calibri"/>
                <a:cs typeface="Calibri"/>
              </a:rPr>
              <a:t>Italiano per stranieri </a:t>
            </a:r>
            <a:endParaRPr sz="2000" dirty="0">
              <a:latin typeface="Calibri"/>
              <a:cs typeface="Calibri"/>
            </a:endParaRPr>
          </a:p>
          <a:p>
            <a:pPr algn="ctr">
              <a:lnSpc>
                <a:spcPts val="4610"/>
              </a:lnSpc>
            </a:pPr>
            <a:r>
              <a:rPr sz="4000" b="1" spc="-35" dirty="0">
                <a:latin typeface="Calibri"/>
                <a:cs typeface="Calibri"/>
              </a:rPr>
              <a:t>Parlare</a:t>
            </a:r>
            <a:r>
              <a:rPr sz="4000" b="1" spc="-130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in</a:t>
            </a:r>
            <a:r>
              <a:rPr sz="4000" b="1" spc="-145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pubblico</a:t>
            </a:r>
            <a:endParaRPr sz="4000" dirty="0">
              <a:latin typeface="Calibri"/>
              <a:cs typeface="Calibri"/>
            </a:endParaRPr>
          </a:p>
          <a:p>
            <a:pPr marL="64769" algn="ctr">
              <a:spcBef>
                <a:spcPts val="4720"/>
              </a:spcBef>
            </a:pPr>
            <a:r>
              <a:rPr lang="en-GB" sz="2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dorella.giardini@guest.unibg.it</a:t>
            </a:r>
            <a:endParaRPr lang="en-GB" sz="2000" dirty="0">
              <a:latin typeface="Calibri"/>
              <a:cs typeface="Calibri"/>
            </a:endParaRPr>
          </a:p>
          <a:p>
            <a:pPr marL="64769" algn="ctr">
              <a:lnSpc>
                <a:spcPct val="100000"/>
              </a:lnSpc>
              <a:spcBef>
                <a:spcPts val="4720"/>
              </a:spcBef>
            </a:pPr>
            <a:r>
              <a:rPr sz="2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annarosa.bertelli@guest.unibg.it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1026" name="Picture 2" descr="Parlare in pubblico - HXO.IT">
            <a:extLst>
              <a:ext uri="{FF2B5EF4-FFF2-40B4-BE49-F238E27FC236}">
                <a16:creationId xmlns:a16="http://schemas.microsoft.com/office/drawing/2014/main" id="{B78BB0CF-8EC7-3DB5-72FE-7DD11529C04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178" y="0"/>
            <a:ext cx="3639644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Lavoro</a:t>
            </a:r>
            <a:r>
              <a:rPr spc="-95" dirty="0"/>
              <a:t> </a:t>
            </a:r>
            <a:r>
              <a:rPr dirty="0"/>
              <a:t>per</a:t>
            </a:r>
            <a:r>
              <a:rPr spc="-70" dirty="0"/>
              <a:t> </a:t>
            </a:r>
            <a:r>
              <a:rPr spc="-20" dirty="0"/>
              <a:t>casa</a:t>
            </a:r>
          </a:p>
        </p:txBody>
      </p:sp>
      <p:sp>
        <p:nvSpPr>
          <p:cNvPr id="3" name="object 3"/>
          <p:cNvSpPr txBox="1">
            <a:spLocks noGrp="1" noRot="1" noMove="1" noResize="1" noEditPoints="1" noAdjustHandles="1" noChangeArrowheads="1" noChangeShapeType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>
                <a:solidFill>
                  <a:srgbClr val="000000"/>
                </a:solidFill>
              </a:rPr>
              <a:t>Leggi</a:t>
            </a:r>
            <a:r>
              <a:rPr spc="-6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il</a:t>
            </a:r>
            <a:r>
              <a:rPr spc="-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testo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dirty="0"/>
              <a:t>02</a:t>
            </a:r>
            <a:r>
              <a:rPr spc="-25" dirty="0"/>
              <a:t> </a:t>
            </a:r>
            <a:r>
              <a:rPr dirty="0"/>
              <a:t>–</a:t>
            </a:r>
            <a:r>
              <a:rPr spc="-40" dirty="0"/>
              <a:t> </a:t>
            </a:r>
            <a:r>
              <a:rPr spc="-25" dirty="0"/>
              <a:t>Tecniche</a:t>
            </a:r>
            <a:r>
              <a:rPr spc="-45" dirty="0"/>
              <a:t> </a:t>
            </a:r>
            <a:r>
              <a:rPr dirty="0"/>
              <a:t>per</a:t>
            </a:r>
            <a:r>
              <a:rPr spc="-45" dirty="0"/>
              <a:t> </a:t>
            </a:r>
            <a:r>
              <a:rPr dirty="0"/>
              <a:t>parlare</a:t>
            </a:r>
            <a:r>
              <a:rPr spc="-45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spc="-10" dirty="0"/>
              <a:t>pubblico.</a:t>
            </a:r>
          </a:p>
          <a:p>
            <a:pPr marL="12700" marR="5080">
              <a:lnSpc>
                <a:spcPct val="100000"/>
              </a:lnSpc>
              <a:spcBef>
                <a:spcPts val="3360"/>
              </a:spcBef>
            </a:pPr>
            <a:r>
              <a:rPr dirty="0">
                <a:solidFill>
                  <a:srgbClr val="000000"/>
                </a:solidFill>
              </a:rPr>
              <a:t>Rispondi</a:t>
            </a:r>
            <a:r>
              <a:rPr spc="-3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alle</a:t>
            </a:r>
            <a:r>
              <a:rPr spc="-9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domande</a:t>
            </a:r>
            <a:r>
              <a:rPr spc="-4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della</a:t>
            </a:r>
            <a:r>
              <a:rPr spc="-8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scheda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dirty="0"/>
              <a:t>02</a:t>
            </a:r>
            <a:r>
              <a:rPr spc="-65" dirty="0"/>
              <a:t> </a:t>
            </a:r>
            <a:r>
              <a:rPr dirty="0"/>
              <a:t>–</a:t>
            </a:r>
            <a:r>
              <a:rPr spc="-65" dirty="0"/>
              <a:t> </a:t>
            </a:r>
            <a:r>
              <a:rPr spc="-30" dirty="0"/>
              <a:t>Tecniche</a:t>
            </a:r>
            <a:r>
              <a:rPr spc="-65" dirty="0"/>
              <a:t> </a:t>
            </a:r>
            <a:r>
              <a:rPr dirty="0"/>
              <a:t>SCHEDA</a:t>
            </a:r>
            <a:r>
              <a:rPr spc="-55" dirty="0"/>
              <a:t> </a:t>
            </a:r>
            <a:r>
              <a:rPr spc="-10" dirty="0"/>
              <a:t>LAVORO </a:t>
            </a:r>
            <a:r>
              <a:rPr dirty="0">
                <a:solidFill>
                  <a:srgbClr val="000000"/>
                </a:solidFill>
              </a:rPr>
              <a:t>Ci</a:t>
            </a:r>
            <a:r>
              <a:rPr spc="-80" dirty="0">
                <a:solidFill>
                  <a:srgbClr val="000000"/>
                </a:solidFill>
              </a:rPr>
              <a:t> </a:t>
            </a:r>
            <a:r>
              <a:rPr spc="-20" dirty="0">
                <a:solidFill>
                  <a:srgbClr val="000000"/>
                </a:solidFill>
              </a:rPr>
              <a:t>confronteremo</a:t>
            </a:r>
            <a:r>
              <a:rPr spc="-6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sulle</a:t>
            </a:r>
            <a:r>
              <a:rPr spc="-6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risposte</a:t>
            </a:r>
            <a:r>
              <a:rPr spc="-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all’inizio</a:t>
            </a:r>
            <a:r>
              <a:rPr spc="-5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della</a:t>
            </a:r>
            <a:r>
              <a:rPr spc="-8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prossima</a:t>
            </a:r>
            <a:r>
              <a:rPr spc="-4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lezione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5CB66C-AC4F-90C3-8727-F0579DA79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859" y="375284"/>
            <a:ext cx="7984667" cy="677108"/>
          </a:xfrm>
        </p:spPr>
        <p:txBody>
          <a:bodyPr/>
          <a:lstStyle/>
          <a:p>
            <a:r>
              <a:rPr lang="it-IT" dirty="0"/>
              <a:t>Ricapitoliamo: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E84937-45C0-5177-8A4F-4A7768D08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6096000" cy="5262979"/>
          </a:xfrm>
        </p:spPr>
        <p:txBody>
          <a:bodyPr/>
          <a:lstStyle/>
          <a:p>
            <a:r>
              <a:rPr lang="it-IT" sz="3600" dirty="0"/>
              <a:t>«Una lingua è un dialetto con un esercito e una marina».</a:t>
            </a:r>
          </a:p>
          <a:p>
            <a:r>
              <a:rPr lang="it-IT" sz="3600" dirty="0"/>
              <a:t>Penso che sia…</a:t>
            </a:r>
          </a:p>
          <a:p>
            <a:endParaRPr lang="it-IT" sz="1800" dirty="0"/>
          </a:p>
          <a:p>
            <a:r>
              <a:rPr lang="it-IT" sz="3600" dirty="0"/>
              <a:t>È importante che si possa dire la propria opinione</a:t>
            </a:r>
          </a:p>
          <a:p>
            <a:endParaRPr lang="it-IT" sz="3600" dirty="0"/>
          </a:p>
          <a:p>
            <a:r>
              <a:rPr lang="it-IT" sz="3600" dirty="0"/>
              <a:t>È importante partecipare</a:t>
            </a:r>
          </a:p>
          <a:p>
            <a:r>
              <a:rPr lang="it-IT" sz="3600" dirty="0"/>
              <a:t>Penso di avere la febbre.</a:t>
            </a:r>
          </a:p>
          <a:p>
            <a:r>
              <a:rPr lang="it-IT" sz="3600" dirty="0"/>
              <a:t>Penso che Paolo abbia la febbre.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D990B07-441A-8999-90BC-2AED733908EA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6899366" y="1577340"/>
            <a:ext cx="5303520" cy="4924425"/>
          </a:xfrm>
        </p:spPr>
        <p:txBody>
          <a:bodyPr/>
          <a:lstStyle/>
          <a:p>
            <a:r>
              <a:rPr lang="it-IT" sz="4000" b="1" dirty="0"/>
              <a:t>Parlare a vanvera</a:t>
            </a:r>
          </a:p>
          <a:p>
            <a:endParaRPr lang="it-IT" sz="4000" b="1" dirty="0"/>
          </a:p>
          <a:p>
            <a:r>
              <a:rPr lang="it-IT" sz="4000" b="1" dirty="0"/>
              <a:t>Parlare a braccio.</a:t>
            </a:r>
          </a:p>
          <a:p>
            <a:endParaRPr lang="it-IT" sz="4000" b="1" dirty="0"/>
          </a:p>
          <a:p>
            <a:r>
              <a:rPr lang="en-GB" sz="4000" b="1" dirty="0" err="1"/>
              <a:t>L’incipit</a:t>
            </a:r>
            <a:r>
              <a:rPr lang="en-GB" sz="4000" b="1" dirty="0"/>
              <a:t> di un </a:t>
            </a:r>
            <a:r>
              <a:rPr lang="en-GB" sz="4000" b="1" dirty="0" err="1"/>
              <a:t>libro</a:t>
            </a:r>
            <a:r>
              <a:rPr lang="en-GB" sz="4000" b="1" dirty="0"/>
              <a:t>.</a:t>
            </a:r>
          </a:p>
          <a:p>
            <a:endParaRPr lang="en-GB" sz="4000" b="1" dirty="0"/>
          </a:p>
          <a:p>
            <a:r>
              <a:rPr lang="en-GB" sz="4000" b="1" dirty="0"/>
              <a:t>Fare </a:t>
            </a:r>
            <a:r>
              <a:rPr lang="en-GB" sz="4000" b="1" dirty="0" err="1"/>
              <a:t>l’avvocato</a:t>
            </a:r>
            <a:r>
              <a:rPr lang="en-GB" sz="4000" b="1" dirty="0"/>
              <a:t> del diavolo.</a:t>
            </a:r>
          </a:p>
        </p:txBody>
      </p:sp>
    </p:spTree>
    <p:extLst>
      <p:ext uri="{BB962C8B-B14F-4D97-AF65-F5344CB8AC3E}">
        <p14:creationId xmlns:p14="http://schemas.microsoft.com/office/powerpoint/2010/main" val="2368028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2089" rIns="0" bIns="0" rtlCol="0">
            <a:spAutoFit/>
          </a:bodyPr>
          <a:lstStyle/>
          <a:p>
            <a:pPr marL="427355">
              <a:lnSpc>
                <a:spcPct val="100000"/>
              </a:lnSpc>
              <a:spcBef>
                <a:spcPts val="105"/>
              </a:spcBef>
            </a:pPr>
            <a:r>
              <a:rPr spc="-45" dirty="0">
                <a:latin typeface="Calibri Light"/>
                <a:cs typeface="Calibri Light"/>
              </a:rPr>
              <a:t>Condividiamo</a:t>
            </a:r>
            <a:r>
              <a:rPr spc="-175" dirty="0">
                <a:latin typeface="Calibri Light"/>
                <a:cs typeface="Calibri Light"/>
              </a:rPr>
              <a:t> </a:t>
            </a:r>
            <a:r>
              <a:rPr dirty="0">
                <a:latin typeface="Calibri Light"/>
                <a:cs typeface="Calibri Light"/>
              </a:rPr>
              <a:t>il</a:t>
            </a:r>
            <a:r>
              <a:rPr spc="-145" dirty="0">
                <a:latin typeface="Calibri Light"/>
                <a:cs typeface="Calibri Light"/>
              </a:rPr>
              <a:t> </a:t>
            </a:r>
            <a:r>
              <a:rPr spc="-25" dirty="0">
                <a:latin typeface="Calibri Light"/>
                <a:cs typeface="Calibri Light"/>
              </a:rPr>
              <a:t>lavoro</a:t>
            </a:r>
            <a:r>
              <a:rPr spc="-170" dirty="0">
                <a:latin typeface="Calibri Light"/>
                <a:cs typeface="Calibri Light"/>
              </a:rPr>
              <a:t> </a:t>
            </a:r>
            <a:r>
              <a:rPr dirty="0">
                <a:latin typeface="Calibri Light"/>
                <a:cs typeface="Calibri Light"/>
              </a:rPr>
              <a:t>fatto</a:t>
            </a:r>
            <a:r>
              <a:rPr spc="-155" dirty="0">
                <a:latin typeface="Calibri Light"/>
                <a:cs typeface="Calibri Light"/>
              </a:rPr>
              <a:t> </a:t>
            </a:r>
            <a:r>
              <a:rPr dirty="0">
                <a:latin typeface="Calibri Light"/>
                <a:cs typeface="Calibri Light"/>
              </a:rPr>
              <a:t>a</a:t>
            </a:r>
            <a:r>
              <a:rPr spc="-125" dirty="0">
                <a:latin typeface="Calibri Light"/>
                <a:cs typeface="Calibri Light"/>
              </a:rPr>
              <a:t> </a:t>
            </a:r>
            <a:r>
              <a:rPr spc="-20" dirty="0">
                <a:latin typeface="Calibri Light"/>
                <a:cs typeface="Calibri Light"/>
              </a:rPr>
              <a:t>casa</a:t>
            </a:r>
          </a:p>
        </p:txBody>
      </p:sp>
      <p:sp>
        <p:nvSpPr>
          <p:cNvPr id="3" name="object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98194" y="2142236"/>
            <a:ext cx="8052434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Calibri"/>
                <a:cs typeface="Calibri"/>
              </a:rPr>
              <a:t>Quale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testo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hai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scelto?</a:t>
            </a:r>
            <a:endParaRPr sz="3200" dirty="0">
              <a:latin typeface="Calibri"/>
              <a:cs typeface="Calibri"/>
            </a:endParaRPr>
          </a:p>
          <a:p>
            <a:pPr marL="12700" marR="2992755">
              <a:lnSpc>
                <a:spcPct val="100000"/>
              </a:lnSpc>
            </a:pPr>
            <a:r>
              <a:rPr sz="3200" dirty="0">
                <a:latin typeface="Calibri"/>
                <a:cs typeface="Calibri"/>
              </a:rPr>
              <a:t>Ti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è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sembrato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interessante? </a:t>
            </a:r>
            <a:r>
              <a:rPr sz="3200" dirty="0">
                <a:latin typeface="Calibri"/>
                <a:cs typeface="Calibri"/>
              </a:rPr>
              <a:t>Quali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concetti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hai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selezionato?</a:t>
            </a:r>
            <a:endParaRPr sz="32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3840"/>
              </a:spcBef>
            </a:pPr>
            <a:r>
              <a:rPr sz="3200" dirty="0">
                <a:latin typeface="Calibri"/>
                <a:cs typeface="Calibri"/>
              </a:rPr>
              <a:t>In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gruppo,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condividi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il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lavoro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che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hai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fatto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casa. (15’)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4" name="object 4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3047" y="2333244"/>
            <a:ext cx="1898903" cy="1066800"/>
          </a:xfrm>
          <a:prstGeom prst="rect">
            <a:avLst/>
          </a:prstGeom>
        </p:spPr>
      </p:pic>
      <p:pic>
        <p:nvPicPr>
          <p:cNvPr id="5" name="object 5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0" y="2135123"/>
            <a:ext cx="1066800" cy="16733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2089" rIns="0" bIns="0" rtlCol="0">
            <a:spAutoFit/>
          </a:bodyPr>
          <a:lstStyle/>
          <a:p>
            <a:pPr marL="427355">
              <a:lnSpc>
                <a:spcPct val="100000"/>
              </a:lnSpc>
              <a:spcBef>
                <a:spcPts val="105"/>
              </a:spcBef>
            </a:pPr>
            <a:r>
              <a:rPr spc="-25" dirty="0">
                <a:latin typeface="Calibri Light"/>
                <a:cs typeface="Calibri Light"/>
              </a:rPr>
              <a:t>Dimmi</a:t>
            </a:r>
            <a:r>
              <a:rPr spc="-185" dirty="0">
                <a:latin typeface="Calibri Light"/>
                <a:cs typeface="Calibri Light"/>
              </a:rPr>
              <a:t> </a:t>
            </a:r>
            <a:r>
              <a:rPr spc="-10" dirty="0">
                <a:latin typeface="Calibri Light"/>
                <a:cs typeface="Calibri Light"/>
              </a:rPr>
              <a:t>come</a:t>
            </a:r>
            <a:r>
              <a:rPr spc="-195" dirty="0">
                <a:latin typeface="Calibri Light"/>
                <a:cs typeface="Calibri Light"/>
              </a:rPr>
              <a:t> </a:t>
            </a:r>
            <a:r>
              <a:rPr spc="-10" dirty="0">
                <a:latin typeface="Calibri Light"/>
                <a:cs typeface="Calibri Light"/>
              </a:rPr>
              <a:t>parli,</a:t>
            </a:r>
            <a:r>
              <a:rPr spc="-185" dirty="0">
                <a:latin typeface="Calibri Light"/>
                <a:cs typeface="Calibri Light"/>
              </a:rPr>
              <a:t> </a:t>
            </a:r>
            <a:r>
              <a:rPr dirty="0">
                <a:latin typeface="Calibri Light"/>
                <a:cs typeface="Calibri Light"/>
              </a:rPr>
              <a:t>ti</a:t>
            </a:r>
            <a:r>
              <a:rPr spc="-165" dirty="0">
                <a:latin typeface="Calibri Light"/>
                <a:cs typeface="Calibri Light"/>
              </a:rPr>
              <a:t> </a:t>
            </a:r>
            <a:r>
              <a:rPr dirty="0">
                <a:latin typeface="Calibri Light"/>
                <a:cs typeface="Calibri Light"/>
              </a:rPr>
              <a:t>dirò</a:t>
            </a:r>
            <a:r>
              <a:rPr spc="-225" dirty="0">
                <a:latin typeface="Calibri Light"/>
                <a:cs typeface="Calibri Light"/>
              </a:rPr>
              <a:t> </a:t>
            </a:r>
            <a:r>
              <a:rPr dirty="0">
                <a:latin typeface="Calibri Light"/>
                <a:cs typeface="Calibri Light"/>
              </a:rPr>
              <a:t>chi</a:t>
            </a:r>
            <a:r>
              <a:rPr spc="-180" dirty="0">
                <a:latin typeface="Calibri Light"/>
                <a:cs typeface="Calibri Light"/>
              </a:rPr>
              <a:t> </a:t>
            </a:r>
            <a:r>
              <a:rPr spc="-25" dirty="0">
                <a:latin typeface="Calibri Light"/>
                <a:cs typeface="Calibri Light"/>
              </a:rPr>
              <a:t>sei</a:t>
            </a:r>
          </a:p>
        </p:txBody>
      </p:sp>
      <p:pic>
        <p:nvPicPr>
          <p:cNvPr id="3" name="object 3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47176" y="1752600"/>
            <a:ext cx="2153412" cy="15240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83969" y="1912747"/>
            <a:ext cx="9382125" cy="3547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75082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Calibri"/>
                <a:cs typeface="Calibri"/>
              </a:rPr>
              <a:t>Parlare</a:t>
            </a:r>
            <a:r>
              <a:rPr sz="3200" spc="2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2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un</a:t>
            </a:r>
            <a:r>
              <a:rPr sz="3200" spc="2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pubblico</a:t>
            </a:r>
            <a:r>
              <a:rPr sz="3200" spc="229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significa</a:t>
            </a:r>
            <a:r>
              <a:rPr sz="3200" spc="24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‘stabilire </a:t>
            </a:r>
            <a:r>
              <a:rPr sz="3200" dirty="0">
                <a:latin typeface="Calibri"/>
                <a:cs typeface="Calibri"/>
              </a:rPr>
              <a:t>una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relazione’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con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l’interlocutore.</a:t>
            </a:r>
            <a:endParaRPr sz="3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05"/>
              </a:spcBef>
            </a:pPr>
            <a:endParaRPr sz="3200" dirty="0">
              <a:latin typeface="Calibri"/>
              <a:cs typeface="Calibri"/>
            </a:endParaRPr>
          </a:p>
          <a:p>
            <a:pPr marL="26670" marR="5080" algn="just">
              <a:lnSpc>
                <a:spcPct val="100000"/>
              </a:lnSpc>
            </a:pP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Quando</a:t>
            </a:r>
            <a:r>
              <a:rPr sz="3200" spc="2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parli</a:t>
            </a:r>
            <a:r>
              <a:rPr sz="3200" spc="2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3200" spc="2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pubblico</a:t>
            </a:r>
            <a:r>
              <a:rPr sz="3200" dirty="0">
                <a:latin typeface="Calibri"/>
                <a:cs typeface="Calibri"/>
              </a:rPr>
              <a:t>,</a:t>
            </a:r>
            <a:r>
              <a:rPr sz="3200" spc="2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non</a:t>
            </a:r>
            <a:r>
              <a:rPr sz="3200" spc="2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parli</a:t>
            </a:r>
            <a:r>
              <a:rPr sz="3200" spc="2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solo</a:t>
            </a:r>
            <a:r>
              <a:rPr sz="3200" spc="2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dell’argomento </a:t>
            </a:r>
            <a:r>
              <a:rPr sz="3200" dirty="0">
                <a:latin typeface="Calibri"/>
                <a:cs typeface="Calibri"/>
              </a:rPr>
              <a:t>che</a:t>
            </a:r>
            <a:r>
              <a:rPr sz="3200" spc="2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stai</a:t>
            </a:r>
            <a:r>
              <a:rPr sz="3200" spc="3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trattando</a:t>
            </a:r>
            <a:r>
              <a:rPr sz="3200" spc="3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ma</a:t>
            </a:r>
            <a:r>
              <a:rPr sz="3200" spc="300" dirty="0"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PARLI</a:t>
            </a:r>
            <a:r>
              <a:rPr sz="3200" spc="3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DI</a:t>
            </a:r>
            <a:r>
              <a:rPr sz="3200" spc="3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TE</a:t>
            </a:r>
            <a:r>
              <a:rPr sz="3200" dirty="0">
                <a:latin typeface="Calibri"/>
                <a:cs typeface="Calibri"/>
              </a:rPr>
              <a:t>,</a:t>
            </a:r>
            <a:r>
              <a:rPr sz="3200" spc="3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di</a:t>
            </a:r>
            <a:r>
              <a:rPr sz="3200" spc="3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chi</a:t>
            </a:r>
            <a:r>
              <a:rPr sz="3200" spc="3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sei</a:t>
            </a:r>
            <a:r>
              <a:rPr sz="3200" spc="3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</a:t>
            </a:r>
            <a:r>
              <a:rPr sz="3200" spc="2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di</a:t>
            </a:r>
            <a:r>
              <a:rPr sz="3200" spc="30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come sei.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2089" rIns="0" bIns="0" rtlCol="0">
            <a:spAutoFit/>
          </a:bodyPr>
          <a:lstStyle/>
          <a:p>
            <a:pPr marL="427355">
              <a:lnSpc>
                <a:spcPct val="100000"/>
              </a:lnSpc>
              <a:spcBef>
                <a:spcPts val="105"/>
              </a:spcBef>
            </a:pPr>
            <a:r>
              <a:rPr spc="-25" dirty="0">
                <a:latin typeface="Calibri Light"/>
                <a:cs typeface="Calibri Light"/>
              </a:rPr>
              <a:t>Dimmi</a:t>
            </a:r>
            <a:r>
              <a:rPr spc="-185" dirty="0">
                <a:latin typeface="Calibri Light"/>
                <a:cs typeface="Calibri Light"/>
              </a:rPr>
              <a:t> </a:t>
            </a:r>
            <a:r>
              <a:rPr spc="-10" dirty="0">
                <a:latin typeface="Calibri Light"/>
                <a:cs typeface="Calibri Light"/>
              </a:rPr>
              <a:t>come</a:t>
            </a:r>
            <a:r>
              <a:rPr spc="-195" dirty="0">
                <a:latin typeface="Calibri Light"/>
                <a:cs typeface="Calibri Light"/>
              </a:rPr>
              <a:t> </a:t>
            </a:r>
            <a:r>
              <a:rPr spc="-10" dirty="0">
                <a:latin typeface="Calibri Light"/>
                <a:cs typeface="Calibri Light"/>
              </a:rPr>
              <a:t>parli,</a:t>
            </a:r>
            <a:r>
              <a:rPr spc="-185" dirty="0">
                <a:latin typeface="Calibri Light"/>
                <a:cs typeface="Calibri Light"/>
              </a:rPr>
              <a:t> </a:t>
            </a:r>
            <a:r>
              <a:rPr dirty="0">
                <a:latin typeface="Calibri Light"/>
                <a:cs typeface="Calibri Light"/>
              </a:rPr>
              <a:t>ti</a:t>
            </a:r>
            <a:r>
              <a:rPr spc="-165" dirty="0">
                <a:latin typeface="Calibri Light"/>
                <a:cs typeface="Calibri Light"/>
              </a:rPr>
              <a:t> </a:t>
            </a:r>
            <a:r>
              <a:rPr dirty="0">
                <a:latin typeface="Calibri Light"/>
                <a:cs typeface="Calibri Light"/>
              </a:rPr>
              <a:t>dirò</a:t>
            </a:r>
            <a:r>
              <a:rPr spc="-225" dirty="0">
                <a:latin typeface="Calibri Light"/>
                <a:cs typeface="Calibri Light"/>
              </a:rPr>
              <a:t> </a:t>
            </a:r>
            <a:r>
              <a:rPr dirty="0">
                <a:latin typeface="Calibri Light"/>
                <a:cs typeface="Calibri Light"/>
              </a:rPr>
              <a:t>chi</a:t>
            </a:r>
            <a:r>
              <a:rPr spc="-180" dirty="0">
                <a:latin typeface="Calibri Light"/>
                <a:cs typeface="Calibri Light"/>
              </a:rPr>
              <a:t> </a:t>
            </a:r>
            <a:r>
              <a:rPr spc="-25" dirty="0">
                <a:latin typeface="Calibri Light"/>
                <a:cs typeface="Calibri Light"/>
              </a:rPr>
              <a:t>sei</a:t>
            </a:r>
          </a:p>
        </p:txBody>
      </p:sp>
      <p:pic>
        <p:nvPicPr>
          <p:cNvPr id="3" name="object 3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36681" y="1828800"/>
            <a:ext cx="2097118" cy="188366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70375" y="1686255"/>
            <a:ext cx="36169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85825" algn="l"/>
                <a:tab pos="2342515" algn="l"/>
              </a:tabLst>
            </a:pPr>
            <a:r>
              <a:rPr sz="3200" spc="-25" dirty="0">
                <a:latin typeface="Calibri"/>
                <a:cs typeface="Calibri"/>
              </a:rPr>
              <a:t>Per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10" dirty="0">
                <a:latin typeface="Calibri"/>
                <a:cs typeface="Calibri"/>
              </a:rPr>
              <a:t>questo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10" dirty="0">
                <a:latin typeface="Calibri"/>
                <a:cs typeface="Calibri"/>
              </a:rPr>
              <a:t>motivo,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90356" y="1686255"/>
            <a:ext cx="241427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42925" algn="l"/>
              </a:tabLst>
            </a:pPr>
            <a:r>
              <a:rPr sz="3200" spc="-50" dirty="0">
                <a:latin typeface="Calibri"/>
                <a:cs typeface="Calibri"/>
              </a:rPr>
              <a:t>è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10" dirty="0">
                <a:latin typeface="Calibri"/>
                <a:cs typeface="Calibri"/>
              </a:rPr>
              <a:t>importante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70375" y="2174494"/>
            <a:ext cx="42443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02080" algn="l"/>
                <a:tab pos="2272665" algn="l"/>
                <a:tab pos="3584575" algn="l"/>
              </a:tabLst>
            </a:pPr>
            <a:r>
              <a:rPr sz="3200" spc="-10" dirty="0">
                <a:latin typeface="Calibri"/>
                <a:cs typeface="Calibri"/>
              </a:rPr>
              <a:t>sapere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25" dirty="0">
                <a:latin typeface="Calibri"/>
                <a:cs typeface="Calibri"/>
              </a:rPr>
              <a:t>che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20" dirty="0">
                <a:solidFill>
                  <a:srgbClr val="FF0000"/>
                </a:solidFill>
                <a:latin typeface="Calibri"/>
                <a:cs typeface="Calibri"/>
              </a:rPr>
              <a:t>COME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	</a:t>
            </a:r>
            <a:r>
              <a:rPr sz="3200" spc="-20" dirty="0">
                <a:solidFill>
                  <a:srgbClr val="FF0000"/>
                </a:solidFill>
                <a:latin typeface="Calibri"/>
                <a:cs typeface="Calibri"/>
              </a:rPr>
              <a:t>dire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347586" y="2174494"/>
            <a:ext cx="425704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423160">
              <a:lnSpc>
                <a:spcPct val="100000"/>
              </a:lnSpc>
              <a:spcBef>
                <a:spcPts val="105"/>
              </a:spcBef>
              <a:tabLst>
                <a:tab pos="2174875" algn="l"/>
                <a:tab pos="2784475" algn="l"/>
                <a:tab pos="3013710" algn="l"/>
                <a:tab pos="3990340" algn="l"/>
                <a:tab pos="4041140" algn="l"/>
              </a:tabLst>
            </a:pP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le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		</a:t>
            </a:r>
            <a:r>
              <a:rPr sz="3200" spc="-20" dirty="0">
                <a:solidFill>
                  <a:srgbClr val="FF0000"/>
                </a:solidFill>
                <a:latin typeface="Calibri"/>
                <a:cs typeface="Calibri"/>
              </a:rPr>
              <a:t>cose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		</a:t>
            </a:r>
            <a:r>
              <a:rPr sz="3200" spc="-50" dirty="0">
                <a:latin typeface="Calibri"/>
                <a:cs typeface="Calibri"/>
              </a:rPr>
              <a:t>è </a:t>
            </a:r>
            <a:r>
              <a:rPr sz="3200" spc="-10" dirty="0">
                <a:latin typeface="Calibri"/>
                <a:cs typeface="Calibri"/>
              </a:rPr>
              <a:t>importante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25" dirty="0">
                <a:latin typeface="Calibri"/>
                <a:cs typeface="Calibri"/>
              </a:rPr>
              <a:t>di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20" dirty="0">
                <a:latin typeface="Calibri"/>
                <a:cs typeface="Calibri"/>
              </a:rPr>
              <a:t>COSA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25" dirty="0">
                <a:latin typeface="Calibri"/>
                <a:cs typeface="Calibri"/>
              </a:rPr>
              <a:t>si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70375" y="2662174"/>
            <a:ext cx="180022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30" dirty="0">
                <a:latin typeface="Calibri"/>
                <a:cs typeface="Calibri"/>
              </a:rPr>
              <a:t>altrettanto </a:t>
            </a:r>
            <a:r>
              <a:rPr sz="3200" dirty="0">
                <a:latin typeface="Calibri"/>
                <a:cs typeface="Calibri"/>
              </a:rPr>
              <a:t>vuole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dire.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50594" y="4219702"/>
            <a:ext cx="5149850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Il</a:t>
            </a:r>
            <a:r>
              <a:rPr sz="3200" spc="165" dirty="0">
                <a:solidFill>
                  <a:srgbClr val="FF0000"/>
                </a:solidFill>
                <a:latin typeface="Calibri"/>
                <a:cs typeface="Calibri"/>
              </a:rPr>
              <a:t> 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modo</a:t>
            </a:r>
            <a:r>
              <a:rPr sz="3200" spc="175" dirty="0">
                <a:solidFill>
                  <a:srgbClr val="FF0000"/>
                </a:solidFill>
                <a:latin typeface="Calibri"/>
                <a:cs typeface="Calibri"/>
              </a:rPr>
              <a:t> 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di</a:t>
            </a:r>
            <a:r>
              <a:rPr sz="3200" spc="170" dirty="0">
                <a:solidFill>
                  <a:srgbClr val="FF0000"/>
                </a:solidFill>
                <a:latin typeface="Calibri"/>
                <a:cs typeface="Calibri"/>
              </a:rPr>
              <a:t> 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esprimersi</a:t>
            </a:r>
            <a:r>
              <a:rPr sz="3200" spc="165" dirty="0">
                <a:solidFill>
                  <a:srgbClr val="FF0000"/>
                </a:solidFill>
                <a:latin typeface="Calibri"/>
                <a:cs typeface="Calibri"/>
              </a:rPr>
              <a:t>  </a:t>
            </a:r>
            <a:r>
              <a:rPr sz="3200" spc="-10" dirty="0">
                <a:solidFill>
                  <a:srgbClr val="FF0000"/>
                </a:solidFill>
                <a:latin typeface="Calibri"/>
                <a:cs typeface="Calibri"/>
              </a:rPr>
              <a:t>forma nell’interlocutore</a:t>
            </a:r>
            <a:r>
              <a:rPr sz="3200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l’idea</a:t>
            </a:r>
            <a:r>
              <a:rPr sz="3200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di</a:t>
            </a:r>
            <a:r>
              <a:rPr sz="32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chi</a:t>
            </a:r>
            <a:r>
              <a:rPr sz="3200" spc="-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spc="-50" dirty="0">
                <a:solidFill>
                  <a:srgbClr val="FF0000"/>
                </a:solidFill>
                <a:latin typeface="Calibri"/>
                <a:cs typeface="Calibri"/>
              </a:rPr>
              <a:t>è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la</a:t>
            </a:r>
            <a:r>
              <a:rPr sz="3200" spc="-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persona</a:t>
            </a:r>
            <a:r>
              <a:rPr sz="3200" spc="-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che</a:t>
            </a:r>
            <a:r>
              <a:rPr sz="3200" spc="-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sta</a:t>
            </a:r>
            <a:r>
              <a:rPr sz="3200" spc="-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Calibri"/>
                <a:cs typeface="Calibri"/>
              </a:rPr>
              <a:t>parlando</a:t>
            </a:r>
            <a:r>
              <a:rPr sz="3200" spc="-10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10" name="object 10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4146803"/>
            <a:ext cx="2610611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1035507" y="420446"/>
            <a:ext cx="165671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5" dirty="0"/>
              <a:t>Attività</a:t>
            </a:r>
          </a:p>
        </p:txBody>
      </p:sp>
      <p:sp>
        <p:nvSpPr>
          <p:cNvPr id="3" name="object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3139" y="1216913"/>
            <a:ext cx="8863330" cy="1557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370965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Calibri"/>
                <a:cs typeface="Calibri"/>
              </a:rPr>
              <a:t>Conosci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queste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persone?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Guarda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questi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brevi</a:t>
            </a:r>
            <a:r>
              <a:rPr sz="2800" spc="-1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video. </a:t>
            </a:r>
            <a:r>
              <a:rPr sz="2800" dirty="0">
                <a:latin typeface="Calibri"/>
                <a:cs typeface="Calibri"/>
              </a:rPr>
              <a:t>Qual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è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l’argomento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che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trattano?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(15’)</a:t>
            </a:r>
            <a:endParaRPr sz="2800" dirty="0">
              <a:latin typeface="Calibri"/>
              <a:cs typeface="Calibri"/>
            </a:endParaRPr>
          </a:p>
          <a:p>
            <a:pPr marL="181610">
              <a:lnSpc>
                <a:spcPct val="100000"/>
              </a:lnSpc>
              <a:spcBef>
                <a:spcPts val="2470"/>
              </a:spcBef>
              <a:tabLst>
                <a:tab pos="3839845" algn="l"/>
                <a:tab pos="7158990" algn="l"/>
              </a:tabLst>
            </a:pPr>
            <a:r>
              <a:rPr sz="2400" spc="-25" dirty="0">
                <a:latin typeface="Calibri"/>
                <a:cs typeface="Calibri"/>
              </a:rPr>
              <a:t>1.</a:t>
            </a:r>
            <a:r>
              <a:rPr sz="2400" dirty="0">
                <a:latin typeface="Calibri"/>
                <a:cs typeface="Calibri"/>
              </a:rPr>
              <a:t>	2.</a:t>
            </a:r>
            <a:r>
              <a:rPr sz="2400" spc="2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(fino a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1:17)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3.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(da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-9:26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-</a:t>
            </a:r>
            <a:r>
              <a:rPr sz="1600" spc="-10" dirty="0">
                <a:latin typeface="Calibri"/>
                <a:cs typeface="Calibri"/>
              </a:rPr>
              <a:t>7.20)</a:t>
            </a:r>
            <a:endParaRPr sz="1600" dirty="0">
              <a:latin typeface="Calibri"/>
              <a:cs typeface="Calibri"/>
            </a:endParaRPr>
          </a:p>
        </p:txBody>
      </p:sp>
      <p:pic>
        <p:nvPicPr>
          <p:cNvPr id="4" name="object 4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8136" y="2787395"/>
            <a:ext cx="2217419" cy="2257043"/>
          </a:xfrm>
          <a:prstGeom prst="rect">
            <a:avLst/>
          </a:prstGeom>
        </p:spPr>
      </p:pic>
      <p:pic>
        <p:nvPicPr>
          <p:cNvPr id="5" name="object 5">
            <a:hlinkClick r:id="rId3"/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2311" y="2843783"/>
            <a:ext cx="2209799" cy="2249424"/>
          </a:xfrm>
          <a:prstGeom prst="rect">
            <a:avLst/>
          </a:prstGeom>
        </p:spPr>
      </p:pic>
      <p:pic>
        <p:nvPicPr>
          <p:cNvPr id="6" name="object 6">
            <a:hlinkClick r:id="rId3"/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988807" y="2787395"/>
            <a:ext cx="2449068" cy="2257043"/>
          </a:xfrm>
          <a:prstGeom prst="rect">
            <a:avLst/>
          </a:prstGeom>
        </p:spPr>
      </p:pic>
      <p:sp>
        <p:nvSpPr>
          <p:cNvPr id="7" name="object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62303" y="5257927"/>
            <a:ext cx="2005964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800" dirty="0">
                <a:latin typeface="Calibri"/>
                <a:cs typeface="Calibri"/>
                <a:hlinkClick r:id="rId6"/>
              </a:rPr>
              <a:t>https://www.youtube.com/watch?v=lYdvNnYgOnw</a:t>
            </a:r>
            <a:r>
              <a:rPr lang="en-GB" sz="1800" dirty="0">
                <a:latin typeface="Calibri"/>
                <a:cs typeface="Calibri"/>
              </a:rPr>
              <a:t> 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53254" y="5276469"/>
            <a:ext cx="285496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7"/>
              </a:rPr>
              <a:t>https://www.facebook.com/A</a:t>
            </a:r>
            <a:r>
              <a:rPr sz="1800" spc="-10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 </a:t>
            </a:r>
            <a:r>
              <a:rPr sz="18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7"/>
              </a:rPr>
              <a:t>ssociazioneLaudes/videos/191</a:t>
            </a:r>
            <a:r>
              <a:rPr sz="1800" spc="-10" dirty="0">
                <a:solidFill>
                  <a:srgbClr val="0000FF"/>
                </a:solidFill>
                <a:latin typeface="Calibri"/>
                <a:cs typeface="Calibri"/>
                <a:hlinkClick r:id="rId7"/>
              </a:rPr>
              <a:t> </a:t>
            </a:r>
            <a:r>
              <a:rPr sz="18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7"/>
              </a:rPr>
              <a:t>4897631872232/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048625" y="5276469"/>
            <a:ext cx="38227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GB" sz="1800" spc="-25" dirty="0">
                <a:latin typeface="Calibri"/>
                <a:cs typeface="Calibri"/>
                <a:hlinkClick r:id="rId8"/>
              </a:rPr>
              <a:t>https://www.raiplay.it/video/2022/02/Sanremo-2022-terza-serata-Drusilla-Foer-e-il-monologo-sullunicita-24de2899-b1a0-4bb2-a382-3ec3a36c8f61.html</a:t>
            </a:r>
            <a:r>
              <a:rPr lang="en-GB" sz="1800" spc="-25" dirty="0">
                <a:latin typeface="Calibri"/>
                <a:cs typeface="Calibri"/>
              </a:rPr>
              <a:t>  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8496" rIns="0" bIns="0" rtlCol="0">
            <a:spAutoFit/>
          </a:bodyPr>
          <a:lstStyle/>
          <a:p>
            <a:pPr marL="243840">
              <a:lnSpc>
                <a:spcPct val="100000"/>
              </a:lnSpc>
              <a:spcBef>
                <a:spcPts val="105"/>
              </a:spcBef>
            </a:pPr>
            <a:r>
              <a:rPr spc="-35" dirty="0"/>
              <a:t>Attività</a:t>
            </a:r>
          </a:p>
        </p:txBody>
      </p:sp>
      <p:sp>
        <p:nvSpPr>
          <p:cNvPr id="3" name="object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4755" y="1381709"/>
            <a:ext cx="4140200" cy="2586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Calibri"/>
                <a:cs typeface="Calibri"/>
              </a:rPr>
              <a:t>1.</a:t>
            </a:r>
            <a:r>
              <a:rPr sz="2800" spc="409" dirty="0">
                <a:latin typeface="Calibri"/>
                <a:cs typeface="Calibri"/>
              </a:rPr>
              <a:t>   </a:t>
            </a:r>
            <a:r>
              <a:rPr sz="2800" dirty="0">
                <a:latin typeface="Calibri"/>
                <a:cs typeface="Calibri"/>
              </a:rPr>
              <a:t>Guarda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nuovo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video 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compila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tabella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punto </a:t>
            </a:r>
            <a:r>
              <a:rPr sz="2800" dirty="0">
                <a:latin typeface="Calibri"/>
                <a:cs typeface="Calibri"/>
              </a:rPr>
              <a:t>1</a:t>
            </a:r>
            <a:r>
              <a:rPr sz="2800" spc="2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della</a:t>
            </a:r>
            <a:r>
              <a:rPr sz="2800" spc="240" dirty="0"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scheda</a:t>
            </a:r>
            <a:r>
              <a:rPr sz="2800" spc="2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di</a:t>
            </a:r>
            <a:r>
              <a:rPr sz="2800" spc="229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lavoro</a:t>
            </a:r>
            <a:r>
              <a:rPr sz="2800" spc="2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6FC0"/>
                </a:solidFill>
                <a:latin typeface="Calibri"/>
                <a:cs typeface="Calibri"/>
              </a:rPr>
              <a:t>02- 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COME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SI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PARLA</a:t>
            </a:r>
            <a:r>
              <a:rPr sz="2800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seguendo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le </a:t>
            </a:r>
            <a:r>
              <a:rPr sz="2800" spc="-10" dirty="0">
                <a:latin typeface="Calibri"/>
                <a:cs typeface="Calibri"/>
              </a:rPr>
              <a:t>consegne.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10" dirty="0">
                <a:latin typeface="Calibri"/>
                <a:cs typeface="Calibri"/>
              </a:rPr>
              <a:t>(15’)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60365" y="5223154"/>
            <a:ext cx="2946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5" dirty="0">
                <a:latin typeface="Calibri"/>
                <a:cs typeface="Calibri"/>
              </a:rPr>
              <a:t>in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4755" y="3942663"/>
            <a:ext cx="4139565" cy="2159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775335">
              <a:lnSpc>
                <a:spcPct val="100000"/>
              </a:lnSpc>
              <a:spcBef>
                <a:spcPts val="95"/>
              </a:spcBef>
              <a:buAutoNum type="arabicPeriod" startAt="2"/>
              <a:tabLst>
                <a:tab pos="788035" algn="l"/>
                <a:tab pos="2936875" algn="l"/>
                <a:tab pos="3964304" algn="l"/>
              </a:tabLst>
            </a:pPr>
            <a:r>
              <a:rPr sz="2800" spc="-10" dirty="0">
                <a:latin typeface="Calibri"/>
                <a:cs typeface="Calibri"/>
              </a:rPr>
              <a:t>Confrontati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5" dirty="0">
                <a:latin typeface="Calibri"/>
                <a:cs typeface="Calibri"/>
              </a:rPr>
              <a:t>con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5" dirty="0">
                <a:latin typeface="Calibri"/>
                <a:cs typeface="Calibri"/>
              </a:rPr>
              <a:t>il </a:t>
            </a:r>
            <a:r>
              <a:rPr sz="2800" dirty="0">
                <a:latin typeface="Calibri"/>
                <a:cs typeface="Calibri"/>
              </a:rPr>
              <a:t>compagno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dopo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l’attività. (15’)</a:t>
            </a:r>
            <a:endParaRPr sz="2800" dirty="0">
              <a:latin typeface="Calibri"/>
              <a:cs typeface="Calibri"/>
            </a:endParaRPr>
          </a:p>
          <a:p>
            <a:pPr marL="954405" indent="-941705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954405" algn="l"/>
              </a:tabLst>
            </a:pPr>
            <a:r>
              <a:rPr sz="2800" spc="-10" dirty="0">
                <a:latin typeface="Calibri"/>
                <a:cs typeface="Calibri"/>
              </a:rPr>
              <a:t>Confrontiamoci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plenum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(15’)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6" name="object 6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9502" y="152400"/>
            <a:ext cx="5161498" cy="6705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3107" y="2144394"/>
            <a:ext cx="29889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01495" algn="l"/>
              </a:tabLst>
            </a:pPr>
            <a:r>
              <a:rPr sz="2800" spc="-10" dirty="0">
                <a:latin typeface="Calibri"/>
                <a:cs typeface="Calibri"/>
              </a:rPr>
              <a:t>Adesso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rispondi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99178" y="2144394"/>
            <a:ext cx="5289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Calibri"/>
                <a:cs typeface="Calibri"/>
              </a:rPr>
              <a:t>alla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3107" y="2570810"/>
            <a:ext cx="4246880" cy="2159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Calibri"/>
                <a:cs typeface="Calibri"/>
              </a:rPr>
              <a:t>domanda</a:t>
            </a:r>
            <a:r>
              <a:rPr sz="2800" spc="6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del</a:t>
            </a:r>
            <a:r>
              <a:rPr sz="2800" spc="6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punto</a:t>
            </a:r>
            <a:r>
              <a:rPr sz="2800" spc="6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2</a:t>
            </a:r>
            <a:r>
              <a:rPr sz="2800" spc="6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della </a:t>
            </a:r>
            <a:r>
              <a:rPr sz="2800" dirty="0">
                <a:latin typeface="Calibri"/>
                <a:cs typeface="Calibri"/>
              </a:rPr>
              <a:t>scheda.</a:t>
            </a:r>
            <a:r>
              <a:rPr sz="2800" spc="340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Confrontati</a:t>
            </a:r>
            <a:r>
              <a:rPr sz="2800" spc="345" dirty="0">
                <a:latin typeface="Calibri"/>
                <a:cs typeface="Calibri"/>
              </a:rPr>
              <a:t>  </a:t>
            </a:r>
            <a:r>
              <a:rPr sz="2800" dirty="0">
                <a:latin typeface="Calibri"/>
                <a:cs typeface="Calibri"/>
              </a:rPr>
              <a:t>con</a:t>
            </a:r>
            <a:r>
              <a:rPr sz="2800" spc="350" dirty="0">
                <a:latin typeface="Calibri"/>
                <a:cs typeface="Calibri"/>
              </a:rPr>
              <a:t>  </a:t>
            </a:r>
            <a:r>
              <a:rPr sz="2800" spc="-25" dirty="0">
                <a:latin typeface="Calibri"/>
                <a:cs typeface="Calibri"/>
              </a:rPr>
              <a:t>il </a:t>
            </a:r>
            <a:r>
              <a:rPr sz="2800" dirty="0">
                <a:latin typeface="Calibri"/>
                <a:cs typeface="Calibri"/>
              </a:rPr>
              <a:t>compagno</a:t>
            </a:r>
            <a:r>
              <a:rPr sz="2800" spc="1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motivando</a:t>
            </a:r>
            <a:r>
              <a:rPr sz="2800" spc="1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quello </a:t>
            </a:r>
            <a:r>
              <a:rPr sz="2800" dirty="0">
                <a:latin typeface="Calibri"/>
                <a:cs typeface="Calibri"/>
              </a:rPr>
              <a:t>che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hai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scritto.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10" dirty="0">
                <a:latin typeface="Calibri"/>
                <a:cs typeface="Calibri"/>
              </a:rPr>
              <a:t>(20’)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5" name="object 5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65893" y="1001749"/>
            <a:ext cx="5406194" cy="4716298"/>
          </a:xfrm>
          <a:prstGeom prst="rect">
            <a:avLst/>
          </a:prstGeom>
        </p:spPr>
      </p:pic>
      <p:sp>
        <p:nvSpPr>
          <p:cNvPr id="6" name="object 6"/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8496" rIns="0" bIns="0" rtlCol="0">
            <a:spAutoFit/>
          </a:bodyPr>
          <a:lstStyle/>
          <a:p>
            <a:pPr marL="243840">
              <a:lnSpc>
                <a:spcPct val="100000"/>
              </a:lnSpc>
              <a:spcBef>
                <a:spcPts val="105"/>
              </a:spcBef>
            </a:pPr>
            <a:r>
              <a:rPr spc="-35" dirty="0"/>
              <a:t>Attività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Tipi</a:t>
            </a:r>
            <a:r>
              <a:rPr spc="-50" dirty="0"/>
              <a:t> </a:t>
            </a:r>
            <a:r>
              <a:rPr dirty="0"/>
              <a:t>di</a:t>
            </a:r>
            <a:r>
              <a:rPr spc="-65" dirty="0"/>
              <a:t> </a:t>
            </a:r>
            <a:r>
              <a:rPr spc="-10" dirty="0"/>
              <a:t>testo</a:t>
            </a:r>
          </a:p>
        </p:txBody>
      </p:sp>
      <p:pic>
        <p:nvPicPr>
          <p:cNvPr id="3" name="object 3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8029" y="174217"/>
            <a:ext cx="6444370" cy="654509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051" y="1388491"/>
            <a:ext cx="3753485" cy="103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Le</a:t>
            </a:r>
            <a:r>
              <a:rPr sz="2200" spc="4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persone</a:t>
            </a:r>
            <a:r>
              <a:rPr sz="2200" spc="4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comunicano</a:t>
            </a:r>
            <a:r>
              <a:rPr sz="2200" spc="4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6FC0"/>
                </a:solidFill>
                <a:latin typeface="Calibri"/>
                <a:cs typeface="Calibri"/>
              </a:rPr>
              <a:t>perché </a:t>
            </a: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vogliono</a:t>
            </a:r>
            <a:r>
              <a:rPr sz="2200" spc="355" dirty="0">
                <a:solidFill>
                  <a:srgbClr val="006FC0"/>
                </a:solidFill>
                <a:latin typeface="Calibri"/>
                <a:cs typeface="Calibri"/>
              </a:rPr>
              <a:t>     </a:t>
            </a: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raggiungere</a:t>
            </a:r>
            <a:r>
              <a:rPr sz="2200" spc="360" dirty="0">
                <a:solidFill>
                  <a:srgbClr val="006FC0"/>
                </a:solidFill>
                <a:latin typeface="Calibri"/>
                <a:cs typeface="Calibri"/>
              </a:rPr>
              <a:t>     </a:t>
            </a:r>
            <a:r>
              <a:rPr sz="2200" spc="-25" dirty="0">
                <a:solidFill>
                  <a:srgbClr val="006FC0"/>
                </a:solidFill>
                <a:latin typeface="Calibri"/>
                <a:cs typeface="Calibri"/>
              </a:rPr>
              <a:t>un </a:t>
            </a:r>
            <a:r>
              <a:rPr sz="2200" b="1" dirty="0">
                <a:solidFill>
                  <a:srgbClr val="006FC0"/>
                </a:solidFill>
                <a:latin typeface="Calibri"/>
                <a:cs typeface="Calibri"/>
              </a:rPr>
              <a:t>obiettivo</a:t>
            </a:r>
            <a:r>
              <a:rPr sz="2200" b="1" spc="1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006FC0"/>
                </a:solidFill>
                <a:latin typeface="Calibri"/>
                <a:cs typeface="Calibri"/>
              </a:rPr>
              <a:t>comunicativo</a:t>
            </a:r>
            <a:r>
              <a:rPr sz="2200" b="1" spc="1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che</a:t>
            </a:r>
            <a:r>
              <a:rPr sz="2200" spc="1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006FC0"/>
                </a:solidFill>
                <a:latin typeface="Calibri"/>
                <a:cs typeface="Calibri"/>
              </a:rPr>
              <a:t>può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051" y="2394585"/>
            <a:ext cx="225742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033144" algn="l"/>
                <a:tab pos="1687195" algn="l"/>
                <a:tab pos="2033270" algn="l"/>
              </a:tabLst>
            </a:pPr>
            <a:r>
              <a:rPr sz="2200" spc="-10" dirty="0">
                <a:solidFill>
                  <a:srgbClr val="006FC0"/>
                </a:solidFill>
                <a:latin typeface="Calibri"/>
                <a:cs typeface="Calibri"/>
              </a:rPr>
              <a:t>essere</a:t>
            </a: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	</a:t>
            </a:r>
            <a:r>
              <a:rPr sz="2200" spc="-10" dirty="0">
                <a:solidFill>
                  <a:srgbClr val="006FC0"/>
                </a:solidFill>
                <a:latin typeface="Calibri"/>
                <a:cs typeface="Calibri"/>
              </a:rPr>
              <a:t>quello</a:t>
            </a: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	</a:t>
            </a:r>
            <a:r>
              <a:rPr sz="2200" spc="-25" dirty="0">
                <a:solidFill>
                  <a:srgbClr val="006FC0"/>
                </a:solidFill>
                <a:latin typeface="Calibri"/>
                <a:cs typeface="Calibri"/>
              </a:rPr>
              <a:t>di </a:t>
            </a:r>
            <a:r>
              <a:rPr sz="2200" spc="-10" dirty="0">
                <a:solidFill>
                  <a:srgbClr val="006FC0"/>
                </a:solidFill>
                <a:latin typeface="Calibri"/>
                <a:cs typeface="Calibri"/>
              </a:rPr>
              <a:t>qualcosa,</a:t>
            </a: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	</a:t>
            </a:r>
            <a:r>
              <a:rPr sz="2200" spc="-25" dirty="0">
                <a:solidFill>
                  <a:srgbClr val="006FC0"/>
                </a:solidFill>
                <a:latin typeface="Calibri"/>
                <a:cs typeface="Calibri"/>
              </a:rPr>
              <a:t>di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312667" y="2394585"/>
            <a:ext cx="125730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5400">
              <a:lnSpc>
                <a:spcPct val="100000"/>
              </a:lnSpc>
              <a:spcBef>
                <a:spcPts val="95"/>
              </a:spcBef>
            </a:pPr>
            <a:r>
              <a:rPr sz="2200" spc="-25" dirty="0">
                <a:solidFill>
                  <a:srgbClr val="006FC0"/>
                </a:solidFill>
                <a:latin typeface="Calibri"/>
                <a:cs typeface="Calibri"/>
              </a:rPr>
              <a:t>raccontare </a:t>
            </a:r>
            <a:r>
              <a:rPr sz="2200" spc="-20" dirty="0">
                <a:solidFill>
                  <a:srgbClr val="006FC0"/>
                </a:solidFill>
                <a:latin typeface="Calibri"/>
                <a:cs typeface="Calibri"/>
              </a:rPr>
              <a:t>convincere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051" y="3065144"/>
            <a:ext cx="3756025" cy="3378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qualcuno,</a:t>
            </a:r>
            <a:r>
              <a:rPr sz="2200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di</a:t>
            </a:r>
            <a:r>
              <a:rPr sz="2200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dare</a:t>
            </a:r>
            <a:r>
              <a:rPr sz="2200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6FC0"/>
                </a:solidFill>
                <a:latin typeface="Calibri"/>
                <a:cs typeface="Calibri"/>
              </a:rPr>
              <a:t>istruzioni</a:t>
            </a:r>
            <a:r>
              <a:rPr sz="2200" spc="-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006FC0"/>
                </a:solidFill>
                <a:latin typeface="Calibri"/>
                <a:cs typeface="Calibri"/>
              </a:rPr>
              <a:t>ecc…</a:t>
            </a:r>
            <a:endParaRPr sz="2200" dirty="0">
              <a:latin typeface="Calibri"/>
              <a:cs typeface="Calibri"/>
            </a:endParaRPr>
          </a:p>
          <a:p>
            <a:pPr marL="12700" marR="8255" algn="just">
              <a:lnSpc>
                <a:spcPct val="100000"/>
              </a:lnSpc>
              <a:spcBef>
                <a:spcPts val="2645"/>
              </a:spcBef>
            </a:pPr>
            <a:r>
              <a:rPr sz="2200" dirty="0">
                <a:latin typeface="Calibri"/>
                <a:cs typeface="Calibri"/>
              </a:rPr>
              <a:t>Questi</a:t>
            </a:r>
            <a:r>
              <a:rPr sz="2200" spc="450" dirty="0">
                <a:latin typeface="Calibri"/>
                <a:cs typeface="Calibri"/>
              </a:rPr>
              <a:t>  </a:t>
            </a:r>
            <a:r>
              <a:rPr sz="2200" dirty="0">
                <a:latin typeface="Calibri"/>
                <a:cs typeface="Calibri"/>
              </a:rPr>
              <a:t>sono</a:t>
            </a:r>
            <a:r>
              <a:rPr sz="2200" spc="459" dirty="0">
                <a:latin typeface="Calibri"/>
                <a:cs typeface="Calibri"/>
              </a:rPr>
              <a:t>  </a:t>
            </a:r>
            <a:r>
              <a:rPr sz="2200" dirty="0">
                <a:latin typeface="Calibri"/>
                <a:cs typeface="Calibri"/>
              </a:rPr>
              <a:t>i</a:t>
            </a:r>
            <a:r>
              <a:rPr sz="2200" spc="455" dirty="0">
                <a:latin typeface="Calibri"/>
                <a:cs typeface="Calibri"/>
              </a:rPr>
              <a:t>  </a:t>
            </a:r>
            <a:r>
              <a:rPr sz="2200" dirty="0">
                <a:latin typeface="Calibri"/>
                <a:cs typeface="Calibri"/>
              </a:rPr>
              <a:t>tipi</a:t>
            </a:r>
            <a:r>
              <a:rPr sz="2200" spc="450" dirty="0">
                <a:latin typeface="Calibri"/>
                <a:cs typeface="Calibri"/>
              </a:rPr>
              <a:t>  </a:t>
            </a:r>
            <a:r>
              <a:rPr sz="2200" dirty="0">
                <a:latin typeface="Calibri"/>
                <a:cs typeface="Calibri"/>
              </a:rPr>
              <a:t>di</a:t>
            </a:r>
            <a:r>
              <a:rPr sz="2200" spc="450" dirty="0">
                <a:latin typeface="Calibri"/>
                <a:cs typeface="Calibri"/>
              </a:rPr>
              <a:t>  </a:t>
            </a:r>
            <a:r>
              <a:rPr sz="2200" spc="-10" dirty="0">
                <a:latin typeface="Calibri"/>
                <a:cs typeface="Calibri"/>
              </a:rPr>
              <a:t>testo </a:t>
            </a:r>
            <a:r>
              <a:rPr sz="2200" dirty="0">
                <a:latin typeface="Calibri"/>
                <a:cs typeface="Calibri"/>
              </a:rPr>
              <a:t>principali</a:t>
            </a:r>
            <a:r>
              <a:rPr sz="2200" spc="5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con</a:t>
            </a:r>
            <a:r>
              <a:rPr sz="2200" spc="5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</a:t>
            </a:r>
            <a:r>
              <a:rPr sz="2200" spc="25" dirty="0">
                <a:latin typeface="Calibri"/>
                <a:cs typeface="Calibri"/>
              </a:rPr>
              <a:t>  </a:t>
            </a:r>
            <a:r>
              <a:rPr sz="2200" dirty="0">
                <a:latin typeface="Calibri"/>
                <a:cs typeface="Calibri"/>
              </a:rPr>
              <a:t>loro</a:t>
            </a:r>
            <a:r>
              <a:rPr sz="2200" spc="25" dirty="0">
                <a:latin typeface="Calibri"/>
                <a:cs typeface="Calibri"/>
              </a:rPr>
              <a:t>  </a:t>
            </a:r>
            <a:r>
              <a:rPr sz="2200" dirty="0">
                <a:latin typeface="Calibri"/>
                <a:cs typeface="Calibri"/>
              </a:rPr>
              <a:t>obiettivi</a:t>
            </a:r>
            <a:r>
              <a:rPr sz="2200" spc="25" dirty="0">
                <a:latin typeface="Calibri"/>
                <a:cs typeface="Calibri"/>
              </a:rPr>
              <a:t>  </a:t>
            </a:r>
            <a:r>
              <a:rPr sz="2200" spc="-50" dirty="0">
                <a:latin typeface="Calibri"/>
                <a:cs typeface="Calibri"/>
              </a:rPr>
              <a:t>e </a:t>
            </a:r>
            <a:r>
              <a:rPr sz="2200" dirty="0">
                <a:latin typeface="Calibri"/>
                <a:cs typeface="Calibri"/>
              </a:rPr>
              <a:t>alcuni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esempi.</a:t>
            </a:r>
            <a:endParaRPr sz="2200" dirty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2640"/>
              </a:spcBef>
              <a:tabLst>
                <a:tab pos="1251585" algn="l"/>
                <a:tab pos="3304540" algn="l"/>
              </a:tabLst>
            </a:pPr>
            <a:r>
              <a:rPr sz="2200" dirty="0">
                <a:latin typeface="Calibri"/>
                <a:cs typeface="Calibri"/>
              </a:rPr>
              <a:t>Ripensa</a:t>
            </a:r>
            <a:r>
              <a:rPr sz="2200" spc="500" dirty="0">
                <a:latin typeface="Calibri"/>
                <a:cs typeface="Calibri"/>
              </a:rPr>
              <a:t>  </a:t>
            </a:r>
            <a:r>
              <a:rPr sz="2200" dirty="0">
                <a:latin typeface="Calibri"/>
                <a:cs typeface="Calibri"/>
              </a:rPr>
              <a:t>ai</a:t>
            </a:r>
            <a:r>
              <a:rPr sz="2200" spc="500" dirty="0">
                <a:latin typeface="Calibri"/>
                <a:cs typeface="Calibri"/>
              </a:rPr>
              <a:t>  </a:t>
            </a:r>
            <a:r>
              <a:rPr sz="2200" dirty="0">
                <a:latin typeface="Calibri"/>
                <a:cs typeface="Calibri"/>
              </a:rPr>
              <a:t>tre</a:t>
            </a:r>
            <a:r>
              <a:rPr sz="2200" spc="500" dirty="0">
                <a:latin typeface="Calibri"/>
                <a:cs typeface="Calibri"/>
              </a:rPr>
              <a:t>  </a:t>
            </a:r>
            <a:r>
              <a:rPr sz="2200" dirty="0">
                <a:latin typeface="Calibri"/>
                <a:cs typeface="Calibri"/>
              </a:rPr>
              <a:t>video.</a:t>
            </a:r>
            <a:r>
              <a:rPr sz="2200" spc="505" dirty="0">
                <a:latin typeface="Calibri"/>
                <a:cs typeface="Calibri"/>
              </a:rPr>
              <a:t>  </a:t>
            </a:r>
            <a:r>
              <a:rPr sz="2200" spc="-10" dirty="0">
                <a:latin typeface="Calibri"/>
                <a:cs typeface="Calibri"/>
              </a:rPr>
              <a:t>Quali </a:t>
            </a:r>
            <a:r>
              <a:rPr sz="2200" dirty="0">
                <a:latin typeface="Calibri"/>
                <a:cs typeface="Calibri"/>
              </a:rPr>
              <a:t>obiettivi</a:t>
            </a:r>
            <a:r>
              <a:rPr sz="2200" spc="5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hanno</a:t>
            </a:r>
            <a:r>
              <a:rPr sz="2200" spc="5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le</a:t>
            </a:r>
            <a:r>
              <a:rPr sz="2200" spc="5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persone</a:t>
            </a:r>
            <a:r>
              <a:rPr sz="2200" spc="51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che hai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10" dirty="0">
                <a:latin typeface="Calibri"/>
                <a:cs typeface="Calibri"/>
              </a:rPr>
              <a:t>ascoltato?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25" dirty="0">
                <a:latin typeface="Calibri"/>
                <a:cs typeface="Calibri"/>
              </a:rPr>
              <a:t>Che </a:t>
            </a:r>
            <a:r>
              <a:rPr sz="2200" spc="-20" dirty="0">
                <a:latin typeface="Calibri"/>
                <a:cs typeface="Calibri"/>
              </a:rPr>
              <a:t>caratteristiche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hanno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testi?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490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Office Theme</vt:lpstr>
      <vt:lpstr>02 COMUNICAZIONE E IDENTITA’</vt:lpstr>
      <vt:lpstr>Ricapitoliamo:</vt:lpstr>
      <vt:lpstr>Condividiamo il lavoro fatto a casa</vt:lpstr>
      <vt:lpstr>Dimmi come parli, ti dirò chi sei</vt:lpstr>
      <vt:lpstr>Dimmi come parli, ti dirò chi sei</vt:lpstr>
      <vt:lpstr>Attività</vt:lpstr>
      <vt:lpstr>Attività</vt:lpstr>
      <vt:lpstr>Attività</vt:lpstr>
      <vt:lpstr>Tipi di testo</vt:lpstr>
      <vt:lpstr>Lavoro per casa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00 - Benvenuti!</dc:title>
  <dc:creator>dorellagiardini@gmail.com</dc:creator>
  <cp:lastModifiedBy>Dorella Giardini</cp:lastModifiedBy>
  <cp:revision>2</cp:revision>
  <dcterms:created xsi:type="dcterms:W3CDTF">2025-03-04T22:01:16Z</dcterms:created>
  <dcterms:modified xsi:type="dcterms:W3CDTF">2025-03-05T15:47:29Z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2025-03-04T00:00:00Z</vt:filetime>
  </property>
  <property fmtid="{D5CDD505-2E9C-101B-9397-08002B2CF9AE}" pid="5" name="Producer">
    <vt:lpwstr>Microsoft® PowerPoint® 2013</vt:lpwstr>
  </property>
</Properties>
</file>