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0" r:id="rId2"/>
    <p:sldId id="281" r:id="rId3"/>
    <p:sldId id="282" r:id="rId4"/>
    <p:sldId id="256" r:id="rId5"/>
    <p:sldId id="257" r:id="rId6"/>
    <p:sldId id="258" r:id="rId7"/>
    <p:sldId id="259" r:id="rId8"/>
    <p:sldId id="260" r:id="rId9"/>
    <p:sldId id="263" r:id="rId10"/>
    <p:sldId id="261" r:id="rId11"/>
    <p:sldId id="262" r:id="rId12"/>
    <p:sldId id="264" r:id="rId13"/>
    <p:sldId id="265" r:id="rId14"/>
    <p:sldId id="266" r:id="rId15"/>
    <p:sldId id="267" r:id="rId16"/>
    <p:sldId id="271" r:id="rId17"/>
    <p:sldId id="272" r:id="rId18"/>
    <p:sldId id="268" r:id="rId19"/>
    <p:sldId id="269" r:id="rId20"/>
    <p:sldId id="270" r:id="rId21"/>
    <p:sldId id="275" r:id="rId22"/>
    <p:sldId id="283" r:id="rId23"/>
    <p:sldId id="273" r:id="rId24"/>
    <p:sldId id="274" r:id="rId25"/>
    <p:sldId id="284" r:id="rId26"/>
    <p:sldId id="276" r:id="rId27"/>
    <p:sldId id="277" r:id="rId28"/>
    <p:sldId id="278" r:id="rId29"/>
    <p:sldId id="285" r:id="rId30"/>
    <p:sldId id="279" r:id="rId31"/>
    <p:sldId id="286" r:id="rId32"/>
    <p:sldId id="287" r:id="rId33"/>
    <p:sldId id="288" r:id="rId34"/>
    <p:sldId id="289" r:id="rId35"/>
    <p:sldId id="290" r:id="rId36"/>
    <p:sldId id="291" r:id="rId37"/>
    <p:sldId id="292" r:id="rId38"/>
    <p:sldId id="293" r:id="rId39"/>
    <p:sldId id="294" r:id="rId40"/>
    <p:sldId id="296"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94660"/>
  </p:normalViewPr>
  <p:slideViewPr>
    <p:cSldViewPr snapToGrid="0">
      <p:cViewPr varScale="1">
        <p:scale>
          <a:sx n="111" d="100"/>
          <a:sy n="111" d="100"/>
        </p:scale>
        <p:origin x="58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5/22/2025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D5CE87C-713A-BAEF-4D5F-303A3D0E7549}"/>
              </a:ext>
            </a:extLst>
          </p:cNvPr>
          <p:cNvSpPr txBox="1"/>
          <p:nvPr/>
        </p:nvSpPr>
        <p:spPr>
          <a:xfrm>
            <a:off x="2013528" y="432866"/>
            <a:ext cx="4424217" cy="4564006"/>
          </a:xfrm>
          <a:prstGeom prst="rect">
            <a:avLst/>
          </a:prstGeom>
          <a:noFill/>
        </p:spPr>
        <p:txBody>
          <a:bodyPr wrap="square" rtlCol="0">
            <a:spAutoFit/>
          </a:bodyPr>
          <a:lstStyle/>
          <a:p>
            <a:r>
              <a:rPr lang="it-IT" sz="2400" b="1" i="1" dirty="0"/>
              <a:t>Ing. SERGIO MARLETTA</a:t>
            </a:r>
          </a:p>
          <a:p>
            <a:endParaRPr lang="it-IT" dirty="0"/>
          </a:p>
          <a:p>
            <a:endParaRPr lang="it-IT" dirty="0"/>
          </a:p>
          <a:p>
            <a:endParaRPr lang="it-IT" dirty="0"/>
          </a:p>
          <a:p>
            <a:pPr algn="just">
              <a:lnSpc>
                <a:spcPct val="150000"/>
              </a:lnSpc>
            </a:pPr>
            <a:r>
              <a:rPr lang="it-IT" dirty="0"/>
              <a:t>Ha studiato all’università «La Sapienza» di Roma, laureandosi con una tesi sperimentale sull’uso del calcolatore nella fabbricazione di tubi senza saldatura, presso lo stabilimento Dalmine (oggi Tenaris) di Dalmine.</a:t>
            </a:r>
          </a:p>
          <a:p>
            <a:pPr algn="just">
              <a:lnSpc>
                <a:spcPct val="150000"/>
              </a:lnSpc>
            </a:pPr>
            <a:endParaRPr lang="it-IT" dirty="0"/>
          </a:p>
        </p:txBody>
      </p:sp>
      <p:pic>
        <p:nvPicPr>
          <p:cNvPr id="8" name="Immagine 7">
            <a:extLst>
              <a:ext uri="{FF2B5EF4-FFF2-40B4-BE49-F238E27FC236}">
                <a16:creationId xmlns:a16="http://schemas.microsoft.com/office/drawing/2014/main" id="{4828FCC9-EBF4-6C88-61A4-C7593088CFC9}"/>
              </a:ext>
            </a:extLst>
          </p:cNvPr>
          <p:cNvPicPr>
            <a:picLocks noChangeAspect="1"/>
          </p:cNvPicPr>
          <p:nvPr/>
        </p:nvPicPr>
        <p:blipFill>
          <a:blip r:embed="rId2"/>
          <a:stretch>
            <a:fillRect/>
          </a:stretch>
        </p:blipFill>
        <p:spPr>
          <a:xfrm>
            <a:off x="7618043" y="220431"/>
            <a:ext cx="3317811" cy="4411479"/>
          </a:xfrm>
          <a:prstGeom prst="rect">
            <a:avLst/>
          </a:prstGeom>
          <a:effectLst>
            <a:softEdge rad="635000"/>
          </a:effectLst>
        </p:spPr>
      </p:pic>
      <p:sp>
        <p:nvSpPr>
          <p:cNvPr id="9" name="CasellaDiTesto 8">
            <a:extLst>
              <a:ext uri="{FF2B5EF4-FFF2-40B4-BE49-F238E27FC236}">
                <a16:creationId xmlns:a16="http://schemas.microsoft.com/office/drawing/2014/main" id="{BA74C1B5-25C1-242A-15C1-5AA93984AC26}"/>
              </a:ext>
            </a:extLst>
          </p:cNvPr>
          <p:cNvSpPr txBox="1"/>
          <p:nvPr/>
        </p:nvSpPr>
        <p:spPr>
          <a:xfrm>
            <a:off x="1921165" y="4826675"/>
            <a:ext cx="9799782" cy="2031325"/>
          </a:xfrm>
          <a:prstGeom prst="rect">
            <a:avLst/>
          </a:prstGeom>
          <a:noFill/>
        </p:spPr>
        <p:txBody>
          <a:bodyPr wrap="square" rtlCol="0">
            <a:spAutoFit/>
          </a:bodyPr>
          <a:lstStyle/>
          <a:p>
            <a:pPr>
              <a:lnSpc>
                <a:spcPct val="150000"/>
              </a:lnSpc>
            </a:pPr>
            <a:r>
              <a:rPr lang="it-IT" dirty="0"/>
              <a:t>Dopo uno stage presso il centro elaborazione dati TECHNIPETROL di Roma, dove ha conseguito il certificato di analista IBM, viene assunto a Febbraio 1972 come assistente del capo officina della divisione caldareria e condotte forzate della Terni, società per l’industria e l’elettricità.</a:t>
            </a:r>
          </a:p>
          <a:p>
            <a:endParaRPr lang="it-IT" dirty="0"/>
          </a:p>
        </p:txBody>
      </p:sp>
    </p:spTree>
    <p:extLst>
      <p:ext uri="{BB962C8B-B14F-4D97-AF65-F5344CB8AC3E}">
        <p14:creationId xmlns:p14="http://schemas.microsoft.com/office/powerpoint/2010/main" val="229385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6012F5B-1FEF-A9D7-8CF1-726ED7EAFD80}"/>
              </a:ext>
            </a:extLst>
          </p:cNvPr>
          <p:cNvSpPr txBox="1"/>
          <p:nvPr/>
        </p:nvSpPr>
        <p:spPr>
          <a:xfrm>
            <a:off x="3114261" y="503583"/>
            <a:ext cx="8839200" cy="6047809"/>
          </a:xfrm>
          <a:prstGeom prst="rect">
            <a:avLst/>
          </a:prstGeom>
          <a:noFill/>
        </p:spPr>
        <p:txBody>
          <a:bodyPr wrap="square" rtlCol="0">
            <a:spAutoFit/>
          </a:bodyPr>
          <a:lstStyle/>
          <a:p>
            <a:pPr algn="just">
              <a:lnSpc>
                <a:spcPct val="150000"/>
              </a:lnSpc>
            </a:pPr>
            <a:r>
              <a:rPr lang="it-IT" dirty="0"/>
              <a:t>Lo stato si riservava inoltre un ruolo di indirizzo dello sviluppo industriale.</a:t>
            </a:r>
          </a:p>
          <a:p>
            <a:pPr algn="just">
              <a:lnSpc>
                <a:spcPct val="150000"/>
              </a:lnSpc>
            </a:pPr>
            <a:r>
              <a:rPr lang="it-IT" dirty="0"/>
              <a:t>L’IRI assunse la figura di una holding e le aziende (tra cui la TERNI), che caddero sotto il suo controllo mantennero una articolazione in tre diversi stadi. Alla base si trovavano le società che svolgevano l’attività produttiva propriamente detta.</a:t>
            </a:r>
          </a:p>
          <a:p>
            <a:pPr algn="just">
              <a:lnSpc>
                <a:spcPct val="150000"/>
              </a:lnSpc>
            </a:pPr>
            <a:r>
              <a:rPr lang="it-IT" dirty="0"/>
              <a:t>Queste società facevano capo a finanziarie di settore: </a:t>
            </a:r>
          </a:p>
          <a:p>
            <a:pPr algn="just">
              <a:lnSpc>
                <a:spcPct val="150000"/>
              </a:lnSpc>
            </a:pPr>
            <a:endParaRPr lang="it-IT" dirty="0"/>
          </a:p>
          <a:p>
            <a:pPr marL="285750" indent="-285750" algn="just">
              <a:lnSpc>
                <a:spcPct val="150000"/>
              </a:lnSpc>
              <a:buFont typeface="Arial" panose="020B0604020202020204" pitchFamily="34" charset="0"/>
              <a:buChar char="•"/>
            </a:pPr>
            <a:r>
              <a:rPr lang="it-IT" b="1" dirty="0"/>
              <a:t>STET</a:t>
            </a:r>
            <a:r>
              <a:rPr lang="it-IT" dirty="0"/>
              <a:t> (1934)</a:t>
            </a:r>
          </a:p>
          <a:p>
            <a:pPr marL="285750" indent="-285750" algn="just">
              <a:lnSpc>
                <a:spcPct val="150000"/>
              </a:lnSpc>
              <a:buFont typeface="Arial" panose="020B0604020202020204" pitchFamily="34" charset="0"/>
              <a:buChar char="•"/>
            </a:pPr>
            <a:r>
              <a:rPr lang="it-IT" b="1" dirty="0"/>
              <a:t>FINMARE</a:t>
            </a:r>
            <a:r>
              <a:rPr lang="it-IT" dirty="0"/>
              <a:t> (1934)</a:t>
            </a:r>
          </a:p>
          <a:p>
            <a:pPr marL="285750" indent="-285750" algn="just">
              <a:lnSpc>
                <a:spcPct val="150000"/>
              </a:lnSpc>
              <a:buFont typeface="Arial" panose="020B0604020202020204" pitchFamily="34" charset="0"/>
              <a:buChar char="•"/>
            </a:pPr>
            <a:r>
              <a:rPr lang="it-IT" b="1" dirty="0"/>
              <a:t>FINSIDER</a:t>
            </a:r>
            <a:r>
              <a:rPr lang="it-IT" dirty="0"/>
              <a:t> (1937)</a:t>
            </a:r>
          </a:p>
          <a:p>
            <a:pPr marL="285750" indent="-285750" algn="just">
              <a:lnSpc>
                <a:spcPct val="150000"/>
              </a:lnSpc>
              <a:buFont typeface="Arial" panose="020B0604020202020204" pitchFamily="34" charset="0"/>
              <a:buChar char="•"/>
            </a:pPr>
            <a:r>
              <a:rPr lang="it-IT" b="1" dirty="0"/>
              <a:t>FINMECCANICA</a:t>
            </a:r>
            <a:r>
              <a:rPr lang="it-IT" dirty="0"/>
              <a:t> (dopo la guerra, 1948)</a:t>
            </a:r>
          </a:p>
          <a:p>
            <a:pPr marL="285750" indent="-285750" algn="just">
              <a:lnSpc>
                <a:spcPct val="150000"/>
              </a:lnSpc>
              <a:buFont typeface="Arial" panose="020B0604020202020204" pitchFamily="34" charset="0"/>
              <a:buChar char="•"/>
            </a:pPr>
            <a:r>
              <a:rPr lang="it-IT" b="1" dirty="0"/>
              <a:t>FINELETTRICA</a:t>
            </a:r>
            <a:r>
              <a:rPr lang="it-IT" dirty="0"/>
              <a:t> (1952)</a:t>
            </a:r>
          </a:p>
          <a:p>
            <a:pPr algn="just">
              <a:lnSpc>
                <a:spcPct val="150000"/>
              </a:lnSpc>
            </a:pPr>
            <a:endParaRPr lang="it-IT" dirty="0"/>
          </a:p>
          <a:p>
            <a:r>
              <a:rPr lang="it-IT" dirty="0"/>
              <a:t>Queste società a loro volta erano controllate dall’IRI.</a:t>
            </a:r>
          </a:p>
          <a:p>
            <a:endParaRPr lang="it-IT" dirty="0"/>
          </a:p>
        </p:txBody>
      </p:sp>
    </p:spTree>
    <p:extLst>
      <p:ext uri="{BB962C8B-B14F-4D97-AF65-F5344CB8AC3E}">
        <p14:creationId xmlns:p14="http://schemas.microsoft.com/office/powerpoint/2010/main" val="53982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2892432-97CD-84B7-92BC-22025410234E}"/>
              </a:ext>
            </a:extLst>
          </p:cNvPr>
          <p:cNvSpPr txBox="1"/>
          <p:nvPr/>
        </p:nvSpPr>
        <p:spPr>
          <a:xfrm>
            <a:off x="2451652" y="781879"/>
            <a:ext cx="9462052" cy="5025671"/>
          </a:xfrm>
          <a:prstGeom prst="rect">
            <a:avLst/>
          </a:prstGeom>
          <a:noFill/>
        </p:spPr>
        <p:txBody>
          <a:bodyPr wrap="square" rtlCol="0">
            <a:spAutoFit/>
          </a:bodyPr>
          <a:lstStyle/>
          <a:p>
            <a:pPr algn="just">
              <a:lnSpc>
                <a:spcPct val="150000"/>
              </a:lnSpc>
            </a:pPr>
            <a:r>
              <a:rPr lang="it-IT" dirty="0"/>
              <a:t>Emerge così l’attribuzione all’IRI della </a:t>
            </a:r>
            <a:r>
              <a:rPr lang="it-IT" b="1" i="1" dirty="0"/>
              <a:t>missione</a:t>
            </a:r>
            <a:r>
              <a:rPr lang="it-IT" dirty="0"/>
              <a:t> di gestire imprenditorialmente un gruppo industriale formato da società per azioni regolate dal diritto privato e strategicamente orientate al mercato attraverso la guida di una holding capogruppo sotto il controllo di una holding di settore.</a:t>
            </a:r>
          </a:p>
          <a:p>
            <a:pPr algn="just">
              <a:lnSpc>
                <a:spcPct val="150000"/>
              </a:lnSpc>
            </a:pPr>
            <a:endParaRPr lang="it-IT" dirty="0"/>
          </a:p>
          <a:p>
            <a:pPr algn="just">
              <a:lnSpc>
                <a:spcPct val="150000"/>
              </a:lnSpc>
            </a:pPr>
            <a:r>
              <a:rPr lang="it-IT" dirty="0"/>
              <a:t>Nel dopoguerra, con l’approvazione del nuovo statuto del 1948, viene ribadito il doppio ruolo dell’IRI di gestore di una rilevante porzione dell’apparato produttivo industriale italiano e di strumento specializzato di politica industriale.</a:t>
            </a:r>
          </a:p>
          <a:p>
            <a:pPr algn="just">
              <a:lnSpc>
                <a:spcPct val="150000"/>
              </a:lnSpc>
            </a:pPr>
            <a:endParaRPr lang="it-IT" dirty="0"/>
          </a:p>
          <a:p>
            <a:pPr algn="just">
              <a:lnSpc>
                <a:spcPct val="150000"/>
              </a:lnSpc>
            </a:pPr>
            <a:r>
              <a:rPr lang="it-IT" dirty="0"/>
              <a:t>La costituzione, nel 1956, del Ministero delle partecipazioni statali dilata il campo d’intervento degli organismi dello stato e disegna un quadro legislativo favorevole ad una politica espansiva del settore pubblico.</a:t>
            </a:r>
          </a:p>
        </p:txBody>
      </p:sp>
    </p:spTree>
    <p:extLst>
      <p:ext uri="{BB962C8B-B14F-4D97-AF65-F5344CB8AC3E}">
        <p14:creationId xmlns:p14="http://schemas.microsoft.com/office/powerpoint/2010/main" val="420382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81D46A3-B5EC-A54F-3A58-7853CE19B7B2}"/>
              </a:ext>
            </a:extLst>
          </p:cNvPr>
          <p:cNvSpPr txBox="1"/>
          <p:nvPr/>
        </p:nvSpPr>
        <p:spPr>
          <a:xfrm>
            <a:off x="2355010" y="880067"/>
            <a:ext cx="5909096" cy="3779176"/>
          </a:xfrm>
          <a:prstGeom prst="rect">
            <a:avLst/>
          </a:prstGeom>
          <a:noFill/>
        </p:spPr>
        <p:txBody>
          <a:bodyPr wrap="square" rtlCol="0">
            <a:spAutoFit/>
          </a:bodyPr>
          <a:lstStyle/>
          <a:p>
            <a:pPr algn="just">
              <a:lnSpc>
                <a:spcPct val="150000"/>
              </a:lnSpc>
            </a:pPr>
            <a:r>
              <a:rPr lang="it-IT" dirty="0"/>
              <a:t>Nel 1943 gli stabilimenti interessati dalla produzione bellica sono 1800, i lavoratori coinvolti 1,200,000.</a:t>
            </a:r>
          </a:p>
          <a:p>
            <a:pPr algn="just">
              <a:lnSpc>
                <a:spcPct val="150000"/>
              </a:lnSpc>
            </a:pPr>
            <a:r>
              <a:rPr lang="it-IT" dirty="0"/>
              <a:t>Alla fine della guerra le attività nel meridione sono completamente cessate, mentre alcuni impianti di interesse strategico ed alcune migliaia di operai delle fabbriche del Nord sono stati trasferiti in Germania.</a:t>
            </a:r>
          </a:p>
          <a:p>
            <a:pPr algn="just">
              <a:lnSpc>
                <a:spcPct val="150000"/>
              </a:lnSpc>
            </a:pPr>
            <a:r>
              <a:rPr lang="it-IT" dirty="0"/>
              <a:t>Prima fase della ricostruzione: si rimisero in sesto gli impianti.</a:t>
            </a:r>
          </a:p>
        </p:txBody>
      </p:sp>
      <p:sp>
        <p:nvSpPr>
          <p:cNvPr id="3" name="CasellaDiTesto 2">
            <a:extLst>
              <a:ext uri="{FF2B5EF4-FFF2-40B4-BE49-F238E27FC236}">
                <a16:creationId xmlns:a16="http://schemas.microsoft.com/office/drawing/2014/main" id="{968C13B5-F258-E18F-A3E1-E2629F4E9763}"/>
              </a:ext>
            </a:extLst>
          </p:cNvPr>
          <p:cNvSpPr txBox="1"/>
          <p:nvPr/>
        </p:nvSpPr>
        <p:spPr>
          <a:xfrm>
            <a:off x="2355010" y="4659242"/>
            <a:ext cx="9420045" cy="2031325"/>
          </a:xfrm>
          <a:prstGeom prst="rect">
            <a:avLst/>
          </a:prstGeom>
          <a:noFill/>
        </p:spPr>
        <p:txBody>
          <a:bodyPr wrap="square" rtlCol="0">
            <a:spAutoFit/>
          </a:bodyPr>
          <a:lstStyle/>
          <a:p>
            <a:pPr algn="just">
              <a:lnSpc>
                <a:spcPct val="150000"/>
              </a:lnSpc>
            </a:pPr>
            <a:r>
              <a:rPr lang="it-IT" dirty="0"/>
              <a:t>Quindi ha inizio la riconversione degli stabilimenti alla produzione civile.</a:t>
            </a:r>
          </a:p>
          <a:p>
            <a:pPr algn="just">
              <a:lnSpc>
                <a:spcPct val="150000"/>
              </a:lnSpc>
            </a:pPr>
            <a:r>
              <a:rPr lang="it-IT" dirty="0"/>
              <a:t>Nel 1947 si avvia la ristrutturazione delle aziende belliche appartenenti all’IRI, affidata alla Finmeccanica, ente con funzioni di coordinamento delle aziende meccaniche e cantieristiche a partecipazione statale.</a:t>
            </a:r>
          </a:p>
          <a:p>
            <a:endParaRPr lang="it-IT" dirty="0"/>
          </a:p>
        </p:txBody>
      </p:sp>
      <p:sp>
        <p:nvSpPr>
          <p:cNvPr id="6" name="CasellaDiTesto 5">
            <a:extLst>
              <a:ext uri="{FF2B5EF4-FFF2-40B4-BE49-F238E27FC236}">
                <a16:creationId xmlns:a16="http://schemas.microsoft.com/office/drawing/2014/main" id="{3A6EC59E-FB32-1001-BBDE-70A302A2A4AC}"/>
              </a:ext>
            </a:extLst>
          </p:cNvPr>
          <p:cNvSpPr txBox="1"/>
          <p:nvPr/>
        </p:nvSpPr>
        <p:spPr>
          <a:xfrm>
            <a:off x="2355010" y="295564"/>
            <a:ext cx="9420045" cy="738664"/>
          </a:xfrm>
          <a:prstGeom prst="rect">
            <a:avLst/>
          </a:prstGeom>
          <a:noFill/>
        </p:spPr>
        <p:txBody>
          <a:bodyPr wrap="square" rtlCol="0">
            <a:spAutoFit/>
          </a:bodyPr>
          <a:lstStyle/>
          <a:p>
            <a:r>
              <a:rPr lang="it-IT" sz="2400" b="1" i="1" dirty="0"/>
              <a:t>La riconversione dell’industria bellica ed il piano Marshall</a:t>
            </a:r>
          </a:p>
          <a:p>
            <a:endParaRPr lang="it-IT" dirty="0"/>
          </a:p>
        </p:txBody>
      </p:sp>
      <p:pic>
        <p:nvPicPr>
          <p:cNvPr id="8" name="Immagine 7">
            <a:extLst>
              <a:ext uri="{FF2B5EF4-FFF2-40B4-BE49-F238E27FC236}">
                <a16:creationId xmlns:a16="http://schemas.microsoft.com/office/drawing/2014/main" id="{BFBF5972-E84D-2C10-7548-88C4828C566B}"/>
              </a:ext>
            </a:extLst>
          </p:cNvPr>
          <p:cNvPicPr>
            <a:picLocks noChangeAspect="1"/>
          </p:cNvPicPr>
          <p:nvPr/>
        </p:nvPicPr>
        <p:blipFill>
          <a:blip r:embed="rId2"/>
          <a:stretch>
            <a:fillRect/>
          </a:stretch>
        </p:blipFill>
        <p:spPr>
          <a:xfrm>
            <a:off x="8553745" y="437000"/>
            <a:ext cx="3221310" cy="4222242"/>
          </a:xfrm>
          <a:prstGeom prst="rect">
            <a:avLst/>
          </a:prstGeom>
          <a:effectLst>
            <a:softEdge rad="635000"/>
          </a:effectLst>
        </p:spPr>
      </p:pic>
    </p:spTree>
    <p:extLst>
      <p:ext uri="{BB962C8B-B14F-4D97-AF65-F5344CB8AC3E}">
        <p14:creationId xmlns:p14="http://schemas.microsoft.com/office/powerpoint/2010/main" val="109514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61CCD9F-3628-681A-243C-7742026D6D8F}"/>
              </a:ext>
            </a:extLst>
          </p:cNvPr>
          <p:cNvSpPr txBox="1"/>
          <p:nvPr/>
        </p:nvSpPr>
        <p:spPr>
          <a:xfrm>
            <a:off x="5938983" y="129309"/>
            <a:ext cx="6100356" cy="4010009"/>
          </a:xfrm>
          <a:prstGeom prst="rect">
            <a:avLst/>
          </a:prstGeom>
          <a:noFill/>
        </p:spPr>
        <p:txBody>
          <a:bodyPr wrap="square" rtlCol="0">
            <a:spAutoFit/>
          </a:bodyPr>
          <a:lstStyle/>
          <a:p>
            <a:r>
              <a:rPr lang="it-IT" sz="2400" b="1" i="1" dirty="0"/>
              <a:t>Il Piano Marshall</a:t>
            </a:r>
          </a:p>
          <a:p>
            <a:endParaRPr lang="it-IT" dirty="0"/>
          </a:p>
          <a:p>
            <a:pPr algn="just">
              <a:lnSpc>
                <a:spcPct val="150000"/>
              </a:lnSpc>
            </a:pPr>
            <a:r>
              <a:rPr lang="it-IT" dirty="0"/>
              <a:t>Il piano Marshall, o </a:t>
            </a:r>
            <a:r>
              <a:rPr lang="it-IT" b="1" dirty="0" err="1"/>
              <a:t>European</a:t>
            </a:r>
            <a:r>
              <a:rPr lang="it-IT" b="1" dirty="0"/>
              <a:t> Recovery Program </a:t>
            </a:r>
            <a:r>
              <a:rPr lang="it-IT" dirty="0"/>
              <a:t>(ERP), fu un programma di aiuti americani per la ricostruzione dell’Europa dopo la seconda guerra mondiale.</a:t>
            </a:r>
          </a:p>
          <a:p>
            <a:pPr algn="just">
              <a:lnSpc>
                <a:spcPct val="150000"/>
              </a:lnSpc>
            </a:pPr>
            <a:r>
              <a:rPr lang="it-IT" dirty="0"/>
              <a:t>Favorì lo sviluppo dell’industria, della siderurgia, dell’energia e della meccanica.</a:t>
            </a:r>
          </a:p>
          <a:p>
            <a:pPr algn="just">
              <a:lnSpc>
                <a:spcPct val="150000"/>
              </a:lnSpc>
            </a:pPr>
            <a:r>
              <a:rPr lang="it-IT" dirty="0"/>
              <a:t>L’Italia ricevette nel 1948/49 aiuti per 594 Milioni di dollari americani, e ulteriori 405 milioni nel 1949/50.</a:t>
            </a:r>
          </a:p>
        </p:txBody>
      </p:sp>
      <p:pic>
        <p:nvPicPr>
          <p:cNvPr id="4" name="Immagine 3">
            <a:extLst>
              <a:ext uri="{FF2B5EF4-FFF2-40B4-BE49-F238E27FC236}">
                <a16:creationId xmlns:a16="http://schemas.microsoft.com/office/drawing/2014/main" id="{02C85B0F-89D7-2463-630A-F20060C28287}"/>
              </a:ext>
            </a:extLst>
          </p:cNvPr>
          <p:cNvPicPr>
            <a:picLocks noChangeAspect="1"/>
          </p:cNvPicPr>
          <p:nvPr/>
        </p:nvPicPr>
        <p:blipFill>
          <a:blip r:embed="rId2"/>
          <a:stretch>
            <a:fillRect/>
          </a:stretch>
        </p:blipFill>
        <p:spPr>
          <a:xfrm>
            <a:off x="2567709" y="532042"/>
            <a:ext cx="2957945" cy="3455676"/>
          </a:xfrm>
          <a:prstGeom prst="rect">
            <a:avLst/>
          </a:prstGeom>
          <a:effectLst>
            <a:softEdge rad="635000"/>
          </a:effectLst>
        </p:spPr>
      </p:pic>
      <p:pic>
        <p:nvPicPr>
          <p:cNvPr id="6" name="Immagine 5">
            <a:extLst>
              <a:ext uri="{FF2B5EF4-FFF2-40B4-BE49-F238E27FC236}">
                <a16:creationId xmlns:a16="http://schemas.microsoft.com/office/drawing/2014/main" id="{891703E7-09F7-15C7-DB5B-5388522284C0}"/>
              </a:ext>
            </a:extLst>
          </p:cNvPr>
          <p:cNvPicPr>
            <a:picLocks noChangeAspect="1"/>
          </p:cNvPicPr>
          <p:nvPr/>
        </p:nvPicPr>
        <p:blipFill>
          <a:blip r:embed="rId3"/>
          <a:stretch>
            <a:fillRect/>
          </a:stretch>
        </p:blipFill>
        <p:spPr>
          <a:xfrm>
            <a:off x="8181109" y="4164888"/>
            <a:ext cx="3715328" cy="2563803"/>
          </a:xfrm>
          <a:prstGeom prst="rect">
            <a:avLst/>
          </a:prstGeom>
          <a:effectLst>
            <a:softEdge rad="635000"/>
          </a:effectLst>
        </p:spPr>
      </p:pic>
      <p:sp>
        <p:nvSpPr>
          <p:cNvPr id="7" name="CasellaDiTesto 6">
            <a:extLst>
              <a:ext uri="{FF2B5EF4-FFF2-40B4-BE49-F238E27FC236}">
                <a16:creationId xmlns:a16="http://schemas.microsoft.com/office/drawing/2014/main" id="{2771668E-6B5C-6F8D-9983-19F631C5C3D1}"/>
              </a:ext>
            </a:extLst>
          </p:cNvPr>
          <p:cNvSpPr txBox="1"/>
          <p:nvPr/>
        </p:nvSpPr>
        <p:spPr>
          <a:xfrm>
            <a:off x="2438400" y="4236997"/>
            <a:ext cx="5846618" cy="2862322"/>
          </a:xfrm>
          <a:prstGeom prst="rect">
            <a:avLst/>
          </a:prstGeom>
          <a:noFill/>
        </p:spPr>
        <p:txBody>
          <a:bodyPr wrap="square" rtlCol="0">
            <a:spAutoFit/>
          </a:bodyPr>
          <a:lstStyle/>
          <a:p>
            <a:pPr algn="just">
              <a:lnSpc>
                <a:spcPct val="150000"/>
              </a:lnSpc>
            </a:pPr>
            <a:r>
              <a:rPr lang="it-IT" dirty="0"/>
              <a:t>Gian Lupo Osti, assistente personale del presidente Finsider, ebbe l’incarico di seguire le trattative per i prestiti del piano Marshall con l’amministrazione USA, tassello chiave per il programma di riconversione dell’industria pubblica italiana (Piano Sinigallia)</a:t>
            </a:r>
          </a:p>
          <a:p>
            <a:endParaRPr lang="it-IT" dirty="0"/>
          </a:p>
        </p:txBody>
      </p:sp>
    </p:spTree>
    <p:extLst>
      <p:ext uri="{BB962C8B-B14F-4D97-AF65-F5344CB8AC3E}">
        <p14:creationId xmlns:p14="http://schemas.microsoft.com/office/powerpoint/2010/main" val="158135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3BD7585-F5B0-AC1F-B674-728DE01F8041}"/>
              </a:ext>
            </a:extLst>
          </p:cNvPr>
          <p:cNvSpPr txBox="1"/>
          <p:nvPr/>
        </p:nvSpPr>
        <p:spPr>
          <a:xfrm>
            <a:off x="2083062" y="166254"/>
            <a:ext cx="6285084" cy="4841005"/>
          </a:xfrm>
          <a:prstGeom prst="rect">
            <a:avLst/>
          </a:prstGeom>
          <a:noFill/>
        </p:spPr>
        <p:txBody>
          <a:bodyPr wrap="square" rtlCol="0">
            <a:spAutoFit/>
          </a:bodyPr>
          <a:lstStyle/>
          <a:p>
            <a:r>
              <a:rPr lang="it-IT" sz="2400" b="1" i="1" dirty="0"/>
              <a:t>Il piano Sinigaglia</a:t>
            </a:r>
          </a:p>
          <a:p>
            <a:endParaRPr lang="it-IT" dirty="0"/>
          </a:p>
          <a:p>
            <a:pPr algn="just">
              <a:lnSpc>
                <a:spcPct val="150000"/>
              </a:lnSpc>
            </a:pPr>
            <a:r>
              <a:rPr lang="it-IT" dirty="0"/>
              <a:t>Il piano prende il nome dell’ingegnere e imprenditore </a:t>
            </a:r>
            <a:r>
              <a:rPr lang="it-IT" b="1" dirty="0"/>
              <a:t>Oscar Sinigaglia</a:t>
            </a:r>
            <a:r>
              <a:rPr lang="it-IT" dirty="0"/>
              <a:t>. Approvato dal Governo italiano nel 1948 prevedeva un forte aumento della capacità produttiva della siderurgia nazionale, inizialmente incentrato sulla ricostruzione dello stabilimento di Genova </a:t>
            </a:r>
            <a:r>
              <a:rPr lang="it-IT" dirty="0" err="1"/>
              <a:t>Cormigliano</a:t>
            </a:r>
            <a:r>
              <a:rPr lang="it-IT" dirty="0"/>
              <a:t> e sull’integrazione verticale delle lavorazioni a Piombino e Bagnoli, i tre grandi siti costieri a ciclo integrale.</a:t>
            </a:r>
          </a:p>
          <a:p>
            <a:pPr algn="just">
              <a:lnSpc>
                <a:spcPct val="150000"/>
              </a:lnSpc>
            </a:pPr>
            <a:r>
              <a:rPr lang="it-IT" dirty="0"/>
              <a:t>Con la stessa logica venne decisa, nel 1959, la costruzione dello stabilimento siderurgico di Taranto.</a:t>
            </a:r>
          </a:p>
        </p:txBody>
      </p:sp>
      <p:sp>
        <p:nvSpPr>
          <p:cNvPr id="3" name="CasellaDiTesto 2">
            <a:extLst>
              <a:ext uri="{FF2B5EF4-FFF2-40B4-BE49-F238E27FC236}">
                <a16:creationId xmlns:a16="http://schemas.microsoft.com/office/drawing/2014/main" id="{BB7F4495-8A50-A4CE-547E-ECC1F1175BA2}"/>
              </a:ext>
            </a:extLst>
          </p:cNvPr>
          <p:cNvSpPr txBox="1"/>
          <p:nvPr/>
        </p:nvSpPr>
        <p:spPr>
          <a:xfrm>
            <a:off x="2083062" y="5075919"/>
            <a:ext cx="9790545" cy="1615827"/>
          </a:xfrm>
          <a:prstGeom prst="rect">
            <a:avLst/>
          </a:prstGeom>
          <a:noFill/>
        </p:spPr>
        <p:txBody>
          <a:bodyPr wrap="square" rtlCol="0">
            <a:spAutoFit/>
          </a:bodyPr>
          <a:lstStyle/>
          <a:p>
            <a:pPr algn="just">
              <a:lnSpc>
                <a:spcPct val="150000"/>
              </a:lnSpc>
            </a:pPr>
            <a:r>
              <a:rPr lang="it-IT" dirty="0"/>
              <a:t>L’ILVA, che prima della 2^ guerra mondiale si era principalmente occupata di produrre acciaio grezzo, avrebbe prodotto anche profilati, rotaie ed acciai rivestiti, specializzandosi inoltre nella produzione di laminati per l’industria automobilistica.</a:t>
            </a:r>
          </a:p>
          <a:p>
            <a:endParaRPr lang="it-IT" dirty="0"/>
          </a:p>
        </p:txBody>
      </p:sp>
      <p:pic>
        <p:nvPicPr>
          <p:cNvPr id="5" name="Immagine 4">
            <a:extLst>
              <a:ext uri="{FF2B5EF4-FFF2-40B4-BE49-F238E27FC236}">
                <a16:creationId xmlns:a16="http://schemas.microsoft.com/office/drawing/2014/main" id="{9AD3C699-E779-D06F-04C9-BBDEEC6E637E}"/>
              </a:ext>
            </a:extLst>
          </p:cNvPr>
          <p:cNvPicPr>
            <a:picLocks noChangeAspect="1"/>
          </p:cNvPicPr>
          <p:nvPr/>
        </p:nvPicPr>
        <p:blipFill>
          <a:blip r:embed="rId2"/>
          <a:stretch>
            <a:fillRect/>
          </a:stretch>
        </p:blipFill>
        <p:spPr>
          <a:xfrm>
            <a:off x="9022196" y="792010"/>
            <a:ext cx="2772641" cy="4283909"/>
          </a:xfrm>
          <a:prstGeom prst="rect">
            <a:avLst/>
          </a:prstGeom>
          <a:effectLst>
            <a:softEdge rad="635000"/>
          </a:effectLst>
        </p:spPr>
      </p:pic>
    </p:spTree>
    <p:extLst>
      <p:ext uri="{BB962C8B-B14F-4D97-AF65-F5344CB8AC3E}">
        <p14:creationId xmlns:p14="http://schemas.microsoft.com/office/powerpoint/2010/main" val="143577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52C710E-87A5-4C9E-7A8C-372503F0C139}"/>
              </a:ext>
            </a:extLst>
          </p:cNvPr>
          <p:cNvSpPr txBox="1"/>
          <p:nvPr/>
        </p:nvSpPr>
        <p:spPr>
          <a:xfrm>
            <a:off x="1840564" y="269784"/>
            <a:ext cx="10049773" cy="2348015"/>
          </a:xfrm>
          <a:prstGeom prst="rect">
            <a:avLst/>
          </a:prstGeom>
          <a:noFill/>
        </p:spPr>
        <p:txBody>
          <a:bodyPr wrap="square" rtlCol="0">
            <a:spAutoFit/>
          </a:bodyPr>
          <a:lstStyle/>
          <a:p>
            <a:r>
              <a:rPr lang="it-IT" sz="2400" b="1" i="1" dirty="0"/>
              <a:t>CECA</a:t>
            </a:r>
          </a:p>
          <a:p>
            <a:endParaRPr lang="it-IT" dirty="0"/>
          </a:p>
          <a:p>
            <a:pPr algn="just">
              <a:lnSpc>
                <a:spcPct val="150000"/>
              </a:lnSpc>
            </a:pPr>
            <a:r>
              <a:rPr lang="it-IT" dirty="0"/>
              <a:t>Creato con il trattato di Parigi del 18 Aprile 1951 e firmato dal Belgio, Germania, Francia, Italia, Lussemburgo e Paesi Bassi.</a:t>
            </a:r>
          </a:p>
          <a:p>
            <a:pPr algn="just">
              <a:lnSpc>
                <a:spcPct val="150000"/>
              </a:lnSpc>
            </a:pPr>
            <a:r>
              <a:rPr lang="it-IT" dirty="0"/>
              <a:t>L’obiettivo principale era quello di creare un mercato comune per il carbone e l’acciaio. </a:t>
            </a:r>
          </a:p>
        </p:txBody>
      </p:sp>
      <p:pic>
        <p:nvPicPr>
          <p:cNvPr id="4" name="Immagine 3">
            <a:extLst>
              <a:ext uri="{FF2B5EF4-FFF2-40B4-BE49-F238E27FC236}">
                <a16:creationId xmlns:a16="http://schemas.microsoft.com/office/drawing/2014/main" id="{DDE8A4F1-7CF8-F06D-ECCD-5B5CE4C207F1}"/>
              </a:ext>
            </a:extLst>
          </p:cNvPr>
          <p:cNvPicPr>
            <a:picLocks noChangeAspect="1"/>
          </p:cNvPicPr>
          <p:nvPr/>
        </p:nvPicPr>
        <p:blipFill>
          <a:blip r:embed="rId2"/>
          <a:stretch>
            <a:fillRect/>
          </a:stretch>
        </p:blipFill>
        <p:spPr>
          <a:xfrm>
            <a:off x="6948115" y="2617799"/>
            <a:ext cx="4942222" cy="3529056"/>
          </a:xfrm>
          <a:prstGeom prst="rect">
            <a:avLst/>
          </a:prstGeom>
          <a:effectLst>
            <a:softEdge rad="635000"/>
          </a:effectLst>
        </p:spPr>
      </p:pic>
      <p:sp>
        <p:nvSpPr>
          <p:cNvPr id="5" name="CasellaDiTesto 4">
            <a:extLst>
              <a:ext uri="{FF2B5EF4-FFF2-40B4-BE49-F238E27FC236}">
                <a16:creationId xmlns:a16="http://schemas.microsoft.com/office/drawing/2014/main" id="{AF88864C-BF44-124A-DC7F-FCCB590A7995}"/>
              </a:ext>
            </a:extLst>
          </p:cNvPr>
          <p:cNvSpPr txBox="1"/>
          <p:nvPr/>
        </p:nvSpPr>
        <p:spPr>
          <a:xfrm>
            <a:off x="1828800" y="2752436"/>
            <a:ext cx="4747491" cy="3693319"/>
          </a:xfrm>
          <a:prstGeom prst="rect">
            <a:avLst/>
          </a:prstGeom>
          <a:noFill/>
        </p:spPr>
        <p:txBody>
          <a:bodyPr wrap="square" rtlCol="0">
            <a:spAutoFit/>
          </a:bodyPr>
          <a:lstStyle/>
          <a:p>
            <a:pPr algn="just">
              <a:lnSpc>
                <a:spcPct val="150000"/>
              </a:lnSpc>
            </a:pPr>
            <a:r>
              <a:rPr lang="it-IT" dirty="0"/>
              <a:t>La CECA fu un passo fondamentale verso l’integrazione europea, aprendo la strada alla creazione della comunità economica europea (CEE), propedeutica alla futura Unione Europea.</a:t>
            </a:r>
          </a:p>
          <a:p>
            <a:pPr algn="just">
              <a:lnSpc>
                <a:spcPct val="150000"/>
              </a:lnSpc>
            </a:pPr>
            <a:r>
              <a:rPr lang="it-IT" dirty="0"/>
              <a:t>Il trattato, della durata di 50 anni, è scaduto il 23 luglio 2002</a:t>
            </a:r>
          </a:p>
          <a:p>
            <a:endParaRPr lang="it-IT" dirty="0"/>
          </a:p>
        </p:txBody>
      </p:sp>
    </p:spTree>
    <p:extLst>
      <p:ext uri="{BB962C8B-B14F-4D97-AF65-F5344CB8AC3E}">
        <p14:creationId xmlns:p14="http://schemas.microsoft.com/office/powerpoint/2010/main" val="367182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CE900BC-43F8-EA80-C662-083D96A1F948}"/>
              </a:ext>
            </a:extLst>
          </p:cNvPr>
          <p:cNvSpPr txBox="1"/>
          <p:nvPr/>
        </p:nvSpPr>
        <p:spPr>
          <a:xfrm>
            <a:off x="1548006" y="1844743"/>
            <a:ext cx="6371261" cy="3362780"/>
          </a:xfrm>
          <a:prstGeom prst="rect">
            <a:avLst/>
          </a:prstGeom>
          <a:noFill/>
        </p:spPr>
        <p:txBody>
          <a:bodyPr wrap="square" rtlCol="0">
            <a:spAutoFit/>
          </a:bodyPr>
          <a:lstStyle/>
          <a:p>
            <a:pPr algn="just">
              <a:lnSpc>
                <a:spcPct val="150000"/>
              </a:lnSpc>
            </a:pPr>
            <a:r>
              <a:rPr lang="it-IT" dirty="0"/>
              <a:t>La nazionalizzazione dell’industria elettrica in Italia ha rappresentato il campo di battaglia ideale per due visioni politiche storiche dello stato e dell’economia: quella riformista e quella liberista.</a:t>
            </a:r>
          </a:p>
          <a:p>
            <a:pPr algn="just">
              <a:lnSpc>
                <a:spcPct val="150000"/>
              </a:lnSpc>
            </a:pPr>
            <a:r>
              <a:rPr lang="it-IT" dirty="0"/>
              <a:t>Ma la nazionalizzazione è stata anche un luogo di discussione sul concetto di </a:t>
            </a:r>
            <a:r>
              <a:rPr lang="it-IT" b="1" dirty="0"/>
              <a:t>monopolio</a:t>
            </a:r>
            <a:r>
              <a:rPr lang="it-IT" dirty="0"/>
              <a:t> e su quello di sviluppo economico, legato a doppio filo alla </a:t>
            </a:r>
            <a:r>
              <a:rPr lang="it-IT" b="1" dirty="0"/>
              <a:t>produzione energetica.</a:t>
            </a:r>
          </a:p>
        </p:txBody>
      </p:sp>
      <p:pic>
        <p:nvPicPr>
          <p:cNvPr id="4" name="Immagine 3">
            <a:extLst>
              <a:ext uri="{FF2B5EF4-FFF2-40B4-BE49-F238E27FC236}">
                <a16:creationId xmlns:a16="http://schemas.microsoft.com/office/drawing/2014/main" id="{B19A067A-36BE-7321-FF4A-78548CB05C98}"/>
              </a:ext>
            </a:extLst>
          </p:cNvPr>
          <p:cNvPicPr>
            <a:picLocks noChangeAspect="1"/>
          </p:cNvPicPr>
          <p:nvPr/>
        </p:nvPicPr>
        <p:blipFill>
          <a:blip r:embed="rId2"/>
          <a:stretch>
            <a:fillRect/>
          </a:stretch>
        </p:blipFill>
        <p:spPr>
          <a:xfrm>
            <a:off x="7919267" y="1244625"/>
            <a:ext cx="4331854" cy="5331667"/>
          </a:xfrm>
          <a:prstGeom prst="rect">
            <a:avLst/>
          </a:prstGeom>
          <a:effectLst>
            <a:softEdge rad="635000"/>
          </a:effectLst>
        </p:spPr>
      </p:pic>
      <p:sp>
        <p:nvSpPr>
          <p:cNvPr id="5" name="CasellaDiTesto 4">
            <a:extLst>
              <a:ext uri="{FF2B5EF4-FFF2-40B4-BE49-F238E27FC236}">
                <a16:creationId xmlns:a16="http://schemas.microsoft.com/office/drawing/2014/main" id="{B069165B-162E-9725-62F9-4014F0A26679}"/>
              </a:ext>
            </a:extLst>
          </p:cNvPr>
          <p:cNvSpPr txBox="1"/>
          <p:nvPr/>
        </p:nvSpPr>
        <p:spPr>
          <a:xfrm>
            <a:off x="1681018" y="350982"/>
            <a:ext cx="9005455" cy="738664"/>
          </a:xfrm>
          <a:prstGeom prst="rect">
            <a:avLst/>
          </a:prstGeom>
          <a:noFill/>
        </p:spPr>
        <p:txBody>
          <a:bodyPr wrap="square" rtlCol="0">
            <a:spAutoFit/>
          </a:bodyPr>
          <a:lstStyle/>
          <a:p>
            <a:pPr algn="ctr"/>
            <a:r>
              <a:rPr lang="it-IT" sz="2400" b="1" i="1" dirty="0"/>
              <a:t>La nazionalizzazione dell’energia elettrica</a:t>
            </a:r>
          </a:p>
          <a:p>
            <a:endParaRPr lang="it-IT" dirty="0"/>
          </a:p>
        </p:txBody>
      </p:sp>
    </p:spTree>
    <p:extLst>
      <p:ext uri="{BB962C8B-B14F-4D97-AF65-F5344CB8AC3E}">
        <p14:creationId xmlns:p14="http://schemas.microsoft.com/office/powerpoint/2010/main" val="172046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2479F82-01A7-1CB3-2CED-CB43C5AF67FD}"/>
              </a:ext>
            </a:extLst>
          </p:cNvPr>
          <p:cNvPicPr>
            <a:picLocks noChangeAspect="1"/>
          </p:cNvPicPr>
          <p:nvPr/>
        </p:nvPicPr>
        <p:blipFill>
          <a:blip r:embed="rId2"/>
          <a:stretch>
            <a:fillRect/>
          </a:stretch>
        </p:blipFill>
        <p:spPr>
          <a:xfrm>
            <a:off x="1630371" y="2694531"/>
            <a:ext cx="6067159" cy="3670631"/>
          </a:xfrm>
          <a:prstGeom prst="rect">
            <a:avLst/>
          </a:prstGeom>
          <a:effectLst>
            <a:softEdge rad="127000"/>
          </a:effectLst>
        </p:spPr>
      </p:pic>
      <p:sp>
        <p:nvSpPr>
          <p:cNvPr id="4" name="CasellaDiTesto 3">
            <a:extLst>
              <a:ext uri="{FF2B5EF4-FFF2-40B4-BE49-F238E27FC236}">
                <a16:creationId xmlns:a16="http://schemas.microsoft.com/office/drawing/2014/main" id="{4D81371A-6582-93CE-DE31-BA85C1A2CC19}"/>
              </a:ext>
            </a:extLst>
          </p:cNvPr>
          <p:cNvSpPr txBox="1"/>
          <p:nvPr/>
        </p:nvSpPr>
        <p:spPr>
          <a:xfrm>
            <a:off x="8248072" y="1136073"/>
            <a:ext cx="3805382" cy="5355312"/>
          </a:xfrm>
          <a:prstGeom prst="rect">
            <a:avLst/>
          </a:prstGeom>
          <a:noFill/>
        </p:spPr>
        <p:txBody>
          <a:bodyPr wrap="square" rtlCol="0">
            <a:spAutoFit/>
          </a:bodyPr>
          <a:lstStyle/>
          <a:p>
            <a:pPr algn="just">
              <a:lnSpc>
                <a:spcPct val="150000"/>
              </a:lnSpc>
            </a:pPr>
            <a:r>
              <a:rPr lang="it-IT" dirty="0"/>
              <a:t>Il testo prevedeva la nazionalizzazione delle attività elettriche esercitate da Terni, che denominata allora come «Terni società per l’industria e l’elettricità» produceva energia elettrica per le sue attività siderurgiche, chimiche e cementiere. Era quindi auto produttrice e vendeva sul mercato il surplus della sua produzione elettrica.</a:t>
            </a:r>
          </a:p>
          <a:p>
            <a:endParaRPr lang="it-IT" dirty="0"/>
          </a:p>
        </p:txBody>
      </p:sp>
      <p:sp>
        <p:nvSpPr>
          <p:cNvPr id="5" name="CasellaDiTesto 4">
            <a:extLst>
              <a:ext uri="{FF2B5EF4-FFF2-40B4-BE49-F238E27FC236}">
                <a16:creationId xmlns:a16="http://schemas.microsoft.com/office/drawing/2014/main" id="{D210DB99-F050-FBD7-6103-C0E1E9D916D0}"/>
              </a:ext>
            </a:extLst>
          </p:cNvPr>
          <p:cNvSpPr txBox="1"/>
          <p:nvPr/>
        </p:nvSpPr>
        <p:spPr>
          <a:xfrm>
            <a:off x="1773382" y="397164"/>
            <a:ext cx="5924148" cy="2446824"/>
          </a:xfrm>
          <a:prstGeom prst="rect">
            <a:avLst/>
          </a:prstGeom>
          <a:noFill/>
        </p:spPr>
        <p:txBody>
          <a:bodyPr wrap="square" rtlCol="0">
            <a:spAutoFit/>
          </a:bodyPr>
          <a:lstStyle/>
          <a:p>
            <a:pPr algn="just">
              <a:lnSpc>
                <a:spcPct val="150000"/>
              </a:lnSpc>
            </a:pPr>
            <a:r>
              <a:rPr lang="it-IT" dirty="0"/>
              <a:t>La legge approvata il </a:t>
            </a:r>
            <a:r>
              <a:rPr lang="it-IT" u="sng" dirty="0"/>
              <a:t>6 dicembre 1962 </a:t>
            </a:r>
            <a:r>
              <a:rPr lang="it-IT" dirty="0"/>
              <a:t>, primo atto del governo di centro-sinistra guidato da Fanfani, aveva come titolo «</a:t>
            </a:r>
            <a:r>
              <a:rPr lang="it-IT" i="1" dirty="0"/>
              <a:t>Istituzione dell’ente nazionale per l’energia elettrica e trasferimento ad esso delle imprese esercenti le industrie elettriche</a:t>
            </a:r>
            <a:r>
              <a:rPr lang="it-IT" dirty="0"/>
              <a:t>».</a:t>
            </a:r>
          </a:p>
          <a:p>
            <a:endParaRPr lang="it-IT" dirty="0"/>
          </a:p>
        </p:txBody>
      </p:sp>
    </p:spTree>
    <p:extLst>
      <p:ext uri="{BB962C8B-B14F-4D97-AF65-F5344CB8AC3E}">
        <p14:creationId xmlns:p14="http://schemas.microsoft.com/office/powerpoint/2010/main" val="403919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2B5777C-F31F-B105-F1AB-AE28CA15740F}"/>
              </a:ext>
            </a:extLst>
          </p:cNvPr>
          <p:cNvSpPr txBox="1"/>
          <p:nvPr/>
        </p:nvSpPr>
        <p:spPr>
          <a:xfrm>
            <a:off x="7259781" y="1209965"/>
            <a:ext cx="4535055" cy="2948179"/>
          </a:xfrm>
          <a:prstGeom prst="rect">
            <a:avLst/>
          </a:prstGeom>
          <a:noFill/>
        </p:spPr>
        <p:txBody>
          <a:bodyPr wrap="square" rtlCol="0">
            <a:spAutoFit/>
          </a:bodyPr>
          <a:lstStyle/>
          <a:p>
            <a:pPr algn="just">
              <a:lnSpc>
                <a:spcPct val="150000"/>
              </a:lnSpc>
            </a:pPr>
            <a:r>
              <a:rPr lang="it-IT" dirty="0"/>
              <a:t>All’inizio degli anni ‘60 in Italia si producevano 48 miliardi di KW/h di energia elettrica, con una potenza installata di 10,000 Mw.</a:t>
            </a:r>
          </a:p>
          <a:p>
            <a:pPr algn="just">
              <a:lnSpc>
                <a:spcPct val="150000"/>
              </a:lnSpc>
            </a:pPr>
            <a:r>
              <a:rPr lang="it-IT" dirty="0"/>
              <a:t>Il fabbisogno di energia elettrica cresceva rapidamente, al ritmo del 10% annuo.</a:t>
            </a:r>
          </a:p>
        </p:txBody>
      </p:sp>
      <p:sp>
        <p:nvSpPr>
          <p:cNvPr id="3" name="CasellaDiTesto 2">
            <a:extLst>
              <a:ext uri="{FF2B5EF4-FFF2-40B4-BE49-F238E27FC236}">
                <a16:creationId xmlns:a16="http://schemas.microsoft.com/office/drawing/2014/main" id="{D38908D0-FE56-6DCC-B1DB-D642BE7781FA}"/>
              </a:ext>
            </a:extLst>
          </p:cNvPr>
          <p:cNvSpPr txBox="1"/>
          <p:nvPr/>
        </p:nvSpPr>
        <p:spPr>
          <a:xfrm>
            <a:off x="2521527" y="258618"/>
            <a:ext cx="9476509" cy="738664"/>
          </a:xfrm>
          <a:prstGeom prst="rect">
            <a:avLst/>
          </a:prstGeom>
          <a:noFill/>
        </p:spPr>
        <p:txBody>
          <a:bodyPr wrap="square" rtlCol="0">
            <a:spAutoFit/>
          </a:bodyPr>
          <a:lstStyle/>
          <a:p>
            <a:pPr algn="r"/>
            <a:r>
              <a:rPr lang="it-IT" sz="2400" b="1" i="1" dirty="0"/>
              <a:t>La questione Energetica ed il nucleare civile</a:t>
            </a:r>
          </a:p>
          <a:p>
            <a:endParaRPr lang="it-IT" dirty="0"/>
          </a:p>
        </p:txBody>
      </p:sp>
      <p:sp>
        <p:nvSpPr>
          <p:cNvPr id="4" name="CasellaDiTesto 3">
            <a:extLst>
              <a:ext uri="{FF2B5EF4-FFF2-40B4-BE49-F238E27FC236}">
                <a16:creationId xmlns:a16="http://schemas.microsoft.com/office/drawing/2014/main" id="{6BB4ACF0-1E9A-8F05-E23C-DE345396B4CB}"/>
              </a:ext>
            </a:extLst>
          </p:cNvPr>
          <p:cNvSpPr txBox="1"/>
          <p:nvPr/>
        </p:nvSpPr>
        <p:spPr>
          <a:xfrm>
            <a:off x="2161309" y="4553528"/>
            <a:ext cx="9762836" cy="2446824"/>
          </a:xfrm>
          <a:prstGeom prst="rect">
            <a:avLst/>
          </a:prstGeom>
          <a:noFill/>
        </p:spPr>
        <p:txBody>
          <a:bodyPr wrap="square" rtlCol="0">
            <a:spAutoFit/>
          </a:bodyPr>
          <a:lstStyle/>
          <a:p>
            <a:pPr algn="just">
              <a:lnSpc>
                <a:spcPct val="150000"/>
              </a:lnSpc>
            </a:pPr>
            <a:r>
              <a:rPr lang="it-IT" dirty="0"/>
              <a:t>Per sostenere la crescita economica e colmare i divari fra nord e sud, tra aree urbane e aree rurali, lo stato chiese all’ENEL di portare il servizio elettrico su tutto il territorio nazionale.</a:t>
            </a:r>
          </a:p>
          <a:p>
            <a:pPr algn="just">
              <a:lnSpc>
                <a:spcPct val="150000"/>
              </a:lnSpc>
            </a:pPr>
            <a:r>
              <a:rPr lang="it-IT" dirty="0"/>
              <a:t>Per aumentare la capacità produttiva, a quei tempi proveniente principalmente dalle centrali idroelettriche ed a carbone, si ricorse al nucleare.</a:t>
            </a:r>
          </a:p>
          <a:p>
            <a:endParaRPr lang="it-IT" dirty="0"/>
          </a:p>
        </p:txBody>
      </p:sp>
      <p:pic>
        <p:nvPicPr>
          <p:cNvPr id="6" name="Immagine 5">
            <a:extLst>
              <a:ext uri="{FF2B5EF4-FFF2-40B4-BE49-F238E27FC236}">
                <a16:creationId xmlns:a16="http://schemas.microsoft.com/office/drawing/2014/main" id="{2B8E800D-E0C7-3D0E-628A-6B67AE0115C0}"/>
              </a:ext>
            </a:extLst>
          </p:cNvPr>
          <p:cNvPicPr>
            <a:picLocks noChangeAspect="1"/>
          </p:cNvPicPr>
          <p:nvPr/>
        </p:nvPicPr>
        <p:blipFill>
          <a:blip r:embed="rId2"/>
          <a:stretch>
            <a:fillRect/>
          </a:stretch>
        </p:blipFill>
        <p:spPr>
          <a:xfrm>
            <a:off x="2013528" y="907878"/>
            <a:ext cx="5246253" cy="3330680"/>
          </a:xfrm>
          <a:prstGeom prst="rect">
            <a:avLst/>
          </a:prstGeom>
          <a:effectLst>
            <a:softEdge rad="635000"/>
          </a:effectLst>
        </p:spPr>
      </p:pic>
    </p:spTree>
    <p:extLst>
      <p:ext uri="{BB962C8B-B14F-4D97-AF65-F5344CB8AC3E}">
        <p14:creationId xmlns:p14="http://schemas.microsoft.com/office/powerpoint/2010/main" val="31901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BDA89CE-3213-44B1-5208-899A88DAFBEF}"/>
              </a:ext>
            </a:extLst>
          </p:cNvPr>
          <p:cNvSpPr txBox="1"/>
          <p:nvPr/>
        </p:nvSpPr>
        <p:spPr>
          <a:xfrm>
            <a:off x="1566610" y="517237"/>
            <a:ext cx="10422190" cy="2117183"/>
          </a:xfrm>
          <a:prstGeom prst="rect">
            <a:avLst/>
          </a:prstGeom>
          <a:noFill/>
        </p:spPr>
        <p:txBody>
          <a:bodyPr wrap="square" rtlCol="0">
            <a:spAutoFit/>
          </a:bodyPr>
          <a:lstStyle/>
          <a:p>
            <a:pPr algn="just">
              <a:lnSpc>
                <a:spcPct val="150000"/>
              </a:lnSpc>
            </a:pPr>
            <a:r>
              <a:rPr lang="it-IT" dirty="0"/>
              <a:t>Nel 1963 sorse la centrale di Latina, con unico reattore </a:t>
            </a:r>
            <a:r>
              <a:rPr lang="it-IT" dirty="0" err="1"/>
              <a:t>Magnox</a:t>
            </a:r>
            <a:r>
              <a:rPr lang="it-IT" dirty="0"/>
              <a:t> da 153 Mw.</a:t>
            </a:r>
          </a:p>
          <a:p>
            <a:pPr algn="just">
              <a:lnSpc>
                <a:spcPct val="150000"/>
              </a:lnSpc>
            </a:pPr>
            <a:r>
              <a:rPr lang="it-IT" dirty="0"/>
              <a:t>Nel gennaio 1964 fu messa in funzione la seconda centrale nucleare, quella del Garigliano, con un unico reattore BWR (</a:t>
            </a:r>
            <a:r>
              <a:rPr lang="it-IT" dirty="0" err="1"/>
              <a:t>Boiling</a:t>
            </a:r>
            <a:r>
              <a:rPr lang="it-IT" dirty="0"/>
              <a:t> water </a:t>
            </a:r>
            <a:r>
              <a:rPr lang="it-IT" dirty="0" err="1"/>
              <a:t>reactor</a:t>
            </a:r>
            <a:r>
              <a:rPr lang="it-IT" dirty="0"/>
              <a:t>) da 150 Mw di potenza elettrica netta.</a:t>
            </a:r>
          </a:p>
          <a:p>
            <a:pPr algn="just">
              <a:lnSpc>
                <a:spcPct val="150000"/>
              </a:lnSpc>
            </a:pPr>
            <a:r>
              <a:rPr lang="it-IT" dirty="0"/>
              <a:t>Terza in ordine di tempo è stata la centrale di Trino Vercellese, entrata in funzione nel 1965 e dotata di un reattore PWR (</a:t>
            </a:r>
            <a:r>
              <a:rPr lang="it-IT" dirty="0" err="1"/>
              <a:t>Pressurized</a:t>
            </a:r>
            <a:r>
              <a:rPr lang="it-IT" dirty="0"/>
              <a:t> water </a:t>
            </a:r>
            <a:r>
              <a:rPr lang="it-IT" dirty="0" err="1"/>
              <a:t>reactor</a:t>
            </a:r>
            <a:r>
              <a:rPr lang="it-IT" dirty="0"/>
              <a:t>) da 270 Mw.</a:t>
            </a:r>
          </a:p>
        </p:txBody>
      </p:sp>
      <p:sp>
        <p:nvSpPr>
          <p:cNvPr id="3" name="CasellaDiTesto 2">
            <a:extLst>
              <a:ext uri="{FF2B5EF4-FFF2-40B4-BE49-F238E27FC236}">
                <a16:creationId xmlns:a16="http://schemas.microsoft.com/office/drawing/2014/main" id="{D04A9C20-C9BC-2180-25F6-FB634B8574A5}"/>
              </a:ext>
            </a:extLst>
          </p:cNvPr>
          <p:cNvSpPr txBox="1"/>
          <p:nvPr/>
        </p:nvSpPr>
        <p:spPr>
          <a:xfrm>
            <a:off x="1566610" y="2634420"/>
            <a:ext cx="4682837" cy="4108817"/>
          </a:xfrm>
          <a:prstGeom prst="rect">
            <a:avLst/>
          </a:prstGeom>
          <a:noFill/>
        </p:spPr>
        <p:txBody>
          <a:bodyPr wrap="square" rtlCol="0">
            <a:spAutoFit/>
          </a:bodyPr>
          <a:lstStyle/>
          <a:p>
            <a:pPr algn="just">
              <a:lnSpc>
                <a:spcPct val="150000"/>
              </a:lnSpc>
            </a:pPr>
            <a:r>
              <a:rPr lang="it-IT" dirty="0"/>
              <a:t>Con queste tre centrali l’Italia era, nel 1966, il terzo produttore al mondo di energia nucleare dopo USA e Inghilterra.</a:t>
            </a:r>
          </a:p>
          <a:p>
            <a:pPr algn="just">
              <a:lnSpc>
                <a:spcPct val="150000"/>
              </a:lnSpc>
            </a:pPr>
            <a:r>
              <a:rPr lang="it-IT" dirty="0"/>
              <a:t>Alcune aziende siderurgiche, come TERNI e BREDA, si dotano di officine di per la costruzione di caldaie nucleari, necessarie alla realizzazione dei «Pressure vessels» dei reattori PWR e BWR </a:t>
            </a:r>
          </a:p>
          <a:p>
            <a:endParaRPr lang="it-IT" dirty="0"/>
          </a:p>
        </p:txBody>
      </p:sp>
      <p:pic>
        <p:nvPicPr>
          <p:cNvPr id="5" name="Immagine 4">
            <a:extLst>
              <a:ext uri="{FF2B5EF4-FFF2-40B4-BE49-F238E27FC236}">
                <a16:creationId xmlns:a16="http://schemas.microsoft.com/office/drawing/2014/main" id="{005A3027-2584-956B-0FC7-ACC37B9FEDCD}"/>
              </a:ext>
            </a:extLst>
          </p:cNvPr>
          <p:cNvPicPr>
            <a:picLocks noChangeAspect="1"/>
          </p:cNvPicPr>
          <p:nvPr/>
        </p:nvPicPr>
        <p:blipFill>
          <a:blip r:embed="rId2"/>
          <a:stretch>
            <a:fillRect/>
          </a:stretch>
        </p:blipFill>
        <p:spPr>
          <a:xfrm>
            <a:off x="6265474" y="2892570"/>
            <a:ext cx="5842768" cy="3286557"/>
          </a:xfrm>
          <a:prstGeom prst="rect">
            <a:avLst/>
          </a:prstGeom>
          <a:effectLst>
            <a:softEdge rad="635000"/>
          </a:effectLst>
        </p:spPr>
      </p:pic>
    </p:spTree>
    <p:extLst>
      <p:ext uri="{BB962C8B-B14F-4D97-AF65-F5344CB8AC3E}">
        <p14:creationId xmlns:p14="http://schemas.microsoft.com/office/powerpoint/2010/main" val="204292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5227443-7E23-E202-016D-95480B3962D2}"/>
              </a:ext>
            </a:extLst>
          </p:cNvPr>
          <p:cNvSpPr txBox="1"/>
          <p:nvPr/>
        </p:nvSpPr>
        <p:spPr>
          <a:xfrm>
            <a:off x="1947043" y="964328"/>
            <a:ext cx="10084279" cy="1701684"/>
          </a:xfrm>
          <a:prstGeom prst="rect">
            <a:avLst/>
          </a:prstGeom>
          <a:noFill/>
        </p:spPr>
        <p:txBody>
          <a:bodyPr wrap="square" rtlCol="0">
            <a:spAutoFit/>
          </a:bodyPr>
          <a:lstStyle/>
          <a:p>
            <a:pPr algn="just">
              <a:lnSpc>
                <a:spcPct val="150000"/>
              </a:lnSpc>
            </a:pPr>
            <a:r>
              <a:rPr lang="it-IT" dirty="0"/>
              <a:t>Dal 1972 al 1985 ricopre diversi ruoli, tra i quali spicca il coordinamento per l’ottenimento del certificato di qualità nucleare «ASME Stamp-N» fino a diventare project manager (responsabile tecnico commerciale) per la fabbricazione di componenti per impianti chimici e petrolchimici.</a:t>
            </a:r>
          </a:p>
        </p:txBody>
      </p:sp>
      <p:sp>
        <p:nvSpPr>
          <p:cNvPr id="5" name="CasellaDiTesto 4">
            <a:extLst>
              <a:ext uri="{FF2B5EF4-FFF2-40B4-BE49-F238E27FC236}">
                <a16:creationId xmlns:a16="http://schemas.microsoft.com/office/drawing/2014/main" id="{9B1F27CB-6507-16FA-6AB6-487003D6C379}"/>
              </a:ext>
            </a:extLst>
          </p:cNvPr>
          <p:cNvSpPr txBox="1"/>
          <p:nvPr/>
        </p:nvSpPr>
        <p:spPr>
          <a:xfrm>
            <a:off x="1947043" y="4556625"/>
            <a:ext cx="9966036" cy="2031325"/>
          </a:xfrm>
          <a:prstGeom prst="rect">
            <a:avLst/>
          </a:prstGeom>
          <a:noFill/>
        </p:spPr>
        <p:txBody>
          <a:bodyPr wrap="square" rtlCol="0">
            <a:spAutoFit/>
          </a:bodyPr>
          <a:lstStyle/>
          <a:p>
            <a:pPr algn="just">
              <a:lnSpc>
                <a:spcPct val="150000"/>
              </a:lnSpc>
            </a:pPr>
            <a:r>
              <a:rPr lang="it-IT" dirty="0"/>
              <a:t>Dal 1986 al 1989 passa come direttore tecnico alla Ternana Costruzioni e Montaggi di </a:t>
            </a:r>
            <a:r>
              <a:rPr lang="it-IT" dirty="0" err="1"/>
              <a:t>Anangni</a:t>
            </a:r>
            <a:r>
              <a:rPr lang="it-IT" dirty="0"/>
              <a:t>, acquisendo la qualifica di Direttore dei lavori, per conto della società </a:t>
            </a:r>
            <a:r>
              <a:rPr lang="it-IT" b="1" dirty="0" err="1"/>
              <a:t>Aluswisse</a:t>
            </a:r>
            <a:r>
              <a:rPr lang="it-IT" dirty="0"/>
              <a:t> di Scanzorosciate (BG) per la costruzione di un impianto chimico a S. Giovanni Valdarno (AR).</a:t>
            </a:r>
          </a:p>
          <a:p>
            <a:endParaRPr lang="it-IT" dirty="0"/>
          </a:p>
        </p:txBody>
      </p:sp>
      <p:sp>
        <p:nvSpPr>
          <p:cNvPr id="6" name="CasellaDiTesto 5">
            <a:extLst>
              <a:ext uri="{FF2B5EF4-FFF2-40B4-BE49-F238E27FC236}">
                <a16:creationId xmlns:a16="http://schemas.microsoft.com/office/drawing/2014/main" id="{B1373398-87BB-2265-21BB-EAE0F89A9D20}"/>
              </a:ext>
            </a:extLst>
          </p:cNvPr>
          <p:cNvSpPr txBox="1"/>
          <p:nvPr/>
        </p:nvSpPr>
        <p:spPr>
          <a:xfrm>
            <a:off x="1947043" y="3079343"/>
            <a:ext cx="9921684" cy="870688"/>
          </a:xfrm>
          <a:prstGeom prst="rect">
            <a:avLst/>
          </a:prstGeom>
          <a:noFill/>
        </p:spPr>
        <p:txBody>
          <a:bodyPr wrap="square" rtlCol="0">
            <a:spAutoFit/>
          </a:bodyPr>
          <a:lstStyle/>
          <a:p>
            <a:pPr algn="just">
              <a:lnSpc>
                <a:spcPct val="150000"/>
              </a:lnSpc>
            </a:pPr>
            <a:r>
              <a:rPr lang="it-IT" dirty="0"/>
              <a:t>Nel febbraio del 1985 diventa Direttore generale della società F.A. serbatoi di Apricena, specializzata nella fabbricazione di serbatoi </a:t>
            </a:r>
            <a:r>
              <a:rPr lang="it-IT" dirty="0" err="1"/>
              <a:t>gpl</a:t>
            </a:r>
            <a:r>
              <a:rPr lang="it-IT" dirty="0"/>
              <a:t> e da interno.</a:t>
            </a:r>
          </a:p>
        </p:txBody>
      </p:sp>
    </p:spTree>
    <p:extLst>
      <p:ext uri="{BB962C8B-B14F-4D97-AF65-F5344CB8AC3E}">
        <p14:creationId xmlns:p14="http://schemas.microsoft.com/office/powerpoint/2010/main" val="367646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C378880-7203-C7EB-88D5-4219930B04AA}"/>
              </a:ext>
            </a:extLst>
          </p:cNvPr>
          <p:cNvSpPr txBox="1"/>
          <p:nvPr/>
        </p:nvSpPr>
        <p:spPr>
          <a:xfrm>
            <a:off x="5107709" y="560716"/>
            <a:ext cx="6779491" cy="6135647"/>
          </a:xfrm>
          <a:prstGeom prst="rect">
            <a:avLst/>
          </a:prstGeom>
          <a:noFill/>
        </p:spPr>
        <p:txBody>
          <a:bodyPr wrap="square" rtlCol="0">
            <a:spAutoFit/>
          </a:bodyPr>
          <a:lstStyle/>
          <a:p>
            <a:endParaRPr lang="it-IT" dirty="0"/>
          </a:p>
        </p:txBody>
      </p:sp>
      <p:sp>
        <p:nvSpPr>
          <p:cNvPr id="3" name="CasellaDiTesto 2">
            <a:extLst>
              <a:ext uri="{FF2B5EF4-FFF2-40B4-BE49-F238E27FC236}">
                <a16:creationId xmlns:a16="http://schemas.microsoft.com/office/drawing/2014/main" id="{7D7E9473-570A-1B44-A87C-445E278FA123}"/>
              </a:ext>
            </a:extLst>
          </p:cNvPr>
          <p:cNvSpPr txBox="1"/>
          <p:nvPr/>
        </p:nvSpPr>
        <p:spPr>
          <a:xfrm>
            <a:off x="1588655" y="477732"/>
            <a:ext cx="10298545" cy="3594446"/>
          </a:xfrm>
          <a:prstGeom prst="rect">
            <a:avLst/>
          </a:prstGeom>
          <a:noFill/>
        </p:spPr>
        <p:txBody>
          <a:bodyPr wrap="square" rtlCol="0">
            <a:spAutoFit/>
          </a:bodyPr>
          <a:lstStyle/>
          <a:p>
            <a:pPr algn="r"/>
            <a:r>
              <a:rPr lang="it-IT" sz="2400" b="1" i="1" dirty="0"/>
              <a:t>Il mercato comune ed i regolamenti comunitari</a:t>
            </a:r>
          </a:p>
          <a:p>
            <a:endParaRPr lang="it-IT" dirty="0"/>
          </a:p>
          <a:p>
            <a:pPr algn="just">
              <a:lnSpc>
                <a:spcPct val="150000"/>
              </a:lnSpc>
            </a:pPr>
            <a:r>
              <a:rPr lang="it-IT" dirty="0"/>
              <a:t>I trattati di Roma, firmati il 25 marzo 1957, sono trattati che istituiscono la comunità economica europea (CEE) e la comunità europea dell’energia Atomica. </a:t>
            </a:r>
          </a:p>
          <a:p>
            <a:pPr algn="just">
              <a:lnSpc>
                <a:spcPct val="150000"/>
              </a:lnSpc>
            </a:pPr>
            <a:endParaRPr lang="it-IT" dirty="0"/>
          </a:p>
          <a:p>
            <a:pPr algn="just">
              <a:lnSpc>
                <a:spcPct val="150000"/>
              </a:lnSpc>
            </a:pPr>
            <a:r>
              <a:rPr lang="it-IT" dirty="0"/>
              <a:t>Assieme alle regole sulla concorrenza, come stabilite nell’articolo 101 del trattato sul funzionamento dell’Unione Europea (TFUE)del 1957 e modificate nel 1992 dal trattato di Maastricht, miravano a garantire un’economia integrata e competitiva.</a:t>
            </a:r>
          </a:p>
          <a:p>
            <a:pPr algn="just">
              <a:lnSpc>
                <a:spcPct val="150000"/>
              </a:lnSpc>
            </a:pPr>
            <a:endParaRPr lang="it-IT" dirty="0"/>
          </a:p>
        </p:txBody>
      </p:sp>
      <p:pic>
        <p:nvPicPr>
          <p:cNvPr id="4" name="Immagine 3">
            <a:extLst>
              <a:ext uri="{FF2B5EF4-FFF2-40B4-BE49-F238E27FC236}">
                <a16:creationId xmlns:a16="http://schemas.microsoft.com/office/drawing/2014/main" id="{B2762B46-6B95-6F8E-3EA5-FD37C4E418A1}"/>
              </a:ext>
            </a:extLst>
          </p:cNvPr>
          <p:cNvPicPr>
            <a:picLocks noChangeAspect="1"/>
          </p:cNvPicPr>
          <p:nvPr/>
        </p:nvPicPr>
        <p:blipFill>
          <a:blip r:embed="rId2"/>
          <a:stretch>
            <a:fillRect/>
          </a:stretch>
        </p:blipFill>
        <p:spPr>
          <a:xfrm>
            <a:off x="7306268" y="4035761"/>
            <a:ext cx="4580932" cy="2538084"/>
          </a:xfrm>
          <a:prstGeom prst="rect">
            <a:avLst/>
          </a:prstGeom>
          <a:effectLst>
            <a:softEdge rad="317500"/>
          </a:effectLst>
        </p:spPr>
      </p:pic>
      <p:sp>
        <p:nvSpPr>
          <p:cNvPr id="5" name="CasellaDiTesto 4">
            <a:extLst>
              <a:ext uri="{FF2B5EF4-FFF2-40B4-BE49-F238E27FC236}">
                <a16:creationId xmlns:a16="http://schemas.microsoft.com/office/drawing/2014/main" id="{A8B7390F-FBE6-926B-F0A8-8E3C95A493D8}"/>
              </a:ext>
            </a:extLst>
          </p:cNvPr>
          <p:cNvSpPr txBox="1"/>
          <p:nvPr/>
        </p:nvSpPr>
        <p:spPr>
          <a:xfrm>
            <a:off x="1588655" y="4405215"/>
            <a:ext cx="5449454" cy="1615827"/>
          </a:xfrm>
          <a:prstGeom prst="rect">
            <a:avLst/>
          </a:prstGeom>
          <a:noFill/>
        </p:spPr>
        <p:txBody>
          <a:bodyPr wrap="square" rtlCol="0">
            <a:spAutoFit/>
          </a:bodyPr>
          <a:lstStyle/>
          <a:p>
            <a:pPr algn="just">
              <a:lnSpc>
                <a:spcPct val="150000"/>
              </a:lnSpc>
            </a:pPr>
            <a:r>
              <a:rPr lang="it-IT" dirty="0"/>
              <a:t>In tale ottica venivano vietati gli accordi che potevano restringere la concorrenza e gli abusi di posizione dominante.</a:t>
            </a:r>
          </a:p>
          <a:p>
            <a:endParaRPr lang="it-IT" dirty="0"/>
          </a:p>
        </p:txBody>
      </p:sp>
    </p:spTree>
    <p:extLst>
      <p:ext uri="{BB962C8B-B14F-4D97-AF65-F5344CB8AC3E}">
        <p14:creationId xmlns:p14="http://schemas.microsoft.com/office/powerpoint/2010/main" val="166384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EA552A6-C730-68DC-35A8-C2468D54D025}"/>
              </a:ext>
            </a:extLst>
          </p:cNvPr>
          <p:cNvSpPr txBox="1"/>
          <p:nvPr/>
        </p:nvSpPr>
        <p:spPr>
          <a:xfrm>
            <a:off x="2207491" y="1170179"/>
            <a:ext cx="8968509" cy="1286186"/>
          </a:xfrm>
          <a:prstGeom prst="rect">
            <a:avLst/>
          </a:prstGeom>
          <a:noFill/>
        </p:spPr>
        <p:txBody>
          <a:bodyPr wrap="square" rtlCol="0">
            <a:spAutoFit/>
          </a:bodyPr>
          <a:lstStyle/>
          <a:p>
            <a:pPr algn="just">
              <a:lnSpc>
                <a:spcPct val="150000"/>
              </a:lnSpc>
            </a:pPr>
            <a:r>
              <a:rPr lang="it-IT" dirty="0"/>
              <a:t>La </a:t>
            </a:r>
            <a:r>
              <a:rPr lang="it-IT" b="1" dirty="0"/>
              <a:t>riunificazione tedesca </a:t>
            </a:r>
            <a:r>
              <a:rPr lang="it-IT" dirty="0"/>
              <a:t>avvenne il 3 ottobre 1990, quando i territori della Repubblica Democratica Tedesca vennero incorporati nell’allora Germania Ovest, per poi costituirsi in cinque nuovi Lander.</a:t>
            </a:r>
          </a:p>
        </p:txBody>
      </p:sp>
      <p:pic>
        <p:nvPicPr>
          <p:cNvPr id="3" name="Immagine 2">
            <a:extLst>
              <a:ext uri="{FF2B5EF4-FFF2-40B4-BE49-F238E27FC236}">
                <a16:creationId xmlns:a16="http://schemas.microsoft.com/office/drawing/2014/main" id="{8C9B79E2-3307-8C1A-91BE-EE36696767E9}"/>
              </a:ext>
            </a:extLst>
          </p:cNvPr>
          <p:cNvPicPr>
            <a:picLocks noChangeAspect="1"/>
          </p:cNvPicPr>
          <p:nvPr/>
        </p:nvPicPr>
        <p:blipFill>
          <a:blip r:embed="rId2"/>
          <a:stretch>
            <a:fillRect/>
          </a:stretch>
        </p:blipFill>
        <p:spPr>
          <a:xfrm>
            <a:off x="6921604" y="2817091"/>
            <a:ext cx="4776645" cy="3535748"/>
          </a:xfrm>
          <a:prstGeom prst="rect">
            <a:avLst/>
          </a:prstGeom>
          <a:effectLst>
            <a:softEdge rad="635000"/>
          </a:effectLst>
        </p:spPr>
      </p:pic>
      <p:sp>
        <p:nvSpPr>
          <p:cNvPr id="4" name="CasellaDiTesto 3">
            <a:extLst>
              <a:ext uri="{FF2B5EF4-FFF2-40B4-BE49-F238E27FC236}">
                <a16:creationId xmlns:a16="http://schemas.microsoft.com/office/drawing/2014/main" id="{803382ED-13F0-5C01-ECC7-7C6819A3D156}"/>
              </a:ext>
            </a:extLst>
          </p:cNvPr>
          <p:cNvSpPr txBox="1"/>
          <p:nvPr/>
        </p:nvSpPr>
        <p:spPr>
          <a:xfrm>
            <a:off x="2207491" y="3333989"/>
            <a:ext cx="4276436" cy="2446824"/>
          </a:xfrm>
          <a:prstGeom prst="rect">
            <a:avLst/>
          </a:prstGeom>
          <a:noFill/>
        </p:spPr>
        <p:txBody>
          <a:bodyPr wrap="square" rtlCol="0">
            <a:spAutoFit/>
          </a:bodyPr>
          <a:lstStyle/>
          <a:p>
            <a:pPr algn="just">
              <a:lnSpc>
                <a:spcPct val="150000"/>
              </a:lnSpc>
            </a:pPr>
            <a:r>
              <a:rPr lang="it-IT" dirty="0"/>
              <a:t>Si parla di riunificazione in relazione al più antico processo (Deutsche </a:t>
            </a:r>
            <a:r>
              <a:rPr lang="it-IT" dirty="0" err="1"/>
              <a:t>einigung</a:t>
            </a:r>
            <a:r>
              <a:rPr lang="it-IT" dirty="0"/>
              <a:t>), che portò alla unificazione dello stato tedesco nel 1871.</a:t>
            </a:r>
          </a:p>
          <a:p>
            <a:endParaRPr lang="it-IT" dirty="0"/>
          </a:p>
        </p:txBody>
      </p:sp>
    </p:spTree>
    <p:extLst>
      <p:ext uri="{BB962C8B-B14F-4D97-AF65-F5344CB8AC3E}">
        <p14:creationId xmlns:p14="http://schemas.microsoft.com/office/powerpoint/2010/main" val="10910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4B79F9A-36FC-BF19-A150-8E933FB28E14}"/>
              </a:ext>
            </a:extLst>
          </p:cNvPr>
          <p:cNvSpPr txBox="1"/>
          <p:nvPr/>
        </p:nvSpPr>
        <p:spPr>
          <a:xfrm>
            <a:off x="2059709" y="216384"/>
            <a:ext cx="9901382" cy="2532681"/>
          </a:xfrm>
          <a:prstGeom prst="rect">
            <a:avLst/>
          </a:prstGeom>
          <a:noFill/>
        </p:spPr>
        <p:txBody>
          <a:bodyPr wrap="square" rtlCol="0">
            <a:spAutoFit/>
          </a:bodyPr>
          <a:lstStyle/>
          <a:p>
            <a:pPr algn="just">
              <a:lnSpc>
                <a:spcPct val="150000"/>
              </a:lnSpc>
            </a:pPr>
            <a:r>
              <a:rPr lang="it-IT" dirty="0"/>
              <a:t>Passaggi fondamentali in vista della riunificazione furono la caduta del muro di Berlino (9 novembre 1989) e l’entrata in vigore, il 1° luglio 1990, del trattato sull’unione monetaria, economica e sociale.</a:t>
            </a:r>
          </a:p>
          <a:p>
            <a:pPr algn="just">
              <a:lnSpc>
                <a:spcPct val="150000"/>
              </a:lnSpc>
            </a:pPr>
            <a:endParaRPr lang="it-IT" dirty="0"/>
          </a:p>
          <a:p>
            <a:pPr algn="just">
              <a:lnSpc>
                <a:spcPct val="150000"/>
              </a:lnSpc>
            </a:pPr>
            <a:r>
              <a:rPr lang="it-IT" dirty="0"/>
              <a:t>La Germania riunificata rimase un paese membro della comunità europea (e poi dell’unione europea) e della NATO. </a:t>
            </a:r>
          </a:p>
        </p:txBody>
      </p:sp>
      <p:sp>
        <p:nvSpPr>
          <p:cNvPr id="3" name="CasellaDiTesto 2">
            <a:extLst>
              <a:ext uri="{FF2B5EF4-FFF2-40B4-BE49-F238E27FC236}">
                <a16:creationId xmlns:a16="http://schemas.microsoft.com/office/drawing/2014/main" id="{1B5CF3F3-EBD6-EB35-9FD5-7316FFE6BC05}"/>
              </a:ext>
            </a:extLst>
          </p:cNvPr>
          <p:cNvSpPr txBox="1"/>
          <p:nvPr/>
        </p:nvSpPr>
        <p:spPr>
          <a:xfrm>
            <a:off x="6585527" y="3235986"/>
            <a:ext cx="5375564" cy="2862322"/>
          </a:xfrm>
          <a:prstGeom prst="rect">
            <a:avLst/>
          </a:prstGeom>
          <a:noFill/>
          <a:effectLst>
            <a:softEdge rad="127000"/>
          </a:effectLst>
        </p:spPr>
        <p:txBody>
          <a:bodyPr wrap="square" rtlCol="0">
            <a:spAutoFit/>
          </a:bodyPr>
          <a:lstStyle/>
          <a:p>
            <a:pPr algn="just">
              <a:lnSpc>
                <a:spcPct val="150000"/>
              </a:lnSpc>
            </a:pPr>
            <a:r>
              <a:rPr lang="it-IT" dirty="0"/>
              <a:t>La stessa riunificazione tedesca appare come un passaggio imprescindibile per la successiva integrazione europea ( a partire dal trattato di Maastricht, entrato in vigore il 1° novembre 1993) e per l’adozione dell’euro come valuta comune a numerosi paesi del continente.</a:t>
            </a:r>
          </a:p>
          <a:p>
            <a:endParaRPr lang="it-IT" dirty="0"/>
          </a:p>
        </p:txBody>
      </p:sp>
      <p:pic>
        <p:nvPicPr>
          <p:cNvPr id="4" name="Immagine 3">
            <a:extLst>
              <a:ext uri="{FF2B5EF4-FFF2-40B4-BE49-F238E27FC236}">
                <a16:creationId xmlns:a16="http://schemas.microsoft.com/office/drawing/2014/main" id="{5897BBEA-5F9B-0786-5836-EC4757E602C6}"/>
              </a:ext>
            </a:extLst>
          </p:cNvPr>
          <p:cNvPicPr>
            <a:picLocks noChangeAspect="1"/>
          </p:cNvPicPr>
          <p:nvPr/>
        </p:nvPicPr>
        <p:blipFill>
          <a:blip r:embed="rId2"/>
          <a:stretch>
            <a:fillRect/>
          </a:stretch>
        </p:blipFill>
        <p:spPr>
          <a:xfrm>
            <a:off x="1276727" y="2911372"/>
            <a:ext cx="5308800" cy="3511550"/>
          </a:xfrm>
          <a:prstGeom prst="rect">
            <a:avLst/>
          </a:prstGeom>
          <a:effectLst>
            <a:softEdge rad="317500"/>
          </a:effectLst>
        </p:spPr>
      </p:pic>
    </p:spTree>
    <p:extLst>
      <p:ext uri="{BB962C8B-B14F-4D97-AF65-F5344CB8AC3E}">
        <p14:creationId xmlns:p14="http://schemas.microsoft.com/office/powerpoint/2010/main" val="29967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2278D97-6687-E414-1B4A-1FB0A5192246}"/>
              </a:ext>
            </a:extLst>
          </p:cNvPr>
          <p:cNvSpPr txBox="1"/>
          <p:nvPr/>
        </p:nvSpPr>
        <p:spPr>
          <a:xfrm>
            <a:off x="2182483" y="483079"/>
            <a:ext cx="9575321" cy="5579669"/>
          </a:xfrm>
          <a:prstGeom prst="rect">
            <a:avLst/>
          </a:prstGeom>
          <a:noFill/>
        </p:spPr>
        <p:txBody>
          <a:bodyPr wrap="square" rtlCol="0">
            <a:spAutoFit/>
          </a:bodyPr>
          <a:lstStyle/>
          <a:p>
            <a:pPr algn="just">
              <a:lnSpc>
                <a:spcPct val="150000"/>
              </a:lnSpc>
            </a:pPr>
            <a:r>
              <a:rPr lang="it-IT" sz="2400" b="1" i="1" dirty="0"/>
              <a:t>La rinascita dell’ILVA e la sua internazionalizzazione </a:t>
            </a:r>
          </a:p>
          <a:p>
            <a:pPr algn="just">
              <a:lnSpc>
                <a:spcPct val="150000"/>
              </a:lnSpc>
            </a:pPr>
            <a:endParaRPr lang="it-IT" dirty="0"/>
          </a:p>
          <a:p>
            <a:pPr algn="just">
              <a:lnSpc>
                <a:spcPct val="150000"/>
              </a:lnSpc>
            </a:pPr>
            <a:r>
              <a:rPr lang="it-IT" dirty="0"/>
              <a:t>La denominazione ILVA (antico nome dell’isola d’Elba) fu ripresa nel 1988 quando ITALSIDER e FINSIDER furono messe in liquidazione e scomparvero.</a:t>
            </a:r>
          </a:p>
          <a:p>
            <a:pPr algn="just">
              <a:lnSpc>
                <a:spcPct val="150000"/>
              </a:lnSpc>
            </a:pPr>
            <a:endParaRPr lang="it-IT" dirty="0"/>
          </a:p>
          <a:p>
            <a:pPr algn="just">
              <a:lnSpc>
                <a:spcPct val="150000"/>
              </a:lnSpc>
            </a:pPr>
            <a:r>
              <a:rPr lang="it-IT" dirty="0"/>
              <a:t>L’ILVA diviene operativa il 1° gennaio 1989 per trasformazione delle preesistenti Finsider, Nuova Italsider, Nuova </a:t>
            </a:r>
            <a:r>
              <a:rPr lang="it-IT" dirty="0" err="1"/>
              <a:t>Deltasider</a:t>
            </a:r>
            <a:r>
              <a:rPr lang="it-IT" dirty="0"/>
              <a:t> e Terni Acciai Speciali.</a:t>
            </a:r>
          </a:p>
          <a:p>
            <a:pPr algn="just">
              <a:lnSpc>
                <a:spcPct val="150000"/>
              </a:lnSpc>
            </a:pPr>
            <a:endParaRPr lang="it-IT" dirty="0"/>
          </a:p>
          <a:p>
            <a:pPr algn="just">
              <a:lnSpc>
                <a:spcPct val="150000"/>
              </a:lnSpc>
            </a:pPr>
            <a:r>
              <a:rPr lang="it-IT" dirty="0"/>
              <a:t>La società sviluppa le sue attività tramite una struttura multi divisionale ed il siderurgico di Taranto diventa la base fondamentale del nuovo gruppo.</a:t>
            </a:r>
          </a:p>
          <a:p>
            <a:pPr algn="just">
              <a:lnSpc>
                <a:spcPct val="150000"/>
              </a:lnSpc>
            </a:pPr>
            <a:endParaRPr lang="it-IT" dirty="0"/>
          </a:p>
          <a:p>
            <a:pPr algn="just">
              <a:lnSpc>
                <a:spcPct val="150000"/>
              </a:lnSpc>
            </a:pPr>
            <a:r>
              <a:rPr lang="it-IT" dirty="0"/>
              <a:t>Vennero chiusi gli stabilimenti di Bagnoli, Novi, Torino, Campi e Sesto S. Giovanni.</a:t>
            </a:r>
          </a:p>
          <a:p>
            <a:pPr algn="just">
              <a:lnSpc>
                <a:spcPct val="150000"/>
              </a:lnSpc>
            </a:pPr>
            <a:r>
              <a:rPr lang="it-IT" dirty="0"/>
              <a:t>Terni veniva ridimensionata e la CO.GE.A. di Genova venne venduta.</a:t>
            </a:r>
          </a:p>
        </p:txBody>
      </p:sp>
    </p:spTree>
    <p:extLst>
      <p:ext uri="{BB962C8B-B14F-4D97-AF65-F5344CB8AC3E}">
        <p14:creationId xmlns:p14="http://schemas.microsoft.com/office/powerpoint/2010/main" val="416187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714001D-37B1-7539-44D4-37212168CE37}"/>
              </a:ext>
            </a:extLst>
          </p:cNvPr>
          <p:cNvSpPr txBox="1"/>
          <p:nvPr/>
        </p:nvSpPr>
        <p:spPr>
          <a:xfrm>
            <a:off x="2268748" y="414068"/>
            <a:ext cx="9230525" cy="1701684"/>
          </a:xfrm>
          <a:prstGeom prst="rect">
            <a:avLst/>
          </a:prstGeom>
          <a:noFill/>
        </p:spPr>
        <p:txBody>
          <a:bodyPr wrap="square" rtlCol="0">
            <a:spAutoFit/>
          </a:bodyPr>
          <a:lstStyle/>
          <a:p>
            <a:pPr algn="just">
              <a:lnSpc>
                <a:spcPct val="150000"/>
              </a:lnSpc>
            </a:pPr>
            <a:r>
              <a:rPr lang="it-IT" dirty="0"/>
              <a:t>Artefice di questa complessa riorganizzazione è </a:t>
            </a:r>
            <a:r>
              <a:rPr lang="it-IT" dirty="0" err="1"/>
              <a:t>l’Ing</a:t>
            </a:r>
            <a:r>
              <a:rPr lang="it-IT" dirty="0"/>
              <a:t>. Giovanni Gambardella, già amministratore delegato di Ansaldo, arrivato a maggio 1987 con il mandato di rilanciare la siderurgia pubblica, da anni in perdita e sotto osservazione delle autorità europee per la concorrenza.</a:t>
            </a:r>
          </a:p>
        </p:txBody>
      </p:sp>
      <p:sp>
        <p:nvSpPr>
          <p:cNvPr id="2" name="CasellaDiTesto 1">
            <a:extLst>
              <a:ext uri="{FF2B5EF4-FFF2-40B4-BE49-F238E27FC236}">
                <a16:creationId xmlns:a16="http://schemas.microsoft.com/office/drawing/2014/main" id="{D982D67B-59CC-B327-236F-887DD1EBF851}"/>
              </a:ext>
            </a:extLst>
          </p:cNvPr>
          <p:cNvSpPr txBox="1"/>
          <p:nvPr/>
        </p:nvSpPr>
        <p:spPr>
          <a:xfrm>
            <a:off x="2268748" y="5024241"/>
            <a:ext cx="9688946" cy="1615827"/>
          </a:xfrm>
          <a:prstGeom prst="rect">
            <a:avLst/>
          </a:prstGeom>
          <a:noFill/>
        </p:spPr>
        <p:txBody>
          <a:bodyPr wrap="square" rtlCol="0">
            <a:spAutoFit/>
          </a:bodyPr>
          <a:lstStyle/>
          <a:p>
            <a:pPr algn="just">
              <a:lnSpc>
                <a:spcPct val="150000"/>
              </a:lnSpc>
            </a:pPr>
            <a:r>
              <a:rPr lang="it-IT" dirty="0"/>
              <a:t>L’idea era quella di delocalizzare la laminazione a freddo dell’acciaio inox in Ungheria per il mercato europeo, ed in Tailandia per il mercato asiatico, in cooperazione con i francesi di </a:t>
            </a:r>
            <a:r>
              <a:rPr lang="it-IT" dirty="0" err="1"/>
              <a:t>Creusot-Loire</a:t>
            </a:r>
            <a:r>
              <a:rPr lang="it-IT" dirty="0"/>
              <a:t>.</a:t>
            </a:r>
          </a:p>
          <a:p>
            <a:endParaRPr lang="it-IT" dirty="0"/>
          </a:p>
        </p:txBody>
      </p:sp>
      <p:pic>
        <p:nvPicPr>
          <p:cNvPr id="1026" name="Picture 2">
            <a:extLst>
              <a:ext uri="{FF2B5EF4-FFF2-40B4-BE49-F238E27FC236}">
                <a16:creationId xmlns:a16="http://schemas.microsoft.com/office/drawing/2014/main" id="{87E611EA-A62F-A16D-A2EF-32853402C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3221" y="1833759"/>
            <a:ext cx="4629150" cy="313372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F115141B-C5EB-F28F-93DC-4BB568187492}"/>
              </a:ext>
            </a:extLst>
          </p:cNvPr>
          <p:cNvSpPr txBox="1"/>
          <p:nvPr/>
        </p:nvSpPr>
        <p:spPr>
          <a:xfrm>
            <a:off x="2203551" y="2520660"/>
            <a:ext cx="4205943" cy="2446824"/>
          </a:xfrm>
          <a:prstGeom prst="rect">
            <a:avLst/>
          </a:prstGeom>
          <a:noFill/>
        </p:spPr>
        <p:txBody>
          <a:bodyPr wrap="square" rtlCol="0">
            <a:spAutoFit/>
          </a:bodyPr>
          <a:lstStyle/>
          <a:p>
            <a:pPr algn="just">
              <a:lnSpc>
                <a:spcPct val="150000"/>
              </a:lnSpc>
            </a:pPr>
            <a:r>
              <a:rPr lang="it-IT" dirty="0"/>
              <a:t>Gambardella, di concerto con il Dott. Zappa (direttore generale) puntò sull’internazionalizzazione delle attività di Terni, primo produttore europeo di acciaio Inox. </a:t>
            </a:r>
          </a:p>
          <a:p>
            <a:endParaRPr lang="it-IT" dirty="0"/>
          </a:p>
        </p:txBody>
      </p:sp>
    </p:spTree>
    <p:extLst>
      <p:ext uri="{BB962C8B-B14F-4D97-AF65-F5344CB8AC3E}">
        <p14:creationId xmlns:p14="http://schemas.microsoft.com/office/powerpoint/2010/main" val="81463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6D14980-5BBB-F9B1-6F4A-0B258B5F1B01}"/>
              </a:ext>
            </a:extLst>
          </p:cNvPr>
          <p:cNvSpPr txBox="1"/>
          <p:nvPr/>
        </p:nvSpPr>
        <p:spPr>
          <a:xfrm>
            <a:off x="1976581" y="837198"/>
            <a:ext cx="7134820" cy="2948115"/>
          </a:xfrm>
          <a:prstGeom prst="rect">
            <a:avLst/>
          </a:prstGeom>
          <a:noFill/>
        </p:spPr>
        <p:txBody>
          <a:bodyPr wrap="square" rtlCol="0">
            <a:spAutoFit/>
          </a:bodyPr>
          <a:lstStyle/>
          <a:p>
            <a:pPr algn="just">
              <a:lnSpc>
                <a:spcPct val="150000"/>
              </a:lnSpc>
            </a:pPr>
            <a:r>
              <a:rPr lang="it-IT" dirty="0"/>
              <a:t>Vennero costituite due joint ventures: la SILCO e la THAINOX, rispettivamente per il mercato europeo ed asiatico.</a:t>
            </a:r>
          </a:p>
          <a:p>
            <a:pPr algn="just">
              <a:lnSpc>
                <a:spcPct val="150000"/>
              </a:lnSpc>
            </a:pPr>
            <a:endParaRPr lang="it-IT" dirty="0"/>
          </a:p>
          <a:p>
            <a:pPr algn="just">
              <a:lnSpc>
                <a:spcPct val="150000"/>
              </a:lnSpc>
            </a:pPr>
            <a:r>
              <a:rPr lang="it-IT" dirty="0"/>
              <a:t>La SILCO (amministratore delegato: Istvan </a:t>
            </a:r>
            <a:r>
              <a:rPr lang="it-IT" dirty="0" err="1"/>
              <a:t>Zsabo</a:t>
            </a:r>
            <a:r>
              <a:rPr lang="it-IT" dirty="0"/>
              <a:t> – direttore generale: Sergio Marletta) diventa operativa a fine 1991 con sede a Budapest e stabilimento a </a:t>
            </a:r>
            <a:r>
              <a:rPr lang="it-IT" dirty="0" err="1"/>
              <a:t>Salgotarjan</a:t>
            </a:r>
            <a:r>
              <a:rPr lang="it-IT" dirty="0"/>
              <a:t> al confine con la Slovacchia.</a:t>
            </a:r>
          </a:p>
        </p:txBody>
      </p:sp>
      <p:sp>
        <p:nvSpPr>
          <p:cNvPr id="3" name="CasellaDiTesto 2">
            <a:extLst>
              <a:ext uri="{FF2B5EF4-FFF2-40B4-BE49-F238E27FC236}">
                <a16:creationId xmlns:a16="http://schemas.microsoft.com/office/drawing/2014/main" id="{4D4C17A7-1DA3-31DA-DE63-AB8FB3BF3B4D}"/>
              </a:ext>
            </a:extLst>
          </p:cNvPr>
          <p:cNvSpPr txBox="1"/>
          <p:nvPr/>
        </p:nvSpPr>
        <p:spPr>
          <a:xfrm>
            <a:off x="1967345" y="4341091"/>
            <a:ext cx="9799782" cy="2446824"/>
          </a:xfrm>
          <a:prstGeom prst="rect">
            <a:avLst/>
          </a:prstGeom>
          <a:noFill/>
        </p:spPr>
        <p:txBody>
          <a:bodyPr wrap="square" rtlCol="0">
            <a:spAutoFit/>
          </a:bodyPr>
          <a:lstStyle/>
          <a:p>
            <a:pPr algn="just">
              <a:lnSpc>
                <a:spcPct val="150000"/>
              </a:lnSpc>
            </a:pPr>
            <a:r>
              <a:rPr lang="it-IT" dirty="0"/>
              <a:t>Il progetto di internazionalizzazione in Ungheria prevede il proseguimento delle attività delle ex SKU di </a:t>
            </a:r>
            <a:r>
              <a:rPr lang="it-IT" dirty="0" err="1"/>
              <a:t>Salgotarjan</a:t>
            </a:r>
            <a:r>
              <a:rPr lang="it-IT" dirty="0"/>
              <a:t> per la fabbricazione di nastri d’acciaio.</a:t>
            </a:r>
          </a:p>
          <a:p>
            <a:pPr algn="just">
              <a:lnSpc>
                <a:spcPct val="150000"/>
              </a:lnSpc>
            </a:pPr>
            <a:r>
              <a:rPr lang="it-IT" dirty="0"/>
              <a:t>La creazione a «</a:t>
            </a:r>
            <a:r>
              <a:rPr lang="it-IT" dirty="0" err="1"/>
              <a:t>Greenfield</a:t>
            </a:r>
            <a:r>
              <a:rPr lang="it-IT" dirty="0"/>
              <a:t>» di un centro servizi per l’acciaio inox e di uno stabilimento per la laminazione a freddo dell'acciaio inox gestito da una terza joint-venture denominata </a:t>
            </a:r>
            <a:r>
              <a:rPr lang="it-IT" dirty="0" err="1"/>
              <a:t>Hungarinox</a:t>
            </a:r>
            <a:r>
              <a:rPr lang="it-IT" dirty="0"/>
              <a:t>, di cui l’Ing. Marletta sarà amministratore delegato.</a:t>
            </a:r>
          </a:p>
          <a:p>
            <a:endParaRPr lang="it-IT" dirty="0"/>
          </a:p>
        </p:txBody>
      </p:sp>
      <p:pic>
        <p:nvPicPr>
          <p:cNvPr id="2050" name="Picture 2">
            <a:extLst>
              <a:ext uri="{FF2B5EF4-FFF2-40B4-BE49-F238E27FC236}">
                <a16:creationId xmlns:a16="http://schemas.microsoft.com/office/drawing/2014/main" id="{0333A7EE-5608-20B8-3631-FC9CDC8C7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0739" y="-5362"/>
            <a:ext cx="2348752" cy="417802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38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943B7B8-DC42-85D9-4252-66C2255E4E88}"/>
              </a:ext>
            </a:extLst>
          </p:cNvPr>
          <p:cNvSpPr txBox="1"/>
          <p:nvPr/>
        </p:nvSpPr>
        <p:spPr>
          <a:xfrm>
            <a:off x="2393242" y="195168"/>
            <a:ext cx="8908930" cy="7017306"/>
          </a:xfrm>
          <a:prstGeom prst="rect">
            <a:avLst/>
          </a:prstGeom>
          <a:noFill/>
        </p:spPr>
        <p:txBody>
          <a:bodyPr wrap="square">
            <a:spAutoFit/>
          </a:bodyPr>
          <a:lstStyle/>
          <a:p>
            <a:endParaRPr lang="it-IT" dirty="0"/>
          </a:p>
          <a:p>
            <a:pPr algn="just">
              <a:lnSpc>
                <a:spcPct val="150000"/>
              </a:lnSpc>
            </a:pPr>
            <a:r>
              <a:rPr lang="it-IT" dirty="0"/>
              <a:t>Quest’ultimo progetto prevede la costruzione di uno stabilimento sempre nell’area di </a:t>
            </a:r>
            <a:r>
              <a:rPr lang="it-IT" dirty="0" err="1"/>
              <a:t>Salgotarjan</a:t>
            </a:r>
            <a:r>
              <a:rPr lang="it-IT" dirty="0"/>
              <a:t>, dove c’è già la fabbrica SKU, maestranze addestrate e particolari agevolazioni nazionali e comunali, per l’installazione di un laminatoio </a:t>
            </a:r>
            <a:r>
              <a:rPr lang="it-IT" dirty="0" err="1"/>
              <a:t>Sendzimir</a:t>
            </a:r>
            <a:r>
              <a:rPr lang="it-IT" dirty="0"/>
              <a:t> proveniente dall’acciaieria di Terni, che finirà i rotoli di laminati a caldo in acciaio inox di produzione italiana.</a:t>
            </a:r>
          </a:p>
          <a:p>
            <a:pPr algn="just">
              <a:lnSpc>
                <a:spcPct val="150000"/>
              </a:lnSpc>
            </a:pPr>
            <a:endParaRPr lang="it-IT" dirty="0"/>
          </a:p>
          <a:p>
            <a:pPr algn="just">
              <a:lnSpc>
                <a:spcPct val="150000"/>
              </a:lnSpc>
            </a:pPr>
            <a:r>
              <a:rPr lang="it-IT" dirty="0"/>
              <a:t>Il costo dell’investimento è valutato in 100 miliardi di vecchie lire, che deve essere finanziato da ILVA ed un socio ungherese oltre che da SIMEST (società che finanzia prevalentemente investimenti italiani nei paesi ex-</a:t>
            </a:r>
            <a:r>
              <a:rPr lang="it-IT" dirty="0" err="1"/>
              <a:t>comecon</a:t>
            </a:r>
            <a:r>
              <a:rPr lang="it-IT" dirty="0"/>
              <a:t>) e BERS (Banca europea per la Ricostruzione e lo Sviluppo) con sede a Londra.</a:t>
            </a:r>
          </a:p>
          <a:p>
            <a:pPr algn="just">
              <a:lnSpc>
                <a:spcPct val="150000"/>
              </a:lnSpc>
            </a:pPr>
            <a:endParaRPr lang="it-IT" dirty="0"/>
          </a:p>
          <a:p>
            <a:pPr algn="just">
              <a:lnSpc>
                <a:spcPct val="150000"/>
              </a:lnSpc>
            </a:pPr>
            <a:r>
              <a:rPr lang="it-IT" dirty="0"/>
              <a:t>A fine 1993 la SILCO ed il Centro Servizi sono operativi, mentre per </a:t>
            </a:r>
            <a:r>
              <a:rPr lang="it-IT" dirty="0" err="1"/>
              <a:t>Hungarinox</a:t>
            </a:r>
            <a:r>
              <a:rPr lang="it-IT" dirty="0"/>
              <a:t> sono definiti acquisizione dell’area, i progetti esecutivi, la compagine azionaria ed i finanziamenti, inclusi quelli della BERS.</a:t>
            </a:r>
          </a:p>
          <a:p>
            <a:endParaRPr lang="it-IT" dirty="0"/>
          </a:p>
          <a:p>
            <a:endParaRPr lang="it-IT" dirty="0"/>
          </a:p>
          <a:p>
            <a:endParaRPr lang="it-IT" dirty="0"/>
          </a:p>
        </p:txBody>
      </p:sp>
    </p:spTree>
    <p:extLst>
      <p:ext uri="{BB962C8B-B14F-4D97-AF65-F5344CB8AC3E}">
        <p14:creationId xmlns:p14="http://schemas.microsoft.com/office/powerpoint/2010/main" val="94221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F0C7263-70DB-81A0-21B3-9771B08E23D2}"/>
              </a:ext>
            </a:extLst>
          </p:cNvPr>
          <p:cNvSpPr txBox="1"/>
          <p:nvPr/>
        </p:nvSpPr>
        <p:spPr>
          <a:xfrm>
            <a:off x="6894673" y="959340"/>
            <a:ext cx="4922513" cy="3779176"/>
          </a:xfrm>
          <a:prstGeom prst="rect">
            <a:avLst/>
          </a:prstGeom>
          <a:noFill/>
        </p:spPr>
        <p:txBody>
          <a:bodyPr wrap="square" rtlCol="0">
            <a:spAutoFit/>
          </a:bodyPr>
          <a:lstStyle/>
          <a:p>
            <a:pPr algn="just">
              <a:lnSpc>
                <a:spcPct val="150000"/>
              </a:lnSpc>
            </a:pPr>
            <a:r>
              <a:rPr lang="it-IT" dirty="0"/>
              <a:t>Negli anni 90 il mercato siderurgico europeo fu caratterizzato da un forte processo di ristrutturazione, privatizzazione e globalizzazione.</a:t>
            </a:r>
          </a:p>
          <a:p>
            <a:pPr algn="just">
              <a:lnSpc>
                <a:spcPct val="150000"/>
              </a:lnSpc>
            </a:pPr>
            <a:r>
              <a:rPr lang="it-IT" dirty="0"/>
              <a:t>Si assistette alla concentrazione aziendale ed alla </a:t>
            </a:r>
            <a:r>
              <a:rPr lang="it-IT" dirty="0" err="1"/>
              <a:t>transnazionalizzazione</a:t>
            </a:r>
            <a:r>
              <a:rPr lang="it-IT" dirty="0"/>
              <a:t>, con le principali aziende siderurgiche che diventano multinazionali.</a:t>
            </a:r>
          </a:p>
          <a:p>
            <a:pPr algn="just">
              <a:lnSpc>
                <a:spcPct val="150000"/>
              </a:lnSpc>
            </a:pPr>
            <a:endParaRPr lang="it-IT" dirty="0"/>
          </a:p>
        </p:txBody>
      </p:sp>
      <p:pic>
        <p:nvPicPr>
          <p:cNvPr id="3074" name="Picture 2">
            <a:extLst>
              <a:ext uri="{FF2B5EF4-FFF2-40B4-BE49-F238E27FC236}">
                <a16:creationId xmlns:a16="http://schemas.microsoft.com/office/drawing/2014/main" id="{2E442F14-5940-EA5A-8C1E-7E13683E8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417" y="936723"/>
            <a:ext cx="4563531" cy="33011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EE915608-F120-4BBA-C077-0F57D8F026DC}"/>
              </a:ext>
            </a:extLst>
          </p:cNvPr>
          <p:cNvSpPr txBox="1"/>
          <p:nvPr/>
        </p:nvSpPr>
        <p:spPr>
          <a:xfrm>
            <a:off x="2087418" y="4628267"/>
            <a:ext cx="9732776" cy="2031325"/>
          </a:xfrm>
          <a:prstGeom prst="rect">
            <a:avLst/>
          </a:prstGeom>
          <a:noFill/>
        </p:spPr>
        <p:txBody>
          <a:bodyPr wrap="square" rtlCol="0">
            <a:spAutoFit/>
          </a:bodyPr>
          <a:lstStyle/>
          <a:p>
            <a:pPr algn="just">
              <a:lnSpc>
                <a:spcPct val="150000"/>
              </a:lnSpc>
            </a:pPr>
            <a:r>
              <a:rPr lang="it-IT" dirty="0"/>
              <a:t>La siderurgia europea divenne un mercato sempre più globale, con la concorrenza che proveniva anche da altri continenti</a:t>
            </a:r>
          </a:p>
          <a:p>
            <a:pPr algn="just">
              <a:lnSpc>
                <a:spcPct val="150000"/>
              </a:lnSpc>
            </a:pPr>
            <a:r>
              <a:rPr lang="it-IT" dirty="0"/>
              <a:t>Le politiche liberiste e finanziarie ebbero un forte impatto sul settore, spingendo verso la privatizzazione, la concentrazione e la globalizzazione</a:t>
            </a:r>
          </a:p>
          <a:p>
            <a:endParaRPr lang="it-IT" dirty="0"/>
          </a:p>
        </p:txBody>
      </p:sp>
      <p:sp>
        <p:nvSpPr>
          <p:cNvPr id="4" name="CasellaDiTesto 3">
            <a:extLst>
              <a:ext uri="{FF2B5EF4-FFF2-40B4-BE49-F238E27FC236}">
                <a16:creationId xmlns:a16="http://schemas.microsoft.com/office/drawing/2014/main" id="{3663588E-1565-BF86-AAF0-03B8B06B38ED}"/>
              </a:ext>
            </a:extLst>
          </p:cNvPr>
          <p:cNvSpPr txBox="1"/>
          <p:nvPr/>
        </p:nvSpPr>
        <p:spPr>
          <a:xfrm>
            <a:off x="2087418" y="198408"/>
            <a:ext cx="9430677" cy="738664"/>
          </a:xfrm>
          <a:prstGeom prst="rect">
            <a:avLst/>
          </a:prstGeom>
          <a:noFill/>
        </p:spPr>
        <p:txBody>
          <a:bodyPr wrap="square" rtlCol="0">
            <a:spAutoFit/>
          </a:bodyPr>
          <a:lstStyle/>
          <a:p>
            <a:r>
              <a:rPr lang="it-IT" sz="2400" b="1" i="1" dirty="0"/>
              <a:t>Il Mercato siderurgico europeo negli anni 90</a:t>
            </a:r>
          </a:p>
          <a:p>
            <a:endParaRPr lang="it-IT" dirty="0"/>
          </a:p>
        </p:txBody>
      </p:sp>
    </p:spTree>
    <p:extLst>
      <p:ext uri="{BB962C8B-B14F-4D97-AF65-F5344CB8AC3E}">
        <p14:creationId xmlns:p14="http://schemas.microsoft.com/office/powerpoint/2010/main" val="39397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017DE95-52B7-96F9-D8EE-9689B3D241BD}"/>
              </a:ext>
            </a:extLst>
          </p:cNvPr>
          <p:cNvSpPr txBox="1"/>
          <p:nvPr/>
        </p:nvSpPr>
        <p:spPr>
          <a:xfrm>
            <a:off x="2346385" y="491706"/>
            <a:ext cx="9540815" cy="738664"/>
          </a:xfrm>
          <a:prstGeom prst="rect">
            <a:avLst/>
          </a:prstGeom>
          <a:noFill/>
        </p:spPr>
        <p:txBody>
          <a:bodyPr wrap="square" rtlCol="0">
            <a:spAutoFit/>
          </a:bodyPr>
          <a:lstStyle/>
          <a:p>
            <a:r>
              <a:rPr lang="it-IT" sz="2400" b="1" i="1" dirty="0"/>
              <a:t>La liquidazione dell’ILVA e la sua privatizzazione</a:t>
            </a:r>
          </a:p>
          <a:p>
            <a:endParaRPr lang="it-IT" dirty="0"/>
          </a:p>
        </p:txBody>
      </p:sp>
      <p:sp>
        <p:nvSpPr>
          <p:cNvPr id="3" name="CasellaDiTesto 2">
            <a:extLst>
              <a:ext uri="{FF2B5EF4-FFF2-40B4-BE49-F238E27FC236}">
                <a16:creationId xmlns:a16="http://schemas.microsoft.com/office/drawing/2014/main" id="{1CDD0D2E-35B1-DCDF-9E3D-0EA423E1A6F1}"/>
              </a:ext>
            </a:extLst>
          </p:cNvPr>
          <p:cNvSpPr txBox="1"/>
          <p:nvPr/>
        </p:nvSpPr>
        <p:spPr>
          <a:xfrm>
            <a:off x="7039154" y="2040991"/>
            <a:ext cx="4932219" cy="2031325"/>
          </a:xfrm>
          <a:prstGeom prst="rect">
            <a:avLst/>
          </a:prstGeom>
          <a:noFill/>
        </p:spPr>
        <p:txBody>
          <a:bodyPr wrap="square" rtlCol="0">
            <a:spAutoFit/>
          </a:bodyPr>
          <a:lstStyle/>
          <a:p>
            <a:pPr algn="just">
              <a:lnSpc>
                <a:spcPct val="150000"/>
              </a:lnSpc>
            </a:pPr>
            <a:r>
              <a:rPr lang="it-IT" dirty="0"/>
              <a:t>Il mercato comune europea aveva quello dell’acciaio tra i mercati più complicati e sorvegliati.</a:t>
            </a:r>
          </a:p>
          <a:p>
            <a:pPr algn="just">
              <a:lnSpc>
                <a:spcPct val="150000"/>
              </a:lnSpc>
            </a:pPr>
            <a:endParaRPr lang="it-IT" dirty="0"/>
          </a:p>
          <a:p>
            <a:endParaRPr lang="it-IT" dirty="0"/>
          </a:p>
        </p:txBody>
      </p:sp>
      <p:pic>
        <p:nvPicPr>
          <p:cNvPr id="4098" name="Picture 2">
            <a:extLst>
              <a:ext uri="{FF2B5EF4-FFF2-40B4-BE49-F238E27FC236}">
                <a16:creationId xmlns:a16="http://schemas.microsoft.com/office/drawing/2014/main" id="{0005D691-9661-81F4-C38F-DEF5CEDC9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950" y="1137331"/>
            <a:ext cx="4412668" cy="293498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0EDE3024-8F28-D194-D259-04844438415D}"/>
              </a:ext>
            </a:extLst>
          </p:cNvPr>
          <p:cNvSpPr txBox="1"/>
          <p:nvPr/>
        </p:nvSpPr>
        <p:spPr>
          <a:xfrm>
            <a:off x="1890056" y="4411176"/>
            <a:ext cx="9997144" cy="2446824"/>
          </a:xfrm>
          <a:prstGeom prst="rect">
            <a:avLst/>
          </a:prstGeom>
          <a:noFill/>
        </p:spPr>
        <p:txBody>
          <a:bodyPr wrap="square" rtlCol="0">
            <a:spAutoFit/>
          </a:bodyPr>
          <a:lstStyle/>
          <a:p>
            <a:pPr algn="just">
              <a:lnSpc>
                <a:spcPct val="150000"/>
              </a:lnSpc>
            </a:pPr>
            <a:r>
              <a:rPr lang="it-IT" dirty="0"/>
              <a:t>Con l’arrivo di Karel van </a:t>
            </a:r>
            <a:r>
              <a:rPr lang="it-IT" dirty="0" err="1"/>
              <a:t>Miert</a:t>
            </a:r>
            <a:r>
              <a:rPr lang="it-IT" dirty="0"/>
              <a:t>, belga, a commissario europeo per la concorrenza nel gennaio 1993 venne avviata una complessa e dura trattativa su siderurgia pubblica e privata, in cui si accertò che in Italia i finanziamenti pubblici erano serviti a ripianare perdite, piuttosto che a ridurre la sproporzione dell’indebitamento.</a:t>
            </a:r>
          </a:p>
          <a:p>
            <a:pPr algn="just">
              <a:lnSpc>
                <a:spcPct val="150000"/>
              </a:lnSpc>
            </a:pPr>
            <a:endParaRPr lang="it-IT" dirty="0"/>
          </a:p>
          <a:p>
            <a:endParaRPr lang="it-IT" dirty="0"/>
          </a:p>
        </p:txBody>
      </p:sp>
    </p:spTree>
    <p:extLst>
      <p:ext uri="{BB962C8B-B14F-4D97-AF65-F5344CB8AC3E}">
        <p14:creationId xmlns:p14="http://schemas.microsoft.com/office/powerpoint/2010/main" val="334807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1000"/>
                                        <p:tgtEl>
                                          <p:spTgt spid="4098"/>
                                        </p:tgtEl>
                                      </p:cBhvr>
                                    </p:animEffect>
                                    <p:anim calcmode="lin" valueType="num">
                                      <p:cBhvr>
                                        <p:cTn id="22" dur="1000" fill="hold"/>
                                        <p:tgtEl>
                                          <p:spTgt spid="4098"/>
                                        </p:tgtEl>
                                        <p:attrNameLst>
                                          <p:attrName>ppt_x</p:attrName>
                                        </p:attrNameLst>
                                      </p:cBhvr>
                                      <p:tavLst>
                                        <p:tav tm="0">
                                          <p:val>
                                            <p:strVal val="#ppt_x"/>
                                          </p:val>
                                        </p:tav>
                                        <p:tav tm="100000">
                                          <p:val>
                                            <p:strVal val="#ppt_x"/>
                                          </p:val>
                                        </p:tav>
                                      </p:tavLst>
                                    </p:anim>
                                    <p:anim calcmode="lin" valueType="num">
                                      <p:cBhvr>
                                        <p:cTn id="23"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1000"/>
                                        <p:tgtEl>
                                          <p:spTgt spid="4">
                                            <p:txEl>
                                              <p:pRg st="0" end="0"/>
                                            </p:txEl>
                                          </p:spTgt>
                                        </p:tgtEl>
                                      </p:cBhvr>
                                    </p:animEffect>
                                    <p:anim calcmode="lin" valueType="num">
                                      <p:cBhvr>
                                        <p:cTn id="2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83C1430-EDA0-23EC-9A19-48D164507C5A}"/>
              </a:ext>
            </a:extLst>
          </p:cNvPr>
          <p:cNvSpPr txBox="1"/>
          <p:nvPr/>
        </p:nvSpPr>
        <p:spPr>
          <a:xfrm>
            <a:off x="2641600" y="335845"/>
            <a:ext cx="8848436" cy="6186309"/>
          </a:xfrm>
          <a:prstGeom prst="rect">
            <a:avLst/>
          </a:prstGeom>
          <a:noFill/>
        </p:spPr>
        <p:txBody>
          <a:bodyPr wrap="square">
            <a:spAutoFit/>
          </a:bodyPr>
          <a:lstStyle/>
          <a:p>
            <a:pPr algn="just">
              <a:lnSpc>
                <a:spcPct val="150000"/>
              </a:lnSpc>
            </a:pPr>
            <a:r>
              <a:rPr lang="it-IT" dirty="0"/>
              <a:t>L’ILVA venne sanzionata, assieme ad altri produttori europei, ed avviata la sua liquidazione (</a:t>
            </a:r>
            <a:r>
              <a:rPr lang="it-IT" dirty="0" err="1"/>
              <a:t>bad</a:t>
            </a:r>
            <a:r>
              <a:rPr lang="it-IT" dirty="0"/>
              <a:t> company).</a:t>
            </a:r>
          </a:p>
          <a:p>
            <a:pPr algn="just">
              <a:lnSpc>
                <a:spcPct val="150000"/>
              </a:lnSpc>
            </a:pPr>
            <a:endParaRPr lang="it-IT" dirty="0"/>
          </a:p>
          <a:p>
            <a:pPr algn="just">
              <a:lnSpc>
                <a:spcPct val="150000"/>
              </a:lnSpc>
            </a:pPr>
            <a:r>
              <a:rPr lang="it-IT" dirty="0"/>
              <a:t>A fine 1993 veniva nominato Hayao Nakamura in sostituzione di Giovanni Gambardella. </a:t>
            </a:r>
          </a:p>
          <a:p>
            <a:pPr algn="just">
              <a:lnSpc>
                <a:spcPct val="150000"/>
              </a:lnSpc>
            </a:pPr>
            <a:r>
              <a:rPr lang="it-IT" dirty="0"/>
              <a:t>Nakamura aveva lavorato nel passato come consulente Nippon Steel, allo stabilimento di Taranto.</a:t>
            </a:r>
          </a:p>
          <a:p>
            <a:pPr algn="just">
              <a:lnSpc>
                <a:spcPct val="150000"/>
              </a:lnSpc>
            </a:pPr>
            <a:endParaRPr lang="it-IT" dirty="0"/>
          </a:p>
          <a:p>
            <a:pPr algn="just">
              <a:lnSpc>
                <a:spcPct val="150000"/>
              </a:lnSpc>
            </a:pPr>
            <a:r>
              <a:rPr lang="it-IT" dirty="0"/>
              <a:t>In sostanza, anziché l’artefice di un rilancio internazionale dell’ILVA, fu il suo commissario liquidatore.</a:t>
            </a:r>
          </a:p>
          <a:p>
            <a:pPr algn="just">
              <a:lnSpc>
                <a:spcPct val="150000"/>
              </a:lnSpc>
            </a:pPr>
            <a:endParaRPr lang="it-IT" dirty="0"/>
          </a:p>
          <a:p>
            <a:pPr algn="just">
              <a:lnSpc>
                <a:spcPct val="150000"/>
              </a:lnSpc>
            </a:pPr>
            <a:r>
              <a:rPr lang="it-IT" dirty="0"/>
              <a:t>L’IMI venne incaricato di valutare il gruppo ILVA, segmentato in seguito ad una ristrutturazione, che aveva assegnato gli impianti di Taranto e Novi Ligure alla società ILVA Laminati piani.</a:t>
            </a:r>
          </a:p>
          <a:p>
            <a:endParaRPr lang="it-IT" dirty="0"/>
          </a:p>
        </p:txBody>
      </p:sp>
    </p:spTree>
    <p:extLst>
      <p:ext uri="{BB962C8B-B14F-4D97-AF65-F5344CB8AC3E}">
        <p14:creationId xmlns:p14="http://schemas.microsoft.com/office/powerpoint/2010/main" val="64918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FC85DBD-BF34-38EC-0BEF-DC7551C0C6C5}"/>
              </a:ext>
            </a:extLst>
          </p:cNvPr>
          <p:cNvSpPr txBox="1"/>
          <p:nvPr/>
        </p:nvSpPr>
        <p:spPr>
          <a:xfrm>
            <a:off x="1730337" y="753163"/>
            <a:ext cx="10243127" cy="2031325"/>
          </a:xfrm>
          <a:prstGeom prst="rect">
            <a:avLst/>
          </a:prstGeom>
          <a:noFill/>
        </p:spPr>
        <p:txBody>
          <a:bodyPr wrap="square" rtlCol="0">
            <a:spAutoFit/>
          </a:bodyPr>
          <a:lstStyle/>
          <a:p>
            <a:pPr algn="just">
              <a:lnSpc>
                <a:spcPct val="150000"/>
              </a:lnSpc>
            </a:pPr>
            <a:r>
              <a:rPr lang="it-IT" dirty="0"/>
              <a:t>Dal 1989 al 1991 ricopre l’incarico di Direttore Generale di stabilimento della CO.BG.A di Levate, società del gruppo Montello.</a:t>
            </a:r>
          </a:p>
          <a:p>
            <a:pPr algn="just">
              <a:lnSpc>
                <a:spcPct val="150000"/>
              </a:lnSpc>
            </a:pPr>
            <a:endParaRPr lang="it-IT" dirty="0"/>
          </a:p>
          <a:p>
            <a:pPr algn="just">
              <a:lnSpc>
                <a:spcPct val="150000"/>
              </a:lnSpc>
            </a:pPr>
            <a:endParaRPr lang="it-IT" dirty="0"/>
          </a:p>
          <a:p>
            <a:endParaRPr lang="it-IT" dirty="0"/>
          </a:p>
        </p:txBody>
      </p:sp>
      <p:sp>
        <p:nvSpPr>
          <p:cNvPr id="6" name="CasellaDiTesto 5">
            <a:extLst>
              <a:ext uri="{FF2B5EF4-FFF2-40B4-BE49-F238E27FC236}">
                <a16:creationId xmlns:a16="http://schemas.microsoft.com/office/drawing/2014/main" id="{A3C9C3DC-3F26-FAF0-E63D-DA0BCAA454BE}"/>
              </a:ext>
            </a:extLst>
          </p:cNvPr>
          <p:cNvSpPr txBox="1"/>
          <p:nvPr/>
        </p:nvSpPr>
        <p:spPr>
          <a:xfrm>
            <a:off x="1730337" y="4904508"/>
            <a:ext cx="10243127" cy="1200329"/>
          </a:xfrm>
          <a:prstGeom prst="rect">
            <a:avLst/>
          </a:prstGeom>
          <a:noFill/>
        </p:spPr>
        <p:txBody>
          <a:bodyPr wrap="square" rtlCol="0">
            <a:spAutoFit/>
          </a:bodyPr>
          <a:lstStyle/>
          <a:p>
            <a:pPr algn="just">
              <a:lnSpc>
                <a:spcPct val="150000"/>
              </a:lnSpc>
            </a:pPr>
            <a:r>
              <a:rPr lang="it-IT" dirty="0"/>
              <a:t>Dal 1995 al 2005 consulente di alta direzione per ONU, COFATECH ed EDF Energies Nouvelles. </a:t>
            </a:r>
          </a:p>
          <a:p>
            <a:endParaRPr lang="it-IT" dirty="0"/>
          </a:p>
        </p:txBody>
      </p:sp>
      <p:sp>
        <p:nvSpPr>
          <p:cNvPr id="7" name="CasellaDiTesto 6">
            <a:extLst>
              <a:ext uri="{FF2B5EF4-FFF2-40B4-BE49-F238E27FC236}">
                <a16:creationId xmlns:a16="http://schemas.microsoft.com/office/drawing/2014/main" id="{C2A11033-16A9-E6D7-1ABF-8BB30D499781}"/>
              </a:ext>
            </a:extLst>
          </p:cNvPr>
          <p:cNvSpPr txBox="1"/>
          <p:nvPr/>
        </p:nvSpPr>
        <p:spPr>
          <a:xfrm>
            <a:off x="1730337" y="2302470"/>
            <a:ext cx="10243127" cy="2031325"/>
          </a:xfrm>
          <a:prstGeom prst="rect">
            <a:avLst/>
          </a:prstGeom>
          <a:noFill/>
        </p:spPr>
        <p:txBody>
          <a:bodyPr wrap="square" rtlCol="0">
            <a:spAutoFit/>
          </a:bodyPr>
          <a:lstStyle/>
          <a:p>
            <a:pPr algn="just">
              <a:lnSpc>
                <a:spcPct val="150000"/>
              </a:lnSpc>
            </a:pPr>
            <a:r>
              <a:rPr lang="it-IT" dirty="0"/>
              <a:t>Nel 1991 viene incaricato dall’ILVA di coordinare gli investimenti in Ungheria come Direttore Generale SILCO (joint-venture italo-ungherese) e successivamente consigliere </a:t>
            </a:r>
            <a:r>
              <a:rPr lang="it-IT" dirty="0" err="1"/>
              <a:t>Hungarinox</a:t>
            </a:r>
            <a:r>
              <a:rPr lang="it-IT" dirty="0"/>
              <a:t>. L’esperienza viene conclusa nel 1994, quando viene richiamato in Italia come </a:t>
            </a:r>
            <a:r>
              <a:rPr lang="it-IT" dirty="0" err="1"/>
              <a:t>assitente</a:t>
            </a:r>
            <a:r>
              <a:rPr lang="it-IT" dirty="0"/>
              <a:t> dell’Amministratore delegato ICROT.</a:t>
            </a:r>
          </a:p>
          <a:p>
            <a:endParaRPr lang="it-IT" dirty="0"/>
          </a:p>
        </p:txBody>
      </p:sp>
    </p:spTree>
    <p:extLst>
      <p:ext uri="{BB962C8B-B14F-4D97-AF65-F5344CB8AC3E}">
        <p14:creationId xmlns:p14="http://schemas.microsoft.com/office/powerpoint/2010/main" val="43229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59FD072-A101-BAC1-4D36-C0242E897DA1}"/>
              </a:ext>
            </a:extLst>
          </p:cNvPr>
          <p:cNvSpPr txBox="1"/>
          <p:nvPr/>
        </p:nvSpPr>
        <p:spPr>
          <a:xfrm>
            <a:off x="1617280" y="591025"/>
            <a:ext cx="5733952" cy="2862322"/>
          </a:xfrm>
          <a:prstGeom prst="rect">
            <a:avLst/>
          </a:prstGeom>
          <a:noFill/>
        </p:spPr>
        <p:txBody>
          <a:bodyPr wrap="square" rtlCol="0">
            <a:spAutoFit/>
          </a:bodyPr>
          <a:lstStyle/>
          <a:p>
            <a:pPr algn="just">
              <a:lnSpc>
                <a:spcPct val="150000"/>
              </a:lnSpc>
            </a:pPr>
            <a:endParaRPr lang="it-IT" dirty="0"/>
          </a:p>
          <a:p>
            <a:pPr algn="just">
              <a:lnSpc>
                <a:spcPct val="150000"/>
              </a:lnSpc>
            </a:pPr>
            <a:r>
              <a:rPr lang="it-IT" dirty="0"/>
              <a:t>Nel 1995 L’ILVA di Taranto, la più grande acciaieria d’Europa, veniva ceduta alla RILP, controllata dal gruppo Riva, con soci di minoranza il gruppo indiano </a:t>
            </a:r>
            <a:r>
              <a:rPr lang="it-IT" dirty="0" err="1"/>
              <a:t>Essor</a:t>
            </a:r>
            <a:r>
              <a:rPr lang="it-IT" dirty="0"/>
              <a:t>, Nicola Amenduni delle acciaierie Valbruna di Vicenza.</a:t>
            </a:r>
          </a:p>
          <a:p>
            <a:endParaRPr lang="it-IT" dirty="0"/>
          </a:p>
        </p:txBody>
      </p:sp>
      <p:sp>
        <p:nvSpPr>
          <p:cNvPr id="3" name="CasellaDiTesto 2">
            <a:extLst>
              <a:ext uri="{FF2B5EF4-FFF2-40B4-BE49-F238E27FC236}">
                <a16:creationId xmlns:a16="http://schemas.microsoft.com/office/drawing/2014/main" id="{BB0A09E3-80A4-0772-6D8F-1387858D5AEB}"/>
              </a:ext>
            </a:extLst>
          </p:cNvPr>
          <p:cNvSpPr txBox="1"/>
          <p:nvPr/>
        </p:nvSpPr>
        <p:spPr>
          <a:xfrm>
            <a:off x="6751781" y="4106311"/>
            <a:ext cx="5153891" cy="2446824"/>
          </a:xfrm>
          <a:prstGeom prst="rect">
            <a:avLst/>
          </a:prstGeom>
          <a:noFill/>
          <a:effectLst>
            <a:softEdge rad="317500"/>
          </a:effectLst>
        </p:spPr>
        <p:txBody>
          <a:bodyPr wrap="square" rtlCol="0">
            <a:spAutoFit/>
          </a:bodyPr>
          <a:lstStyle/>
          <a:p>
            <a:pPr algn="just">
              <a:lnSpc>
                <a:spcPct val="150000"/>
              </a:lnSpc>
            </a:pPr>
            <a:r>
              <a:rPr lang="it-IT" dirty="0"/>
              <a:t>Gli acciai speciali Terni, con gli stabilimenti di Terni e Torino veniva ceduta a Falck e Agarini che l’avrebbero rivenduta dopo, poco tempo, alla Thyssen unificata nel frattempo con la Krupp.</a:t>
            </a:r>
          </a:p>
          <a:p>
            <a:endParaRPr lang="it-IT" dirty="0"/>
          </a:p>
        </p:txBody>
      </p:sp>
      <p:pic>
        <p:nvPicPr>
          <p:cNvPr id="5122" name="Picture 2">
            <a:extLst>
              <a:ext uri="{FF2B5EF4-FFF2-40B4-BE49-F238E27FC236}">
                <a16:creationId xmlns:a16="http://schemas.microsoft.com/office/drawing/2014/main" id="{EB05D69B-B5B6-5B7D-7B40-FB4F64F9B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7745" y="340591"/>
            <a:ext cx="4484255" cy="336319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ADA46946-E8DC-B45D-0D55-4C8562817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368" y="3628330"/>
            <a:ext cx="5441413" cy="302678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19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1000"/>
                                        <p:tgtEl>
                                          <p:spTgt spid="5124"/>
                                        </p:tgtEl>
                                      </p:cBhvr>
                                    </p:animEffect>
                                    <p:anim calcmode="lin" valueType="num">
                                      <p:cBhvr>
                                        <p:cTn id="22" dur="1000" fill="hold"/>
                                        <p:tgtEl>
                                          <p:spTgt spid="5124"/>
                                        </p:tgtEl>
                                        <p:attrNameLst>
                                          <p:attrName>ppt_x</p:attrName>
                                        </p:attrNameLst>
                                      </p:cBhvr>
                                      <p:tavLst>
                                        <p:tav tm="0">
                                          <p:val>
                                            <p:strVal val="#ppt_x"/>
                                          </p:val>
                                        </p:tav>
                                        <p:tav tm="100000">
                                          <p:val>
                                            <p:strVal val="#ppt_x"/>
                                          </p:val>
                                        </p:tav>
                                      </p:tavLst>
                                    </p:anim>
                                    <p:anim calcmode="lin" valueType="num">
                                      <p:cBhvr>
                                        <p:cTn id="23"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F29CA79-EBC5-6F34-8535-A1295D3B21FE}"/>
              </a:ext>
            </a:extLst>
          </p:cNvPr>
          <p:cNvSpPr txBox="1"/>
          <p:nvPr/>
        </p:nvSpPr>
        <p:spPr>
          <a:xfrm>
            <a:off x="7028873" y="1187547"/>
            <a:ext cx="3777672" cy="2031325"/>
          </a:xfrm>
          <a:prstGeom prst="rect">
            <a:avLst/>
          </a:prstGeom>
          <a:noFill/>
        </p:spPr>
        <p:txBody>
          <a:bodyPr wrap="square" rtlCol="0">
            <a:spAutoFit/>
          </a:bodyPr>
          <a:lstStyle/>
          <a:p>
            <a:pPr algn="just">
              <a:lnSpc>
                <a:spcPct val="150000"/>
              </a:lnSpc>
            </a:pPr>
            <a:r>
              <a:rPr lang="it-IT" dirty="0"/>
              <a:t>Gli stabilimenti ex ITALSIDER di Piombino e Lovere venivano ceduti al gruppo Lucchini di Brescia.</a:t>
            </a:r>
          </a:p>
          <a:p>
            <a:endParaRPr lang="it-IT" dirty="0"/>
          </a:p>
        </p:txBody>
      </p:sp>
      <p:pic>
        <p:nvPicPr>
          <p:cNvPr id="6146" name="Picture 2">
            <a:extLst>
              <a:ext uri="{FF2B5EF4-FFF2-40B4-BE49-F238E27FC236}">
                <a16:creationId xmlns:a16="http://schemas.microsoft.com/office/drawing/2014/main" id="{26FDAD21-95BD-867F-82CA-70E6F4BD8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7103" y="3324416"/>
            <a:ext cx="5276850" cy="269557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BA02F86E-8B51-A24D-BA39-8EEE3105B44E}"/>
              </a:ext>
            </a:extLst>
          </p:cNvPr>
          <p:cNvSpPr txBox="1"/>
          <p:nvPr/>
        </p:nvSpPr>
        <p:spPr>
          <a:xfrm>
            <a:off x="1927227" y="3639128"/>
            <a:ext cx="3777672" cy="2446824"/>
          </a:xfrm>
          <a:prstGeom prst="rect">
            <a:avLst/>
          </a:prstGeom>
          <a:noFill/>
        </p:spPr>
        <p:txBody>
          <a:bodyPr wrap="square" rtlCol="0">
            <a:spAutoFit/>
          </a:bodyPr>
          <a:lstStyle/>
          <a:p>
            <a:pPr algn="just">
              <a:lnSpc>
                <a:spcPct val="150000"/>
              </a:lnSpc>
            </a:pPr>
            <a:r>
              <a:rPr lang="it-IT" dirty="0"/>
              <a:t>La </a:t>
            </a:r>
            <a:r>
              <a:rPr lang="it-IT" dirty="0" err="1"/>
              <a:t>Soc</a:t>
            </a:r>
            <a:r>
              <a:rPr lang="it-IT" dirty="0"/>
              <a:t>. Dalmine veniva ceduta alla famiglia Rocca, italo-argentina, con i suoi stabilimenti di Dalmine e Costa Volpino, prendendo il nome di Tenaris.</a:t>
            </a:r>
          </a:p>
          <a:p>
            <a:endParaRPr lang="it-IT" dirty="0"/>
          </a:p>
        </p:txBody>
      </p:sp>
      <p:pic>
        <p:nvPicPr>
          <p:cNvPr id="6148" name="Picture 4">
            <a:extLst>
              <a:ext uri="{FF2B5EF4-FFF2-40B4-BE49-F238E27FC236}">
                <a16:creationId xmlns:a16="http://schemas.microsoft.com/office/drawing/2014/main" id="{38AC3C49-772B-61A3-5C17-544BA4E26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968" y="318509"/>
            <a:ext cx="3643388" cy="290036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71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46"/>
                                        </p:tgtEl>
                                        <p:attrNameLst>
                                          <p:attrName>style.visibility</p:attrName>
                                        </p:attrNameLst>
                                      </p:cBhvr>
                                      <p:to>
                                        <p:strVal val="visible"/>
                                      </p:to>
                                    </p:set>
                                    <p:animEffect transition="in" filter="fade">
                                      <p:cBhvr>
                                        <p:cTn id="28" dur="1000"/>
                                        <p:tgtEl>
                                          <p:spTgt spid="6146"/>
                                        </p:tgtEl>
                                      </p:cBhvr>
                                    </p:animEffect>
                                    <p:anim calcmode="lin" valueType="num">
                                      <p:cBhvr>
                                        <p:cTn id="29" dur="1000" fill="hold"/>
                                        <p:tgtEl>
                                          <p:spTgt spid="6146"/>
                                        </p:tgtEl>
                                        <p:attrNameLst>
                                          <p:attrName>ppt_x</p:attrName>
                                        </p:attrNameLst>
                                      </p:cBhvr>
                                      <p:tavLst>
                                        <p:tav tm="0">
                                          <p:val>
                                            <p:strVal val="#ppt_x"/>
                                          </p:val>
                                        </p:tav>
                                        <p:tav tm="100000">
                                          <p:val>
                                            <p:strVal val="#ppt_x"/>
                                          </p:val>
                                        </p:tav>
                                      </p:tavLst>
                                    </p:anim>
                                    <p:anim calcmode="lin" valueType="num">
                                      <p:cBhvr>
                                        <p:cTn id="30"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106C150-5E31-B835-72DD-AF1F81F3BC8C}"/>
              </a:ext>
            </a:extLst>
          </p:cNvPr>
          <p:cNvSpPr txBox="1"/>
          <p:nvPr/>
        </p:nvSpPr>
        <p:spPr>
          <a:xfrm>
            <a:off x="2225614" y="817672"/>
            <a:ext cx="5555412" cy="3363678"/>
          </a:xfrm>
          <a:prstGeom prst="rect">
            <a:avLst/>
          </a:prstGeom>
          <a:noFill/>
        </p:spPr>
        <p:txBody>
          <a:bodyPr wrap="square" rtlCol="0">
            <a:spAutoFit/>
          </a:bodyPr>
          <a:lstStyle/>
          <a:p>
            <a:pPr algn="just">
              <a:lnSpc>
                <a:spcPct val="150000"/>
              </a:lnSpc>
            </a:pPr>
            <a:r>
              <a:rPr lang="it-IT" dirty="0"/>
              <a:t>Nel 1993 l’IMI viene incaricata di valutare il gruppo ILVA per poter avviare le gare d’acquisto da parte dei privati di tutti gli stabilimenti del gruppo</a:t>
            </a:r>
          </a:p>
          <a:p>
            <a:pPr algn="just">
              <a:lnSpc>
                <a:spcPct val="150000"/>
              </a:lnSpc>
            </a:pPr>
            <a:endParaRPr lang="it-IT" dirty="0"/>
          </a:p>
          <a:p>
            <a:pPr algn="just">
              <a:lnSpc>
                <a:spcPct val="150000"/>
              </a:lnSpc>
            </a:pPr>
            <a:r>
              <a:rPr lang="it-IT" dirty="0"/>
              <a:t>A fine 1995, con la cessione dell’ILVA laminati piani di Taranto al gruppo Riva, l’acciaio di stato fu privatizzato completamente.</a:t>
            </a:r>
          </a:p>
        </p:txBody>
      </p:sp>
      <p:sp>
        <p:nvSpPr>
          <p:cNvPr id="3" name="CasellaDiTesto 2">
            <a:extLst>
              <a:ext uri="{FF2B5EF4-FFF2-40B4-BE49-F238E27FC236}">
                <a16:creationId xmlns:a16="http://schemas.microsoft.com/office/drawing/2014/main" id="{E45CFC24-CF8E-517D-6C49-470A49552EC7}"/>
              </a:ext>
            </a:extLst>
          </p:cNvPr>
          <p:cNvSpPr txBox="1"/>
          <p:nvPr/>
        </p:nvSpPr>
        <p:spPr>
          <a:xfrm>
            <a:off x="2225615" y="112143"/>
            <a:ext cx="8082951" cy="1015663"/>
          </a:xfrm>
          <a:prstGeom prst="rect">
            <a:avLst/>
          </a:prstGeom>
          <a:noFill/>
        </p:spPr>
        <p:txBody>
          <a:bodyPr wrap="square" rtlCol="0">
            <a:spAutoFit/>
          </a:bodyPr>
          <a:lstStyle/>
          <a:p>
            <a:r>
              <a:rPr lang="it-IT" sz="2400" b="1" i="1" dirty="0"/>
              <a:t>Il fallimento dei privati e l’intervento dello stato</a:t>
            </a:r>
          </a:p>
          <a:p>
            <a:endParaRPr lang="it-IT" dirty="0"/>
          </a:p>
          <a:p>
            <a:endParaRPr lang="it-IT" dirty="0"/>
          </a:p>
        </p:txBody>
      </p:sp>
      <p:sp>
        <p:nvSpPr>
          <p:cNvPr id="4" name="CasellaDiTesto 3">
            <a:extLst>
              <a:ext uri="{FF2B5EF4-FFF2-40B4-BE49-F238E27FC236}">
                <a16:creationId xmlns:a16="http://schemas.microsoft.com/office/drawing/2014/main" id="{46825476-9EFC-ED87-90E6-29526F13A52D}"/>
              </a:ext>
            </a:extLst>
          </p:cNvPr>
          <p:cNvSpPr txBox="1"/>
          <p:nvPr/>
        </p:nvSpPr>
        <p:spPr>
          <a:xfrm>
            <a:off x="2225614" y="4358489"/>
            <a:ext cx="9411419" cy="2031325"/>
          </a:xfrm>
          <a:prstGeom prst="rect">
            <a:avLst/>
          </a:prstGeom>
          <a:noFill/>
        </p:spPr>
        <p:txBody>
          <a:bodyPr wrap="square" rtlCol="0">
            <a:spAutoFit/>
          </a:bodyPr>
          <a:lstStyle/>
          <a:p>
            <a:pPr algn="just">
              <a:lnSpc>
                <a:spcPct val="150000"/>
              </a:lnSpc>
            </a:pPr>
            <a:r>
              <a:rPr lang="it-IT" dirty="0"/>
              <a:t>Gli stabilimenti ex ITALSIDER di Lovere e Piombino vengono acquistati dal gruppo Lucchini di Brescia.</a:t>
            </a:r>
          </a:p>
          <a:p>
            <a:pPr algn="just">
              <a:lnSpc>
                <a:spcPct val="150000"/>
              </a:lnSpc>
            </a:pPr>
            <a:r>
              <a:rPr lang="it-IT" dirty="0"/>
              <a:t>Nel 2005 lo stabilimento di Piombino, a seguito di una ristrutturazione finanziaria, passa al gruppo russo SEVERSTAL.</a:t>
            </a:r>
          </a:p>
          <a:p>
            <a:endParaRPr lang="it-IT" dirty="0"/>
          </a:p>
        </p:txBody>
      </p:sp>
      <p:pic>
        <p:nvPicPr>
          <p:cNvPr id="1026" name="Picture 2" descr="Lucchini Lovere – The Beauty of Steel">
            <a:extLst>
              <a:ext uri="{FF2B5EF4-FFF2-40B4-BE49-F238E27FC236}">
                <a16:creationId xmlns:a16="http://schemas.microsoft.com/office/drawing/2014/main" id="{979072A7-6D8A-5E91-484C-C3B5F2C81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7865" y="1060796"/>
            <a:ext cx="3417040" cy="318756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95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anim calcmode="lin" valueType="num">
                                      <p:cBhvr>
                                        <p:cTn id="22" dur="1000" fill="hold"/>
                                        <p:tgtEl>
                                          <p:spTgt spid="1026"/>
                                        </p:tgtEl>
                                        <p:attrNameLst>
                                          <p:attrName>ppt_x</p:attrName>
                                        </p:attrNameLst>
                                      </p:cBhvr>
                                      <p:tavLst>
                                        <p:tav tm="0">
                                          <p:val>
                                            <p:strVal val="#ppt_x"/>
                                          </p:val>
                                        </p:tav>
                                        <p:tav tm="100000">
                                          <p:val>
                                            <p:strVal val="#ppt_x"/>
                                          </p:val>
                                        </p:tav>
                                      </p:tavLst>
                                    </p:anim>
                                    <p:anim calcmode="lin" valueType="num">
                                      <p:cBhvr>
                                        <p:cTn id="2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8E8A365-2DA7-5C2A-E05B-C594C973CF3C}"/>
              </a:ext>
            </a:extLst>
          </p:cNvPr>
          <p:cNvSpPr txBox="1"/>
          <p:nvPr/>
        </p:nvSpPr>
        <p:spPr>
          <a:xfrm>
            <a:off x="2512291" y="2503055"/>
            <a:ext cx="9182575" cy="3277820"/>
          </a:xfrm>
          <a:prstGeom prst="rect">
            <a:avLst/>
          </a:prstGeom>
          <a:noFill/>
        </p:spPr>
        <p:txBody>
          <a:bodyPr wrap="square" rtlCol="0">
            <a:spAutoFit/>
          </a:bodyPr>
          <a:lstStyle/>
          <a:p>
            <a:pPr algn="just">
              <a:lnSpc>
                <a:spcPct val="150000"/>
              </a:lnSpc>
            </a:pPr>
            <a:r>
              <a:rPr lang="it-IT" dirty="0"/>
              <a:t>Nel 2008 la crisi economica spinge il magnate </a:t>
            </a:r>
            <a:r>
              <a:rPr lang="it-IT" dirty="0" err="1"/>
              <a:t>Mordashov</a:t>
            </a:r>
            <a:r>
              <a:rPr lang="it-IT" dirty="0"/>
              <a:t>, proprietario della SEVERSTAL, a ritirarsi dal business in Italia.</a:t>
            </a:r>
          </a:p>
          <a:p>
            <a:pPr algn="just">
              <a:lnSpc>
                <a:spcPct val="150000"/>
              </a:lnSpc>
            </a:pPr>
            <a:r>
              <a:rPr lang="it-IT" dirty="0"/>
              <a:t>L’azienda viene commissariata e lo stabilimento di Piombino passa al gruppo algerino CEVITAL, il cui proprietario viene arrestato nel 2017 con il conseguente passaggio dell’azienda al gruppo multinazionale ucraino-olandese METINVEST.</a:t>
            </a:r>
          </a:p>
          <a:p>
            <a:pPr algn="just">
              <a:lnSpc>
                <a:spcPct val="150000"/>
              </a:lnSpc>
            </a:pPr>
            <a:r>
              <a:rPr lang="it-IT" dirty="0"/>
              <a:t>Recentemente Danieli e </a:t>
            </a:r>
            <a:r>
              <a:rPr lang="it-IT" dirty="0" err="1"/>
              <a:t>Metinvest</a:t>
            </a:r>
            <a:r>
              <a:rPr lang="it-IT" dirty="0"/>
              <a:t> hanno costituito una Joint venture per la costruzione di una nuova acciaieria.</a:t>
            </a:r>
          </a:p>
          <a:p>
            <a:endParaRPr lang="it-IT" dirty="0"/>
          </a:p>
        </p:txBody>
      </p:sp>
      <p:pic>
        <p:nvPicPr>
          <p:cNvPr id="4" name="Immagine 3">
            <a:extLst>
              <a:ext uri="{FF2B5EF4-FFF2-40B4-BE49-F238E27FC236}">
                <a16:creationId xmlns:a16="http://schemas.microsoft.com/office/drawing/2014/main" id="{23225084-79DC-9B34-60C6-4AFE6F7D2AEA}"/>
              </a:ext>
            </a:extLst>
          </p:cNvPr>
          <p:cNvPicPr>
            <a:picLocks noChangeAspect="1"/>
          </p:cNvPicPr>
          <p:nvPr/>
        </p:nvPicPr>
        <p:blipFill>
          <a:blip r:embed="rId2"/>
          <a:stretch>
            <a:fillRect/>
          </a:stretch>
        </p:blipFill>
        <p:spPr>
          <a:xfrm>
            <a:off x="3116060" y="119496"/>
            <a:ext cx="3937128" cy="2214635"/>
          </a:xfrm>
          <a:prstGeom prst="rect">
            <a:avLst/>
          </a:prstGeom>
          <a:effectLst>
            <a:softEdge rad="127000"/>
          </a:effectLst>
        </p:spPr>
      </p:pic>
      <p:pic>
        <p:nvPicPr>
          <p:cNvPr id="5" name="Immagine 4">
            <a:extLst>
              <a:ext uri="{FF2B5EF4-FFF2-40B4-BE49-F238E27FC236}">
                <a16:creationId xmlns:a16="http://schemas.microsoft.com/office/drawing/2014/main" id="{849212D8-BF13-C7E0-C55D-9076AB4D2A9D}"/>
              </a:ext>
            </a:extLst>
          </p:cNvPr>
          <p:cNvPicPr>
            <a:picLocks noChangeAspect="1"/>
          </p:cNvPicPr>
          <p:nvPr/>
        </p:nvPicPr>
        <p:blipFill>
          <a:blip r:embed="rId3"/>
          <a:stretch>
            <a:fillRect/>
          </a:stretch>
        </p:blipFill>
        <p:spPr>
          <a:xfrm>
            <a:off x="7576126" y="168924"/>
            <a:ext cx="3849256" cy="2165207"/>
          </a:xfrm>
          <a:prstGeom prst="rect">
            <a:avLst/>
          </a:prstGeom>
          <a:effectLst>
            <a:softEdge rad="317500"/>
          </a:effectLst>
        </p:spPr>
      </p:pic>
      <p:pic>
        <p:nvPicPr>
          <p:cNvPr id="6" name="Immagine 5">
            <a:extLst>
              <a:ext uri="{FF2B5EF4-FFF2-40B4-BE49-F238E27FC236}">
                <a16:creationId xmlns:a16="http://schemas.microsoft.com/office/drawing/2014/main" id="{E9BE7E6E-C5D8-517C-7599-0A93AF7C0C1E}"/>
              </a:ext>
            </a:extLst>
          </p:cNvPr>
          <p:cNvPicPr>
            <a:picLocks noChangeAspect="1"/>
          </p:cNvPicPr>
          <p:nvPr/>
        </p:nvPicPr>
        <p:blipFill>
          <a:blip r:embed="rId4"/>
          <a:stretch>
            <a:fillRect/>
          </a:stretch>
        </p:blipFill>
        <p:spPr>
          <a:xfrm>
            <a:off x="7122101" y="5147462"/>
            <a:ext cx="4238625" cy="1491368"/>
          </a:xfrm>
          <a:prstGeom prst="rect">
            <a:avLst/>
          </a:prstGeom>
          <a:effectLst>
            <a:softEdge rad="127000"/>
          </a:effectLst>
        </p:spPr>
      </p:pic>
    </p:spTree>
    <p:extLst>
      <p:ext uri="{BB962C8B-B14F-4D97-AF65-F5344CB8AC3E}">
        <p14:creationId xmlns:p14="http://schemas.microsoft.com/office/powerpoint/2010/main" val="345530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0357502-7F10-B5D4-D3DA-7C38999FE2E9}"/>
              </a:ext>
            </a:extLst>
          </p:cNvPr>
          <p:cNvSpPr txBox="1"/>
          <p:nvPr/>
        </p:nvSpPr>
        <p:spPr>
          <a:xfrm>
            <a:off x="2009921" y="687685"/>
            <a:ext cx="9894498" cy="5770811"/>
          </a:xfrm>
          <a:prstGeom prst="rect">
            <a:avLst/>
          </a:prstGeom>
          <a:noFill/>
        </p:spPr>
        <p:txBody>
          <a:bodyPr wrap="square" rtlCol="0">
            <a:spAutoFit/>
          </a:bodyPr>
          <a:lstStyle/>
          <a:p>
            <a:pPr algn="just">
              <a:lnSpc>
                <a:spcPct val="150000"/>
              </a:lnSpc>
            </a:pPr>
            <a:r>
              <a:rPr lang="it-IT" dirty="0"/>
              <a:t>Gli stabilimenti della Acciai Speciali Terni (AST) di Terni e Torino vennero privatizzati nel 1994 con la cessione alla KAI Italia, un consorzio di imprenditori italiani (Falck e Agarini) e della multinazionale tedesca ThyssenKrupp, che qualche anno dopo acquisirà l’intera proprietà.</a:t>
            </a:r>
          </a:p>
          <a:p>
            <a:pPr algn="just">
              <a:lnSpc>
                <a:spcPct val="150000"/>
              </a:lnSpc>
            </a:pPr>
            <a:endParaRPr lang="it-IT" dirty="0"/>
          </a:p>
          <a:p>
            <a:pPr algn="just">
              <a:lnSpc>
                <a:spcPct val="150000"/>
              </a:lnSpc>
            </a:pPr>
            <a:r>
              <a:rPr lang="it-IT" dirty="0"/>
              <a:t>Nel 2022 AST ritorna di proprietà italiana con la cessione al gruppo Arvedi di Cremona. Recentemente lo stabilimento di Terni rischia la chiusura per l’elevato costo dell’energia elettrica in Italia.</a:t>
            </a:r>
          </a:p>
          <a:p>
            <a:pPr algn="just">
              <a:lnSpc>
                <a:spcPct val="150000"/>
              </a:lnSpc>
            </a:pPr>
            <a:endParaRPr lang="it-IT" dirty="0"/>
          </a:p>
          <a:p>
            <a:pPr algn="just">
              <a:lnSpc>
                <a:spcPct val="150000"/>
              </a:lnSpc>
            </a:pPr>
            <a:r>
              <a:rPr lang="it-IT" dirty="0"/>
              <a:t>La Dalmine S.p.A. è stata privatizzata nel 1996 con la cessione dell’84,08% del capitale sociale al gruppo Techint, alla</a:t>
            </a:r>
            <a:r>
              <a:rPr lang="it-IT" dirty="0">
                <a:solidFill>
                  <a:srgbClr val="000000"/>
                </a:solidFill>
                <a:latin typeface="Century Gothic" panose="020B0502020202020204" pitchFamily="34" charset="0"/>
              </a:rPr>
              <a:t> </a:t>
            </a:r>
            <a:r>
              <a:rPr lang="it-IT" dirty="0"/>
              <a:t>banca di Roma ed a altri investitori.</a:t>
            </a:r>
          </a:p>
          <a:p>
            <a:pPr algn="just">
              <a:lnSpc>
                <a:spcPct val="150000"/>
              </a:lnSpc>
            </a:pPr>
            <a:r>
              <a:rPr lang="it-IT" dirty="0"/>
              <a:t>Successivamente, nel 2002, Dalmine entrò a far parte del gruppo Tenaris, appartenente alla famiglia Rocca di origine italo-argentina.</a:t>
            </a:r>
          </a:p>
          <a:p>
            <a:endParaRPr lang="it-IT" dirty="0"/>
          </a:p>
        </p:txBody>
      </p:sp>
    </p:spTree>
    <p:extLst>
      <p:ext uri="{BB962C8B-B14F-4D97-AF65-F5344CB8AC3E}">
        <p14:creationId xmlns:p14="http://schemas.microsoft.com/office/powerpoint/2010/main" val="285337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1000"/>
                                        <p:tgtEl>
                                          <p:spTgt spid="2">
                                            <p:txEl>
                                              <p:pRg st="5" end="5"/>
                                            </p:txEl>
                                          </p:spTgt>
                                        </p:tgtEl>
                                      </p:cBhvr>
                                    </p:animEffect>
                                    <p:anim calcmode="lin" valueType="num">
                                      <p:cBhvr>
                                        <p:cTn id="2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6F18B5B-1F89-E389-AB95-3FBD7191CB2E}"/>
              </a:ext>
            </a:extLst>
          </p:cNvPr>
          <p:cNvSpPr txBox="1"/>
          <p:nvPr/>
        </p:nvSpPr>
        <p:spPr>
          <a:xfrm>
            <a:off x="1704342" y="4244122"/>
            <a:ext cx="9963050" cy="2446824"/>
          </a:xfrm>
          <a:prstGeom prst="rect">
            <a:avLst/>
          </a:prstGeom>
          <a:noFill/>
        </p:spPr>
        <p:txBody>
          <a:bodyPr wrap="square" rtlCol="0">
            <a:spAutoFit/>
          </a:bodyPr>
          <a:lstStyle/>
          <a:p>
            <a:pPr algn="just">
              <a:lnSpc>
                <a:spcPct val="150000"/>
              </a:lnSpc>
            </a:pPr>
            <a:r>
              <a:rPr lang="it-IT" dirty="0"/>
              <a:t>In conclusione, a circa 30 anni dalla privatizzazione, i gruppi che hanno acquisito degli asset fondamentali per il funzionamento della siderurgia in Italia hanno sfruttato gli «anni buoni» (gli stranieri Thyssen, Severstal, Arcelor Mittal, </a:t>
            </a:r>
            <a:r>
              <a:rPr lang="it-IT" dirty="0" err="1"/>
              <a:t>Metinvest</a:t>
            </a:r>
            <a:r>
              <a:rPr lang="it-IT" dirty="0"/>
              <a:t> e </a:t>
            </a:r>
            <a:r>
              <a:rPr lang="it-IT" dirty="0" err="1"/>
              <a:t>Cevital</a:t>
            </a:r>
            <a:r>
              <a:rPr lang="it-IT" dirty="0"/>
              <a:t> e gli italiani Riva e Lucchini)per poi ritirarsi, lasciando allo stato il compito di risanare aziende strategiche e mitigare l’inquinamento ambientale prodotto da anni di incuria.</a:t>
            </a:r>
          </a:p>
          <a:p>
            <a:endParaRPr lang="it-IT" dirty="0"/>
          </a:p>
        </p:txBody>
      </p:sp>
      <p:pic>
        <p:nvPicPr>
          <p:cNvPr id="4" name="Immagine 3">
            <a:extLst>
              <a:ext uri="{FF2B5EF4-FFF2-40B4-BE49-F238E27FC236}">
                <a16:creationId xmlns:a16="http://schemas.microsoft.com/office/drawing/2014/main" id="{75C2B8DC-18B0-F9DD-2189-1122C138243D}"/>
              </a:ext>
            </a:extLst>
          </p:cNvPr>
          <p:cNvPicPr>
            <a:picLocks noChangeAspect="1"/>
          </p:cNvPicPr>
          <p:nvPr/>
        </p:nvPicPr>
        <p:blipFill>
          <a:blip r:embed="rId2"/>
          <a:stretch>
            <a:fillRect/>
          </a:stretch>
        </p:blipFill>
        <p:spPr>
          <a:xfrm>
            <a:off x="2550501" y="372205"/>
            <a:ext cx="7718915" cy="3707425"/>
          </a:xfrm>
          <a:prstGeom prst="rect">
            <a:avLst/>
          </a:prstGeom>
          <a:effectLst>
            <a:softEdge rad="635000"/>
          </a:effectLst>
        </p:spPr>
      </p:pic>
    </p:spTree>
    <p:extLst>
      <p:ext uri="{BB962C8B-B14F-4D97-AF65-F5344CB8AC3E}">
        <p14:creationId xmlns:p14="http://schemas.microsoft.com/office/powerpoint/2010/main" val="199165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B7ADE5F-E347-781F-758A-0737519EEC22}"/>
              </a:ext>
            </a:extLst>
          </p:cNvPr>
          <p:cNvSpPr txBox="1"/>
          <p:nvPr/>
        </p:nvSpPr>
        <p:spPr>
          <a:xfrm>
            <a:off x="1428560" y="440859"/>
            <a:ext cx="10049774" cy="6417141"/>
          </a:xfrm>
          <a:prstGeom prst="rect">
            <a:avLst/>
          </a:prstGeom>
          <a:noFill/>
        </p:spPr>
        <p:txBody>
          <a:bodyPr wrap="square" rtlCol="0">
            <a:spAutoFit/>
          </a:bodyPr>
          <a:lstStyle/>
          <a:p>
            <a:r>
              <a:rPr lang="it-IT" sz="2400" b="1" i="1" dirty="0"/>
              <a:t>Il «caso» Ilva di Taranto</a:t>
            </a:r>
          </a:p>
          <a:p>
            <a:endParaRPr lang="it-IT" dirty="0"/>
          </a:p>
          <a:p>
            <a:pPr algn="just">
              <a:lnSpc>
                <a:spcPct val="150000"/>
              </a:lnSpc>
            </a:pPr>
            <a:r>
              <a:rPr lang="it-IT" dirty="0"/>
              <a:t>Il piano Sinigallia prevedeva un forte aumento della produzione nazionale con la costruzione di grandi stabilimenti costieri a ciclo integrale, partendo cioè da minerale di ferro e l’impiego di altoforni.</a:t>
            </a:r>
          </a:p>
          <a:p>
            <a:pPr algn="just">
              <a:lnSpc>
                <a:spcPct val="150000"/>
              </a:lnSpc>
            </a:pPr>
            <a:endParaRPr lang="it-IT" dirty="0"/>
          </a:p>
          <a:p>
            <a:pPr algn="just">
              <a:lnSpc>
                <a:spcPct val="150000"/>
              </a:lnSpc>
            </a:pPr>
            <a:r>
              <a:rPr lang="it-IT" dirty="0"/>
              <a:t>Nel 1954 venne decisa la costruzione dello stabilimento di Taranto. L’impianto fu completato nell’ottobre del 1964 con la messa in funzione dell’altoforno, e inaugurato nel 1965. La capacità produttiva iniziale era di 3 milioni di tonnellate l’anno.</a:t>
            </a:r>
          </a:p>
          <a:p>
            <a:pPr algn="just">
              <a:lnSpc>
                <a:spcPct val="150000"/>
              </a:lnSpc>
            </a:pPr>
            <a:endParaRPr lang="it-IT" dirty="0"/>
          </a:p>
          <a:p>
            <a:pPr algn="just">
              <a:lnSpc>
                <a:spcPct val="150000"/>
              </a:lnSpc>
            </a:pPr>
            <a:r>
              <a:rPr lang="it-IT" dirty="0"/>
              <a:t>Successivamente lo stabilimento fu ammodernato e potenziato, raggiungendo all’inizio degli anni ‘90 i 6 milioni di tonnellate annue.</a:t>
            </a:r>
          </a:p>
          <a:p>
            <a:pPr algn="just">
              <a:lnSpc>
                <a:spcPct val="150000"/>
              </a:lnSpc>
            </a:pPr>
            <a:r>
              <a:rPr lang="it-IT" dirty="0"/>
              <a:t>Il revamping avvenne con la consulenza della Nippon Steel nella persona di Hayao Nakamura, che sarebbe diventato nel 1993 l’ultimo Amministratore Delegato ILVA.</a:t>
            </a:r>
          </a:p>
          <a:p>
            <a:pPr algn="just">
              <a:lnSpc>
                <a:spcPct val="150000"/>
              </a:lnSpc>
            </a:pPr>
            <a:endParaRPr lang="it-IT" dirty="0"/>
          </a:p>
          <a:p>
            <a:endParaRPr lang="it-IT" dirty="0"/>
          </a:p>
        </p:txBody>
      </p:sp>
    </p:spTree>
    <p:extLst>
      <p:ext uri="{BB962C8B-B14F-4D97-AF65-F5344CB8AC3E}">
        <p14:creationId xmlns:p14="http://schemas.microsoft.com/office/powerpoint/2010/main" val="92728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B4EDF44-82FB-DFFE-0980-742894C46FB1}"/>
              </a:ext>
            </a:extLst>
          </p:cNvPr>
          <p:cNvSpPr txBox="1"/>
          <p:nvPr/>
        </p:nvSpPr>
        <p:spPr>
          <a:xfrm>
            <a:off x="2216101" y="262544"/>
            <a:ext cx="9463177" cy="6186309"/>
          </a:xfrm>
          <a:prstGeom prst="rect">
            <a:avLst/>
          </a:prstGeom>
          <a:noFill/>
        </p:spPr>
        <p:txBody>
          <a:bodyPr wrap="square" rtlCol="0">
            <a:spAutoFit/>
          </a:bodyPr>
          <a:lstStyle/>
          <a:p>
            <a:pPr algn="just">
              <a:lnSpc>
                <a:spcPct val="150000"/>
              </a:lnSpc>
            </a:pPr>
            <a:r>
              <a:rPr lang="it-IT" dirty="0"/>
              <a:t>A novembre 1990 la città di Taranto venne dichiarata «area a rischio ambientale» insieme a Crispiano, Massafra, Montemesola e Statte. L’area interessata contava una superficie di 564 chilometri quadrati popolati da 263.614 abitanti. </a:t>
            </a:r>
          </a:p>
          <a:p>
            <a:pPr algn="just">
              <a:lnSpc>
                <a:spcPct val="150000"/>
              </a:lnSpc>
            </a:pPr>
            <a:endParaRPr lang="it-IT" dirty="0"/>
          </a:p>
          <a:p>
            <a:pPr algn="just">
              <a:lnSpc>
                <a:spcPct val="150000"/>
              </a:lnSpc>
            </a:pPr>
            <a:r>
              <a:rPr lang="it-IT" dirty="0"/>
              <a:t>Il crollo dei prezzi dell’acciaio porta il gruppo ILVA – Finsider, di cui fa parte lo stabilimento di Taranto, ad un pesante passivo (2.000 miliardi di lire).</a:t>
            </a:r>
          </a:p>
          <a:p>
            <a:pPr algn="just">
              <a:lnSpc>
                <a:spcPct val="150000"/>
              </a:lnSpc>
            </a:pPr>
            <a:endParaRPr lang="it-IT" dirty="0"/>
          </a:p>
          <a:p>
            <a:pPr algn="just">
              <a:lnSpc>
                <a:spcPct val="150000"/>
              </a:lnSpc>
            </a:pPr>
            <a:r>
              <a:rPr lang="it-IT" dirty="0"/>
              <a:t>Nel 1992 l’IRI e L’ILVA Laminati Piani vengono convertiti in società per azioni, in funzione della privatizzazione. Grazie ad un accordo in sede comunitaria, all’IRI viene consentito di ripianare i debiti aziendali e di privatizzarsi nel 1993.</a:t>
            </a:r>
          </a:p>
          <a:p>
            <a:pPr algn="just">
              <a:lnSpc>
                <a:spcPct val="150000"/>
              </a:lnSpc>
            </a:pPr>
            <a:endParaRPr lang="it-IT" dirty="0"/>
          </a:p>
          <a:p>
            <a:pPr algn="just">
              <a:lnSpc>
                <a:spcPct val="150000"/>
              </a:lnSpc>
            </a:pPr>
            <a:r>
              <a:rPr lang="it-IT" dirty="0"/>
              <a:t>Nel 1993 viene costituito dal Governo Ciampi il «Comitato permanente di consulenza globale e di garanzia per le privatizzazioni» presieduto da Draghi, allora Direttore Generale del Ministero del Tesoro.</a:t>
            </a:r>
          </a:p>
          <a:p>
            <a:endParaRPr lang="it-IT" dirty="0"/>
          </a:p>
        </p:txBody>
      </p:sp>
      <p:pic>
        <p:nvPicPr>
          <p:cNvPr id="3" name="Immagine 2">
            <a:extLst>
              <a:ext uri="{FF2B5EF4-FFF2-40B4-BE49-F238E27FC236}">
                <a16:creationId xmlns:a16="http://schemas.microsoft.com/office/drawing/2014/main" id="{C38CC5A3-945A-EA57-1881-DFCCBC037DC1}"/>
              </a:ext>
            </a:extLst>
          </p:cNvPr>
          <p:cNvPicPr>
            <a:picLocks noChangeAspect="1"/>
          </p:cNvPicPr>
          <p:nvPr/>
        </p:nvPicPr>
        <p:blipFill>
          <a:blip r:embed="rId2">
            <a:alphaModFix amt="21000"/>
          </a:blip>
          <a:stretch>
            <a:fillRect/>
          </a:stretch>
        </p:blipFill>
        <p:spPr>
          <a:xfrm>
            <a:off x="3007788" y="-32960"/>
            <a:ext cx="8671490" cy="6858000"/>
          </a:xfrm>
          <a:prstGeom prst="rect">
            <a:avLst/>
          </a:prstGeom>
          <a:effectLst>
            <a:softEdge rad="635000"/>
          </a:effectLst>
        </p:spPr>
      </p:pic>
    </p:spTree>
    <p:extLst>
      <p:ext uri="{BB962C8B-B14F-4D97-AF65-F5344CB8AC3E}">
        <p14:creationId xmlns:p14="http://schemas.microsoft.com/office/powerpoint/2010/main" val="300308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737F7E2-C6AD-6A80-8D59-B90835612B65}"/>
              </a:ext>
            </a:extLst>
          </p:cNvPr>
          <p:cNvSpPr txBox="1"/>
          <p:nvPr/>
        </p:nvSpPr>
        <p:spPr>
          <a:xfrm>
            <a:off x="2286800" y="413089"/>
            <a:ext cx="9359660" cy="5856668"/>
          </a:xfrm>
          <a:prstGeom prst="rect">
            <a:avLst/>
          </a:prstGeom>
          <a:noFill/>
        </p:spPr>
        <p:txBody>
          <a:bodyPr wrap="square" rtlCol="0">
            <a:spAutoFit/>
          </a:bodyPr>
          <a:lstStyle/>
          <a:p>
            <a:pPr algn="just">
              <a:lnSpc>
                <a:spcPct val="150000"/>
              </a:lnSpc>
            </a:pPr>
            <a:r>
              <a:rPr lang="it-IT" dirty="0"/>
              <a:t>Prodi, all’IRI, conferma Nakamura come Amministratore Delegato, con il compito di tagliare 11.500posti di lavoro. In parallelo l’IMI viene incaricato di valutare il gruppo ILVA.</a:t>
            </a:r>
          </a:p>
          <a:p>
            <a:pPr algn="just">
              <a:lnSpc>
                <a:spcPct val="150000"/>
              </a:lnSpc>
            </a:pPr>
            <a:endParaRPr lang="it-IT" dirty="0"/>
          </a:p>
          <a:p>
            <a:pPr algn="just">
              <a:lnSpc>
                <a:spcPct val="150000"/>
              </a:lnSpc>
            </a:pPr>
            <a:r>
              <a:rPr lang="it-IT" dirty="0"/>
              <a:t>Nell’autunno 1993 il Governo stringe due accordi con il Commissario alla Concorrenza Van </a:t>
            </a:r>
            <a:r>
              <a:rPr lang="it-IT" dirty="0" err="1"/>
              <a:t>Miert</a:t>
            </a:r>
            <a:r>
              <a:rPr lang="it-IT" dirty="0"/>
              <a:t>. Il primo accordo auspica la privatizzazione della siderurgia pubblica (entro il 1996) ed il secondo fissa al 31 dicembre il termine ultimo per gli interventi finanziari delle imprese pubbliche.</a:t>
            </a:r>
          </a:p>
          <a:p>
            <a:pPr algn="just">
              <a:lnSpc>
                <a:spcPct val="150000"/>
              </a:lnSpc>
            </a:pPr>
            <a:endParaRPr lang="it-IT" dirty="0"/>
          </a:p>
          <a:p>
            <a:pPr algn="just">
              <a:lnSpc>
                <a:spcPct val="150000"/>
              </a:lnSpc>
            </a:pPr>
            <a:r>
              <a:rPr lang="it-IT" dirty="0"/>
              <a:t>Dopo un primo tentativo  di vendita alla cordata Miller (con legami Marcegaglia ed Abate), ritenuto inadeguato da Nakamura perché «u n indebolimento dell’industria siderurgica avrebbe comportato un grave danno per tutta l’industria metalmeccanica italiana», il  gruppo Riva si aggiudicava l’ILVA Laminati Piani per un totale di 1820 miliardi di lire.</a:t>
            </a:r>
          </a:p>
        </p:txBody>
      </p:sp>
      <p:pic>
        <p:nvPicPr>
          <p:cNvPr id="4" name="Immagine 3">
            <a:extLst>
              <a:ext uri="{FF2B5EF4-FFF2-40B4-BE49-F238E27FC236}">
                <a16:creationId xmlns:a16="http://schemas.microsoft.com/office/drawing/2014/main" id="{F4807159-C2CF-7C02-500B-B2B11DA6A45F}"/>
              </a:ext>
            </a:extLst>
          </p:cNvPr>
          <p:cNvPicPr>
            <a:picLocks noChangeAspect="1"/>
          </p:cNvPicPr>
          <p:nvPr/>
        </p:nvPicPr>
        <p:blipFill>
          <a:blip r:embed="rId2">
            <a:alphaModFix amt="28000"/>
          </a:blip>
          <a:stretch>
            <a:fillRect/>
          </a:stretch>
        </p:blipFill>
        <p:spPr>
          <a:xfrm>
            <a:off x="1251127" y="674775"/>
            <a:ext cx="10296707" cy="5770136"/>
          </a:xfrm>
          <a:prstGeom prst="rect">
            <a:avLst/>
          </a:prstGeom>
          <a:effectLst>
            <a:softEdge rad="368300"/>
          </a:effectLst>
        </p:spPr>
      </p:pic>
    </p:spTree>
    <p:extLst>
      <p:ext uri="{BB962C8B-B14F-4D97-AF65-F5344CB8AC3E}">
        <p14:creationId xmlns:p14="http://schemas.microsoft.com/office/powerpoint/2010/main" val="377352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786EFC5-F00C-596B-610A-75A3F4B61DBA}"/>
              </a:ext>
            </a:extLst>
          </p:cNvPr>
          <p:cNvSpPr txBox="1"/>
          <p:nvPr/>
        </p:nvSpPr>
        <p:spPr>
          <a:xfrm>
            <a:off x="4722827" y="500666"/>
            <a:ext cx="7016685" cy="5856668"/>
          </a:xfrm>
          <a:prstGeom prst="rect">
            <a:avLst/>
          </a:prstGeom>
          <a:noFill/>
        </p:spPr>
        <p:txBody>
          <a:bodyPr wrap="square" rtlCol="0">
            <a:spAutoFit/>
          </a:bodyPr>
          <a:lstStyle/>
          <a:p>
            <a:pPr algn="just">
              <a:lnSpc>
                <a:spcPct val="150000"/>
              </a:lnSpc>
            </a:pPr>
            <a:r>
              <a:rPr lang="it-IT" dirty="0"/>
              <a:t>Il 3 aprile 1995 la compravendita riceveva il placet della Comunità Europea.</a:t>
            </a:r>
          </a:p>
          <a:p>
            <a:pPr algn="just">
              <a:lnSpc>
                <a:spcPct val="150000"/>
              </a:lnSpc>
            </a:pPr>
            <a:endParaRPr lang="it-IT" dirty="0"/>
          </a:p>
          <a:p>
            <a:pPr algn="just">
              <a:lnSpc>
                <a:spcPct val="150000"/>
              </a:lnSpc>
            </a:pPr>
            <a:r>
              <a:rPr lang="it-IT" dirty="0"/>
              <a:t>Nel 2012, dopo un lungo periodo di gestione problematica ed a seguito di un’inchiesta per «disastro ambientale, avvelenamento di sostanze alimentari, omicidio colposo e corruzione», gli impianti a caldo vengono sequestrati e l’azienda commissariata con l’obiettivo di garantirne la gestione e salvaguardarne i lavoratori</a:t>
            </a:r>
          </a:p>
          <a:p>
            <a:pPr algn="just">
              <a:lnSpc>
                <a:spcPct val="150000"/>
              </a:lnSpc>
            </a:pPr>
            <a:endParaRPr lang="it-IT" dirty="0"/>
          </a:p>
          <a:p>
            <a:pPr algn="just">
              <a:lnSpc>
                <a:spcPct val="150000"/>
              </a:lnSpc>
            </a:pPr>
            <a:r>
              <a:rPr lang="it-IT" dirty="0"/>
              <a:t>Alla fine di un lungo processo volto ad individuare un gestore a cui affidare il risanamento dell’azienda e la bonifica ambientale, nel 2017 l’azienda passa sotto il controllo del gruppo indiano lussemburghese Arcelor Mittal</a:t>
            </a:r>
          </a:p>
        </p:txBody>
      </p:sp>
      <p:pic>
        <p:nvPicPr>
          <p:cNvPr id="3" name="Immagine 2">
            <a:extLst>
              <a:ext uri="{FF2B5EF4-FFF2-40B4-BE49-F238E27FC236}">
                <a16:creationId xmlns:a16="http://schemas.microsoft.com/office/drawing/2014/main" id="{BCB98D48-749A-D2C7-5CC9-8CDAF71F4FE6}"/>
              </a:ext>
            </a:extLst>
          </p:cNvPr>
          <p:cNvPicPr>
            <a:picLocks noChangeAspect="1"/>
          </p:cNvPicPr>
          <p:nvPr/>
        </p:nvPicPr>
        <p:blipFill>
          <a:blip r:embed="rId2">
            <a:alphaModFix amt="27000"/>
          </a:blip>
          <a:stretch>
            <a:fillRect/>
          </a:stretch>
        </p:blipFill>
        <p:spPr>
          <a:xfrm>
            <a:off x="1276306" y="122548"/>
            <a:ext cx="10915694" cy="6435711"/>
          </a:xfrm>
          <a:prstGeom prst="rect">
            <a:avLst/>
          </a:prstGeom>
          <a:effectLst>
            <a:softEdge rad="317500"/>
          </a:effectLst>
        </p:spPr>
      </p:pic>
    </p:spTree>
    <p:extLst>
      <p:ext uri="{BB962C8B-B14F-4D97-AF65-F5344CB8AC3E}">
        <p14:creationId xmlns:p14="http://schemas.microsoft.com/office/powerpoint/2010/main" val="360881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98683B-BDCF-53A7-CBBB-6AE975622709}"/>
              </a:ext>
            </a:extLst>
          </p:cNvPr>
          <p:cNvSpPr>
            <a:spLocks noGrp="1"/>
          </p:cNvSpPr>
          <p:nvPr>
            <p:ph type="ctrTitle"/>
          </p:nvPr>
        </p:nvSpPr>
        <p:spPr>
          <a:xfrm>
            <a:off x="2867508" y="473765"/>
            <a:ext cx="8915399" cy="2262781"/>
          </a:xfrm>
        </p:spPr>
        <p:txBody>
          <a:bodyPr>
            <a:normAutofit/>
          </a:bodyPr>
          <a:lstStyle/>
          <a:p>
            <a:pPr algn="ctr"/>
            <a:r>
              <a:rPr lang="it-IT" sz="6000" b="1" i="1" dirty="0"/>
              <a:t>L’industria siderurgica negli anni ‘90 in Italia</a:t>
            </a:r>
          </a:p>
        </p:txBody>
      </p:sp>
      <p:sp>
        <p:nvSpPr>
          <p:cNvPr id="3" name="Sottotitolo 2">
            <a:extLst>
              <a:ext uri="{FF2B5EF4-FFF2-40B4-BE49-F238E27FC236}">
                <a16:creationId xmlns:a16="http://schemas.microsoft.com/office/drawing/2014/main" id="{2E1F800E-2C21-9487-F4CA-9683E7E8F104}"/>
              </a:ext>
            </a:extLst>
          </p:cNvPr>
          <p:cNvSpPr>
            <a:spLocks noGrp="1"/>
          </p:cNvSpPr>
          <p:nvPr>
            <p:ph type="subTitle" idx="1"/>
          </p:nvPr>
        </p:nvSpPr>
        <p:spPr/>
        <p:txBody>
          <a:bodyPr/>
          <a:lstStyle/>
          <a:p>
            <a:pPr algn="r"/>
            <a:r>
              <a:rPr lang="it-IT" dirty="0"/>
              <a:t>5 maggio 2025 </a:t>
            </a:r>
          </a:p>
          <a:p>
            <a:pPr algn="r"/>
            <a:r>
              <a:rPr lang="it-IT" dirty="0"/>
              <a:t>Ing. Sergio Marletta</a:t>
            </a:r>
          </a:p>
        </p:txBody>
      </p:sp>
      <p:pic>
        <p:nvPicPr>
          <p:cNvPr id="5" name="Immagine 4">
            <a:extLst>
              <a:ext uri="{FF2B5EF4-FFF2-40B4-BE49-F238E27FC236}">
                <a16:creationId xmlns:a16="http://schemas.microsoft.com/office/drawing/2014/main" id="{4E054E1C-3C9C-256B-DAE2-AC07B6B8B0E5}"/>
              </a:ext>
            </a:extLst>
          </p:cNvPr>
          <p:cNvPicPr>
            <a:picLocks noChangeAspect="1"/>
          </p:cNvPicPr>
          <p:nvPr/>
        </p:nvPicPr>
        <p:blipFill>
          <a:blip r:embed="rId2"/>
          <a:stretch>
            <a:fillRect/>
          </a:stretch>
        </p:blipFill>
        <p:spPr>
          <a:xfrm>
            <a:off x="2169968" y="2559493"/>
            <a:ext cx="6447761" cy="4298507"/>
          </a:xfrm>
          <a:prstGeom prst="rect">
            <a:avLst/>
          </a:prstGeom>
          <a:effectLst>
            <a:softEdge rad="635000"/>
          </a:effectLst>
        </p:spPr>
      </p:pic>
    </p:spTree>
    <p:extLst>
      <p:ext uri="{BB962C8B-B14F-4D97-AF65-F5344CB8AC3E}">
        <p14:creationId xmlns:p14="http://schemas.microsoft.com/office/powerpoint/2010/main" val="279104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D757327-BCC2-55C9-F830-78D7EB129594}"/>
              </a:ext>
            </a:extLst>
          </p:cNvPr>
          <p:cNvSpPr txBox="1"/>
          <p:nvPr/>
        </p:nvSpPr>
        <p:spPr>
          <a:xfrm>
            <a:off x="1923690" y="328151"/>
            <a:ext cx="9937630" cy="62940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1" i="1" u="none" strike="noStrike" kern="1200" cap="none" spc="0" normalizeH="0" baseline="0" noProof="0" dirty="0">
                <a:ln>
                  <a:noFill/>
                </a:ln>
                <a:solidFill>
                  <a:prstClr val="black"/>
                </a:solidFill>
                <a:effectLst/>
                <a:uLnTx/>
                <a:uFillTx/>
                <a:latin typeface="Century Gothic" panose="020B0502020202020204"/>
                <a:ea typeface="+mn-ea"/>
                <a:cs typeface="+mn-cs"/>
              </a:rPr>
              <a:t>Bibliografia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rPr>
              <a:t>Piero Sechi: </a:t>
            </a:r>
            <a:r>
              <a:rPr kumimoji="0" lang="it-IT" sz="1900" b="1" i="1" u="none" strike="noStrike" kern="1200" cap="none" spc="0" normalizeH="0" baseline="0" noProof="0" dirty="0">
                <a:ln>
                  <a:noFill/>
                </a:ln>
                <a:solidFill>
                  <a:prstClr val="black"/>
                </a:solidFill>
                <a:effectLst/>
                <a:uLnTx/>
                <a:uFillTx/>
                <a:latin typeface="Century Gothic" panose="020B0502020202020204"/>
                <a:ea typeface="+mn-ea"/>
                <a:cs typeface="+mn-cs"/>
              </a:rPr>
              <a:t>«La nazionalizzazione imperfetta» </a:t>
            </a:r>
            <a:r>
              <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rPr>
              <a:t>– Murena Editrice;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rPr>
              <a:t>Franco Bonelli : </a:t>
            </a:r>
            <a:r>
              <a:rPr kumimoji="0" lang="it-IT" sz="1900" b="1" i="1" u="none" strike="noStrike" kern="1200" cap="none" spc="0" normalizeH="0" baseline="0" noProof="0" dirty="0">
                <a:ln>
                  <a:noFill/>
                </a:ln>
                <a:solidFill>
                  <a:prstClr val="black"/>
                </a:solidFill>
                <a:effectLst/>
                <a:uLnTx/>
                <a:uFillTx/>
                <a:latin typeface="Century Gothic" panose="020B0502020202020204"/>
                <a:ea typeface="+mn-ea"/>
                <a:cs typeface="+mn-cs"/>
              </a:rPr>
              <a:t>«Lo sviluppo di una grande impresa in Italia. La Terni dal 1884 al 1962»</a:t>
            </a:r>
            <a:r>
              <a:rPr kumimoji="0" lang="it-IT" sz="1900" b="0" i="1"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rPr>
              <a:t>- Einaudi;</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rPr>
              <a:t>Aldo Zucchi: </a:t>
            </a:r>
            <a:r>
              <a:rPr kumimoji="0" lang="it-IT" sz="1900" b="1" i="1" u="none" strike="noStrike" kern="1200" cap="none" spc="0" normalizeH="0" baseline="0" noProof="0" dirty="0">
                <a:ln>
                  <a:noFill/>
                </a:ln>
                <a:solidFill>
                  <a:prstClr val="black"/>
                </a:solidFill>
                <a:effectLst/>
                <a:uLnTx/>
                <a:uFillTx/>
                <a:latin typeface="Century Gothic" panose="020B0502020202020204"/>
                <a:ea typeface="+mn-ea"/>
                <a:cs typeface="+mn-cs"/>
              </a:rPr>
              <a:t>«</a:t>
            </a:r>
            <a:r>
              <a:rPr kumimoji="0" lang="it-IT" sz="1900" b="1" i="1" u="none" strike="noStrike" kern="1200" cap="none" spc="0" normalizeH="0" baseline="0" noProof="0" dirty="0" err="1">
                <a:ln>
                  <a:noFill/>
                </a:ln>
                <a:solidFill>
                  <a:prstClr val="black"/>
                </a:solidFill>
                <a:effectLst/>
                <a:uLnTx/>
                <a:uFillTx/>
                <a:latin typeface="Century Gothic" panose="020B0502020202020204"/>
                <a:ea typeface="+mn-ea"/>
                <a:cs typeface="+mn-cs"/>
              </a:rPr>
              <a:t>Soc</a:t>
            </a:r>
            <a:r>
              <a:rPr kumimoji="0" lang="it-IT" sz="1900" b="1" i="1" u="none" strike="noStrike" kern="1200" cap="none" spc="0" normalizeH="0" baseline="0" noProof="0" dirty="0">
                <a:ln>
                  <a:noFill/>
                </a:ln>
                <a:solidFill>
                  <a:prstClr val="black"/>
                </a:solidFill>
                <a:effectLst/>
                <a:uLnTx/>
                <a:uFillTx/>
                <a:latin typeface="Century Gothic" panose="020B0502020202020204"/>
                <a:ea typeface="+mn-ea"/>
                <a:cs typeface="+mn-cs"/>
              </a:rPr>
              <a:t>. Terni, un secolo di storia di successi, di speranze, di timori»</a:t>
            </a:r>
            <a:r>
              <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rPr>
              <a:t> - Quaderni Umbri – Centro studi Ezio Vanoni;</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rPr>
              <a:t>Valerio Castronovo: </a:t>
            </a:r>
            <a:r>
              <a:rPr kumimoji="0" lang="it-IT" sz="1900" b="1" i="1" u="none" strike="noStrike" kern="1200" cap="none" spc="0" normalizeH="0" baseline="0" noProof="0" dirty="0">
                <a:ln>
                  <a:noFill/>
                </a:ln>
                <a:solidFill>
                  <a:prstClr val="black"/>
                </a:solidFill>
                <a:effectLst/>
                <a:uLnTx/>
                <a:uFillTx/>
                <a:latin typeface="Century Gothic" panose="020B0502020202020204"/>
                <a:ea typeface="+mn-ea"/>
                <a:cs typeface="+mn-cs"/>
              </a:rPr>
              <a:t>«Storia dell’I.R.I. – Dalle origini al dopoguerra» </a:t>
            </a:r>
            <a:r>
              <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rPr>
              <a:t>– Editori Laterza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rPr>
              <a:t>Romano Prodi: </a:t>
            </a:r>
            <a:r>
              <a:rPr kumimoji="0" lang="it-IT" sz="1900" b="1" i="1" u="none" strike="noStrike" kern="1200" cap="none" spc="0" normalizeH="0" baseline="0" noProof="0" dirty="0">
                <a:ln>
                  <a:noFill/>
                </a:ln>
                <a:solidFill>
                  <a:prstClr val="black"/>
                </a:solidFill>
                <a:effectLst/>
                <a:uLnTx/>
                <a:uFillTx/>
                <a:latin typeface="Century Gothic" panose="020B0502020202020204"/>
                <a:ea typeface="+mn-ea"/>
                <a:cs typeface="+mn-cs"/>
              </a:rPr>
              <a:t>«Il tempo delle scelte» </a:t>
            </a:r>
            <a:r>
              <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rPr>
              <a:t>– Edizioni Il Sole 24 ore;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rPr>
              <a:t>Francesco Filippi: </a:t>
            </a:r>
            <a:r>
              <a:rPr kumimoji="0" lang="it-IT" sz="1900" b="1" i="1" u="none" strike="noStrike" kern="1200" cap="none" spc="0" normalizeH="0" baseline="0" noProof="0" dirty="0">
                <a:ln>
                  <a:noFill/>
                </a:ln>
                <a:solidFill>
                  <a:prstClr val="black"/>
                </a:solidFill>
                <a:effectLst/>
                <a:uLnTx/>
                <a:uFillTx/>
                <a:latin typeface="Century Gothic" panose="020B0502020202020204"/>
                <a:ea typeface="+mn-ea"/>
                <a:cs typeface="+mn-cs"/>
              </a:rPr>
              <a:t>«Mussolini ha fatto anche cose buone» </a:t>
            </a:r>
            <a:r>
              <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rPr>
              <a:t>- Edizioni Bollati Boringhieri;</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900" b="1" i="1" u="none" strike="noStrike" kern="1200" cap="none" spc="0" normalizeH="0" baseline="0" noProof="0" dirty="0">
                <a:ln>
                  <a:noFill/>
                </a:ln>
                <a:solidFill>
                  <a:prstClr val="black"/>
                </a:solidFill>
                <a:effectLst/>
                <a:uLnTx/>
                <a:uFillTx/>
                <a:latin typeface="Century Gothic" panose="020B0502020202020204"/>
                <a:ea typeface="+mn-ea"/>
                <a:cs typeface="+mn-cs"/>
              </a:rPr>
              <a:t>Archivio storico AST/Acciai Speciali</a:t>
            </a:r>
            <a:r>
              <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900" b="1" i="1" u="none" strike="noStrike" kern="1200" cap="none" spc="0" normalizeH="0" baseline="0" noProof="0" dirty="0">
                <a:ln>
                  <a:noFill/>
                </a:ln>
                <a:solidFill>
                  <a:prstClr val="black"/>
                </a:solidFill>
                <a:effectLst/>
                <a:uLnTx/>
                <a:uFillTx/>
                <a:latin typeface="Century Gothic" panose="020B0502020202020204"/>
                <a:ea typeface="+mn-ea"/>
                <a:cs typeface="+mn-cs"/>
              </a:rPr>
              <a:t>Legge istitutiva Ministero dell’Ambiente</a:t>
            </a:r>
            <a:r>
              <a:rPr kumimoji="0" lang="it-IT" sz="1900" b="0" i="0" u="none" strike="noStrike" kern="1200" cap="none" spc="0" normalizeH="0" baseline="0" noProof="0" dirty="0">
                <a:ln>
                  <a:noFill/>
                </a:ln>
                <a:solidFill>
                  <a:prstClr val="black"/>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17177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1E2DD9C-E5C4-0B9A-37CD-47A96F300D28}"/>
              </a:ext>
            </a:extLst>
          </p:cNvPr>
          <p:cNvSpPr txBox="1"/>
          <p:nvPr/>
        </p:nvSpPr>
        <p:spPr>
          <a:xfrm>
            <a:off x="2765689" y="180450"/>
            <a:ext cx="8862894" cy="6497100"/>
          </a:xfrm>
          <a:prstGeom prst="rect">
            <a:avLst/>
          </a:prstGeom>
          <a:noFill/>
        </p:spPr>
        <p:txBody>
          <a:bodyPr wrap="square" rtlCol="0">
            <a:spAutoFit/>
          </a:bodyPr>
          <a:lstStyle/>
          <a:p>
            <a:pPr marL="342900" indent="-342900">
              <a:lnSpc>
                <a:spcPct val="150000"/>
              </a:lnSpc>
              <a:buFont typeface="+mj-lt"/>
              <a:buAutoNum type="arabicPeriod"/>
            </a:pPr>
            <a:r>
              <a:rPr lang="it-IT" sz="2000" dirty="0"/>
              <a:t>La nascita</a:t>
            </a:r>
          </a:p>
          <a:p>
            <a:pPr marL="342900" indent="-342900">
              <a:lnSpc>
                <a:spcPct val="150000"/>
              </a:lnSpc>
              <a:buFont typeface="+mj-lt"/>
              <a:buAutoNum type="arabicPeriod"/>
            </a:pPr>
            <a:r>
              <a:rPr lang="it-IT" sz="2000" dirty="0"/>
              <a:t>Il caso delle acciaierie di Terni</a:t>
            </a:r>
          </a:p>
          <a:p>
            <a:pPr marL="342900" indent="-342900">
              <a:lnSpc>
                <a:spcPct val="150000"/>
              </a:lnSpc>
              <a:buFont typeface="+mj-lt"/>
              <a:buAutoNum type="arabicPeriod"/>
            </a:pPr>
            <a:r>
              <a:rPr lang="it-IT" sz="2000" dirty="0"/>
              <a:t>La creazione dell’IRI e le partecipazioni statali</a:t>
            </a:r>
          </a:p>
          <a:p>
            <a:pPr marL="342900" indent="-342900">
              <a:lnSpc>
                <a:spcPct val="150000"/>
              </a:lnSpc>
              <a:buFont typeface="+mj-lt"/>
              <a:buAutoNum type="arabicPeriod"/>
            </a:pPr>
            <a:r>
              <a:rPr lang="it-IT" sz="2000" dirty="0"/>
              <a:t>La riconversione dell’industria bellica ed il piano Marshall</a:t>
            </a:r>
          </a:p>
          <a:p>
            <a:pPr marL="342900" indent="-342900">
              <a:lnSpc>
                <a:spcPct val="150000"/>
              </a:lnSpc>
              <a:buFont typeface="+mj-lt"/>
              <a:buAutoNum type="arabicPeriod"/>
            </a:pPr>
            <a:r>
              <a:rPr lang="it-IT" sz="2000" dirty="0"/>
              <a:t>La creazione della comunità del carbone e dell’acciaio</a:t>
            </a:r>
          </a:p>
          <a:p>
            <a:pPr marL="342900" indent="-342900">
              <a:lnSpc>
                <a:spcPct val="150000"/>
              </a:lnSpc>
              <a:buFont typeface="+mj-lt"/>
              <a:buAutoNum type="arabicPeriod"/>
            </a:pPr>
            <a:r>
              <a:rPr lang="it-IT" sz="2000" dirty="0"/>
              <a:t>Il piano Sinigaglia</a:t>
            </a:r>
          </a:p>
          <a:p>
            <a:pPr marL="342900" indent="-342900">
              <a:lnSpc>
                <a:spcPct val="150000"/>
              </a:lnSpc>
              <a:buFont typeface="+mj-lt"/>
              <a:buAutoNum type="arabicPeriod"/>
            </a:pPr>
            <a:r>
              <a:rPr lang="it-IT" sz="2000" dirty="0"/>
              <a:t>La nazionalizzazione dell’energia elettrica</a:t>
            </a:r>
          </a:p>
          <a:p>
            <a:pPr marL="342900" indent="-342900">
              <a:lnSpc>
                <a:spcPct val="150000"/>
              </a:lnSpc>
              <a:buFont typeface="+mj-lt"/>
              <a:buAutoNum type="arabicPeriod"/>
            </a:pPr>
            <a:r>
              <a:rPr lang="it-IT" sz="2000" dirty="0"/>
              <a:t>La Questione Energetica ed il Nucleare civile</a:t>
            </a:r>
          </a:p>
          <a:p>
            <a:pPr marL="342900" indent="-342900">
              <a:lnSpc>
                <a:spcPct val="150000"/>
              </a:lnSpc>
              <a:buFont typeface="+mj-lt"/>
              <a:buAutoNum type="arabicPeriod"/>
            </a:pPr>
            <a:r>
              <a:rPr lang="it-IT" sz="2000" dirty="0"/>
              <a:t>Il mercato comune ed i regolamenti comunitari	</a:t>
            </a:r>
          </a:p>
          <a:p>
            <a:pPr marL="342900" indent="-342900">
              <a:lnSpc>
                <a:spcPct val="150000"/>
              </a:lnSpc>
              <a:buFont typeface="+mj-lt"/>
              <a:buAutoNum type="arabicPeriod"/>
            </a:pPr>
            <a:r>
              <a:rPr lang="it-IT" sz="2000" dirty="0"/>
              <a:t>La nascita dell’ILVA e la sua internazionalizzazione</a:t>
            </a:r>
          </a:p>
          <a:p>
            <a:pPr marL="342900" indent="-342900">
              <a:lnSpc>
                <a:spcPct val="150000"/>
              </a:lnSpc>
              <a:buFont typeface="+mj-lt"/>
              <a:buAutoNum type="arabicPeriod"/>
            </a:pPr>
            <a:r>
              <a:rPr lang="it-IT" sz="2000" dirty="0"/>
              <a:t>La riunificazione tedesca ed il mercato siderurgico negli anni ‘90</a:t>
            </a:r>
          </a:p>
          <a:p>
            <a:pPr marL="342900" indent="-342900">
              <a:lnSpc>
                <a:spcPct val="150000"/>
              </a:lnSpc>
              <a:buFont typeface="+mj-lt"/>
              <a:buAutoNum type="arabicPeriod"/>
            </a:pPr>
            <a:r>
              <a:rPr lang="it-IT" sz="2000" dirty="0"/>
              <a:t>La liquidazione dell’ILVA e la sua privatizzazione </a:t>
            </a:r>
          </a:p>
          <a:p>
            <a:pPr marL="342900" indent="-342900">
              <a:lnSpc>
                <a:spcPct val="150000"/>
              </a:lnSpc>
              <a:buFont typeface="+mj-lt"/>
              <a:buAutoNum type="arabicPeriod"/>
            </a:pPr>
            <a:r>
              <a:rPr lang="it-IT" sz="2000" dirty="0"/>
              <a:t>Il fallimento dei privati e l’intervento dello stato </a:t>
            </a:r>
          </a:p>
          <a:p>
            <a:pPr marL="342900" indent="-342900">
              <a:lnSpc>
                <a:spcPct val="150000"/>
              </a:lnSpc>
              <a:buFont typeface="+mj-lt"/>
              <a:buAutoNum type="arabicPeriod"/>
            </a:pPr>
            <a:r>
              <a:rPr lang="it-IT" sz="2000" dirty="0"/>
              <a:t>Il caso dello stabilimento di Taranto</a:t>
            </a:r>
          </a:p>
        </p:txBody>
      </p:sp>
    </p:spTree>
    <p:extLst>
      <p:ext uri="{BB962C8B-B14F-4D97-AF65-F5344CB8AC3E}">
        <p14:creationId xmlns:p14="http://schemas.microsoft.com/office/powerpoint/2010/main" val="158004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90CB9FA-5D0D-1A51-EF15-BA5611BA21BC}"/>
              </a:ext>
            </a:extLst>
          </p:cNvPr>
          <p:cNvSpPr txBox="1"/>
          <p:nvPr/>
        </p:nvSpPr>
        <p:spPr>
          <a:xfrm>
            <a:off x="1862131" y="156617"/>
            <a:ext cx="6561433" cy="6272166"/>
          </a:xfrm>
          <a:prstGeom prst="rect">
            <a:avLst/>
          </a:prstGeom>
          <a:noFill/>
        </p:spPr>
        <p:txBody>
          <a:bodyPr wrap="square" rtlCol="0">
            <a:spAutoFit/>
          </a:bodyPr>
          <a:lstStyle/>
          <a:p>
            <a:pPr algn="just">
              <a:lnSpc>
                <a:spcPct val="150000"/>
              </a:lnSpc>
            </a:pPr>
            <a:r>
              <a:rPr lang="it-IT" dirty="0"/>
              <a:t>L’industria siderurgica in Italia ha avuto inizio nella prima metà del XIX Secolo. </a:t>
            </a:r>
          </a:p>
          <a:p>
            <a:pPr algn="just">
              <a:lnSpc>
                <a:spcPct val="150000"/>
              </a:lnSpc>
            </a:pPr>
            <a:endParaRPr lang="it-IT" dirty="0"/>
          </a:p>
          <a:p>
            <a:pPr algn="just">
              <a:lnSpc>
                <a:spcPct val="150000"/>
              </a:lnSpc>
            </a:pPr>
            <a:r>
              <a:rPr lang="it-IT" dirty="0"/>
              <a:t>La prima grande acciaieria italiana è stata la società </a:t>
            </a:r>
            <a:r>
              <a:rPr lang="it-IT" b="1" i="1" dirty="0"/>
              <a:t>Alti Forni, Fonderia e Acciaieria di Terni </a:t>
            </a:r>
            <a:r>
              <a:rPr lang="it-IT" dirty="0"/>
              <a:t>(SAFFAT), fondata nel 1884 da </a:t>
            </a:r>
            <a:r>
              <a:rPr lang="it-IT" b="1" i="1" dirty="0"/>
              <a:t>Vincenzo Stefano BREDA</a:t>
            </a:r>
            <a:r>
              <a:rPr lang="it-IT" dirty="0"/>
              <a:t>.</a:t>
            </a:r>
          </a:p>
          <a:p>
            <a:pPr algn="just">
              <a:lnSpc>
                <a:spcPct val="150000"/>
              </a:lnSpc>
            </a:pPr>
            <a:endParaRPr lang="it-IT" dirty="0"/>
          </a:p>
          <a:p>
            <a:pPr algn="just">
              <a:lnSpc>
                <a:spcPct val="150000"/>
              </a:lnSpc>
            </a:pPr>
            <a:r>
              <a:rPr lang="it-IT" dirty="0"/>
              <a:t>Fattori che hanno contribuito allo sviluppo:</a:t>
            </a:r>
          </a:p>
          <a:p>
            <a:pPr algn="just">
              <a:lnSpc>
                <a:spcPct val="150000"/>
              </a:lnSpc>
            </a:pPr>
            <a:endParaRPr lang="it-IT" dirty="0"/>
          </a:p>
          <a:p>
            <a:pPr marL="285750" indent="-285750" algn="just">
              <a:lnSpc>
                <a:spcPct val="150000"/>
              </a:lnSpc>
              <a:buFont typeface="Arial" panose="020B0604020202020204" pitchFamily="34" charset="0"/>
              <a:buChar char="•"/>
            </a:pPr>
            <a:r>
              <a:rPr lang="it-IT" b="1" i="1" dirty="0"/>
              <a:t>La disponibilità di materie prime</a:t>
            </a:r>
          </a:p>
          <a:p>
            <a:pPr marL="285750" indent="-285750" algn="just">
              <a:lnSpc>
                <a:spcPct val="150000"/>
              </a:lnSpc>
              <a:buFont typeface="Arial" panose="020B0604020202020204" pitchFamily="34" charset="0"/>
              <a:buChar char="•"/>
            </a:pPr>
            <a:r>
              <a:rPr lang="it-IT" b="1" i="1" dirty="0"/>
              <a:t>Il basso costo dei trasporti, soprattutto via mare</a:t>
            </a:r>
          </a:p>
          <a:p>
            <a:pPr marL="285750" indent="-285750" algn="just">
              <a:lnSpc>
                <a:spcPct val="150000"/>
              </a:lnSpc>
              <a:buFont typeface="Arial" panose="020B0604020202020204" pitchFamily="34" charset="0"/>
              <a:buChar char="•"/>
            </a:pPr>
            <a:r>
              <a:rPr lang="it-IT" b="1" i="1" dirty="0"/>
              <a:t>I progressi tecnologici</a:t>
            </a:r>
          </a:p>
          <a:p>
            <a:pPr marL="285750" indent="-285750" algn="just">
              <a:lnSpc>
                <a:spcPct val="150000"/>
              </a:lnSpc>
              <a:buFont typeface="Arial" panose="020B0604020202020204" pitchFamily="34" charset="0"/>
              <a:buChar char="•"/>
            </a:pPr>
            <a:endParaRPr lang="it-IT" dirty="0"/>
          </a:p>
          <a:p>
            <a:pPr algn="just">
              <a:lnSpc>
                <a:spcPct val="150000"/>
              </a:lnSpc>
            </a:pPr>
            <a:r>
              <a:rPr lang="it-IT" dirty="0"/>
              <a:t>(Nasce come industria bellica per costruire cannoni e corazze per la Regia Marina)</a:t>
            </a:r>
          </a:p>
        </p:txBody>
      </p:sp>
      <p:pic>
        <p:nvPicPr>
          <p:cNvPr id="5" name="Immagine 4">
            <a:extLst>
              <a:ext uri="{FF2B5EF4-FFF2-40B4-BE49-F238E27FC236}">
                <a16:creationId xmlns:a16="http://schemas.microsoft.com/office/drawing/2014/main" id="{A0FEE53A-1E32-6A89-2AF9-C2D36A6BC9F1}"/>
              </a:ext>
            </a:extLst>
          </p:cNvPr>
          <p:cNvPicPr>
            <a:picLocks noChangeAspect="1"/>
          </p:cNvPicPr>
          <p:nvPr/>
        </p:nvPicPr>
        <p:blipFill>
          <a:blip r:embed="rId2"/>
          <a:stretch>
            <a:fillRect/>
          </a:stretch>
        </p:blipFill>
        <p:spPr>
          <a:xfrm>
            <a:off x="8682718" y="655782"/>
            <a:ext cx="3294302" cy="4618181"/>
          </a:xfrm>
          <a:prstGeom prst="ellipse">
            <a:avLst/>
          </a:prstGeom>
          <a:ln w="63500" cap="rnd">
            <a:solidFill>
              <a:srgbClr val="333333"/>
            </a:solidFill>
          </a:ln>
          <a:effectLst>
            <a:outerShdw blurRad="381000" dist="292100" dir="5400000" sx="-80000" sy="-18000" rotWithShape="0">
              <a:srgbClr val="000000">
                <a:alpha val="22000"/>
              </a:srgbClr>
            </a:outerShdw>
            <a:softEdge rad="1270000"/>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5197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5C15947-6A4E-82B8-9C84-BAC503222FAB}"/>
              </a:ext>
            </a:extLst>
          </p:cNvPr>
          <p:cNvSpPr txBox="1"/>
          <p:nvPr/>
        </p:nvSpPr>
        <p:spPr>
          <a:xfrm>
            <a:off x="1745672" y="109339"/>
            <a:ext cx="5495637" cy="6359922"/>
          </a:xfrm>
          <a:prstGeom prst="rect">
            <a:avLst/>
          </a:prstGeom>
          <a:noFill/>
        </p:spPr>
        <p:txBody>
          <a:bodyPr wrap="square" rtlCol="0">
            <a:spAutoFit/>
          </a:bodyPr>
          <a:lstStyle/>
          <a:p>
            <a:pPr algn="just">
              <a:lnSpc>
                <a:spcPct val="200000"/>
              </a:lnSpc>
            </a:pPr>
            <a:r>
              <a:rPr lang="it-IT" sz="2400" dirty="0"/>
              <a:t>La Società italiana Ernesto Breda per Costruzioni meccaniche è stata </a:t>
            </a:r>
            <a:r>
              <a:rPr lang="it-IT" sz="2400" b="1" i="1" dirty="0"/>
              <a:t>fondata a Milano nel 1886 </a:t>
            </a:r>
            <a:r>
              <a:rPr lang="it-IT" sz="2400" dirty="0"/>
              <a:t>dall’Ingegnere padovano Ernesto Breda, che operava nel settore siderurgico, metallurgico, navale e armiero.</a:t>
            </a:r>
          </a:p>
          <a:p>
            <a:pPr marL="285750" indent="-285750" algn="just">
              <a:lnSpc>
                <a:spcPct val="200000"/>
              </a:lnSpc>
              <a:buFont typeface="Arial" panose="020B0604020202020204" pitchFamily="34" charset="0"/>
              <a:buChar char="•"/>
            </a:pPr>
            <a:endParaRPr lang="it-IT" sz="2800" dirty="0"/>
          </a:p>
          <a:p>
            <a:endParaRPr lang="it-IT" dirty="0"/>
          </a:p>
        </p:txBody>
      </p:sp>
      <p:pic>
        <p:nvPicPr>
          <p:cNvPr id="6" name="Immagine 5">
            <a:extLst>
              <a:ext uri="{FF2B5EF4-FFF2-40B4-BE49-F238E27FC236}">
                <a16:creationId xmlns:a16="http://schemas.microsoft.com/office/drawing/2014/main" id="{A1F349AE-EE72-461D-AECF-957FA86FD9E9}"/>
              </a:ext>
            </a:extLst>
          </p:cNvPr>
          <p:cNvPicPr>
            <a:picLocks noChangeAspect="1"/>
          </p:cNvPicPr>
          <p:nvPr/>
        </p:nvPicPr>
        <p:blipFill>
          <a:blip r:embed="rId2"/>
          <a:stretch>
            <a:fillRect/>
          </a:stretch>
        </p:blipFill>
        <p:spPr>
          <a:xfrm>
            <a:off x="3528291" y="3970144"/>
            <a:ext cx="4424118" cy="3240298"/>
          </a:xfrm>
          <a:prstGeom prst="rect">
            <a:avLst/>
          </a:prstGeom>
          <a:effectLst>
            <a:softEdge rad="635000"/>
          </a:effectLst>
        </p:spPr>
      </p:pic>
      <p:pic>
        <p:nvPicPr>
          <p:cNvPr id="8" name="Immagine 7">
            <a:extLst>
              <a:ext uri="{FF2B5EF4-FFF2-40B4-BE49-F238E27FC236}">
                <a16:creationId xmlns:a16="http://schemas.microsoft.com/office/drawing/2014/main" id="{72DF5EF5-CEE7-9004-687C-632A33A4429F}"/>
              </a:ext>
            </a:extLst>
          </p:cNvPr>
          <p:cNvPicPr>
            <a:picLocks noChangeAspect="1"/>
          </p:cNvPicPr>
          <p:nvPr/>
        </p:nvPicPr>
        <p:blipFill>
          <a:blip r:embed="rId3"/>
          <a:stretch>
            <a:fillRect/>
          </a:stretch>
        </p:blipFill>
        <p:spPr>
          <a:xfrm>
            <a:off x="8118765" y="527229"/>
            <a:ext cx="3697788" cy="6162980"/>
          </a:xfrm>
          <a:prstGeom prst="rect">
            <a:avLst/>
          </a:prstGeom>
          <a:effectLst>
            <a:softEdge rad="635000"/>
          </a:effectLst>
        </p:spPr>
      </p:pic>
    </p:spTree>
    <p:extLst>
      <p:ext uri="{BB962C8B-B14F-4D97-AF65-F5344CB8AC3E}">
        <p14:creationId xmlns:p14="http://schemas.microsoft.com/office/powerpoint/2010/main" val="223927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73B43BF-234F-DB04-2F49-28C2262838D5}"/>
              </a:ext>
            </a:extLst>
          </p:cNvPr>
          <p:cNvSpPr txBox="1"/>
          <p:nvPr/>
        </p:nvSpPr>
        <p:spPr>
          <a:xfrm>
            <a:off x="2166931" y="782331"/>
            <a:ext cx="4584851" cy="5632311"/>
          </a:xfrm>
          <a:prstGeom prst="rect">
            <a:avLst/>
          </a:prstGeom>
          <a:noFill/>
        </p:spPr>
        <p:txBody>
          <a:bodyPr wrap="square" rtlCol="0">
            <a:spAutoFit/>
          </a:bodyPr>
          <a:lstStyle/>
          <a:p>
            <a:pPr algn="ctr"/>
            <a:r>
              <a:rPr lang="it-IT" sz="2400" b="1" i="1" dirty="0"/>
              <a:t>La creazione dell’IRI e le partecipazioni statali </a:t>
            </a:r>
          </a:p>
          <a:p>
            <a:endParaRPr lang="it-IT" sz="2400" b="1" i="1" dirty="0"/>
          </a:p>
          <a:p>
            <a:pPr algn="just">
              <a:lnSpc>
                <a:spcPct val="150000"/>
              </a:lnSpc>
            </a:pPr>
            <a:r>
              <a:rPr lang="it-IT" dirty="0"/>
              <a:t>L’IRI nasce a ridosso dell’anno peggiore della crisi, il 1932, in sordina e con un carattere transitorio, come una soluzione tampone per far fronte ad eccezionali vicende finanziarie.</a:t>
            </a:r>
          </a:p>
          <a:p>
            <a:pPr algn="just">
              <a:lnSpc>
                <a:spcPct val="150000"/>
              </a:lnSpc>
            </a:pPr>
            <a:endParaRPr lang="it-IT" dirty="0"/>
          </a:p>
          <a:p>
            <a:pPr algn="just">
              <a:lnSpc>
                <a:spcPct val="150000"/>
              </a:lnSpc>
            </a:pPr>
            <a:r>
              <a:rPr lang="it-IT" dirty="0"/>
              <a:t>Tra i fondatori dell’IRI ci fu </a:t>
            </a:r>
            <a:r>
              <a:rPr lang="it-IT" b="1" dirty="0"/>
              <a:t>Beneduce</a:t>
            </a:r>
            <a:r>
              <a:rPr lang="it-IT" dirty="0"/>
              <a:t>, che era stato Ministro del lavoro e Presidente della Terni (presidente fino al 1939).</a:t>
            </a:r>
          </a:p>
          <a:p>
            <a:endParaRPr lang="it-IT" dirty="0"/>
          </a:p>
        </p:txBody>
      </p:sp>
      <p:pic>
        <p:nvPicPr>
          <p:cNvPr id="4" name="Immagine 3">
            <a:extLst>
              <a:ext uri="{FF2B5EF4-FFF2-40B4-BE49-F238E27FC236}">
                <a16:creationId xmlns:a16="http://schemas.microsoft.com/office/drawing/2014/main" id="{C2F1D9FC-8349-A6EF-A84C-037EC5EF05DE}"/>
              </a:ext>
            </a:extLst>
          </p:cNvPr>
          <p:cNvPicPr>
            <a:picLocks noChangeAspect="1"/>
          </p:cNvPicPr>
          <p:nvPr/>
        </p:nvPicPr>
        <p:blipFill>
          <a:blip r:embed="rId2"/>
          <a:stretch>
            <a:fillRect/>
          </a:stretch>
        </p:blipFill>
        <p:spPr>
          <a:xfrm>
            <a:off x="6713220" y="1217353"/>
            <a:ext cx="5478780" cy="4423294"/>
          </a:xfrm>
          <a:prstGeom prst="rect">
            <a:avLst/>
          </a:prstGeom>
          <a:effectLst>
            <a:softEdge rad="635000"/>
          </a:effectLst>
        </p:spPr>
      </p:pic>
    </p:spTree>
    <p:extLst>
      <p:ext uri="{BB962C8B-B14F-4D97-AF65-F5344CB8AC3E}">
        <p14:creationId xmlns:p14="http://schemas.microsoft.com/office/powerpoint/2010/main" val="33663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6642B18-501D-037E-A44F-90562C59B428}"/>
              </a:ext>
            </a:extLst>
          </p:cNvPr>
          <p:cNvSpPr txBox="1"/>
          <p:nvPr/>
        </p:nvSpPr>
        <p:spPr>
          <a:xfrm>
            <a:off x="2401455" y="406400"/>
            <a:ext cx="8248073" cy="2585323"/>
          </a:xfrm>
          <a:prstGeom prst="rect">
            <a:avLst/>
          </a:prstGeom>
          <a:noFill/>
        </p:spPr>
        <p:txBody>
          <a:bodyPr wrap="square" rtlCol="0">
            <a:spAutoFit/>
          </a:bodyPr>
          <a:lstStyle/>
          <a:p>
            <a:pPr algn="just">
              <a:lnSpc>
                <a:spcPct val="150000"/>
              </a:lnSpc>
            </a:pPr>
            <a:r>
              <a:rPr lang="it-IT" sz="2400" dirty="0"/>
              <a:t>Il </a:t>
            </a:r>
            <a:r>
              <a:rPr lang="it-IT" sz="2400" b="1" i="1" dirty="0"/>
              <a:t>«sistema Beneduce» </a:t>
            </a:r>
            <a:r>
              <a:rPr lang="it-IT" sz="2400" dirty="0"/>
              <a:t>prevedeva la netta separazione tra banche ed imprese industriali con la partecipazione diretta dello stato al capitale di controllo delle imprese.</a:t>
            </a:r>
          </a:p>
          <a:p>
            <a:endParaRPr lang="it-IT" dirty="0"/>
          </a:p>
        </p:txBody>
      </p:sp>
      <p:pic>
        <p:nvPicPr>
          <p:cNvPr id="4" name="Immagine 3">
            <a:extLst>
              <a:ext uri="{FF2B5EF4-FFF2-40B4-BE49-F238E27FC236}">
                <a16:creationId xmlns:a16="http://schemas.microsoft.com/office/drawing/2014/main" id="{AB1091B9-1DFE-90DF-C59A-90CC5A98CDEF}"/>
              </a:ext>
            </a:extLst>
          </p:cNvPr>
          <p:cNvPicPr>
            <a:picLocks noChangeAspect="1"/>
          </p:cNvPicPr>
          <p:nvPr/>
        </p:nvPicPr>
        <p:blipFill>
          <a:blip r:embed="rId2"/>
          <a:stretch>
            <a:fillRect/>
          </a:stretch>
        </p:blipFill>
        <p:spPr>
          <a:xfrm>
            <a:off x="6003866" y="2341418"/>
            <a:ext cx="5707843" cy="4604327"/>
          </a:xfrm>
          <a:prstGeom prst="rect">
            <a:avLst/>
          </a:prstGeom>
          <a:effectLst>
            <a:softEdge rad="635000"/>
          </a:effectLst>
        </p:spPr>
      </p:pic>
      <p:sp>
        <p:nvSpPr>
          <p:cNvPr id="5" name="CasellaDiTesto 4">
            <a:extLst>
              <a:ext uri="{FF2B5EF4-FFF2-40B4-BE49-F238E27FC236}">
                <a16:creationId xmlns:a16="http://schemas.microsoft.com/office/drawing/2014/main" id="{8AF2ED5B-A6EE-BAAB-3183-67B6C55E2F74}"/>
              </a:ext>
            </a:extLst>
          </p:cNvPr>
          <p:cNvSpPr txBox="1"/>
          <p:nvPr/>
        </p:nvSpPr>
        <p:spPr>
          <a:xfrm>
            <a:off x="2401455" y="2610683"/>
            <a:ext cx="3602411" cy="4247317"/>
          </a:xfrm>
          <a:prstGeom prst="rect">
            <a:avLst/>
          </a:prstGeom>
          <a:noFill/>
        </p:spPr>
        <p:txBody>
          <a:bodyPr wrap="square" rtlCol="0">
            <a:spAutoFit/>
          </a:bodyPr>
          <a:lstStyle/>
          <a:p>
            <a:pPr>
              <a:lnSpc>
                <a:spcPct val="150000"/>
              </a:lnSpc>
            </a:pPr>
            <a:r>
              <a:rPr lang="it-IT" sz="2400" dirty="0"/>
              <a:t>Le aziende pubbliche rimanevano comunque società per azioni, continuando quindi ad associare, in posizione di minoranza il capitale privato.</a:t>
            </a:r>
          </a:p>
          <a:p>
            <a:endParaRPr lang="it-IT" dirty="0"/>
          </a:p>
        </p:txBody>
      </p:sp>
    </p:spTree>
    <p:extLst>
      <p:ext uri="{BB962C8B-B14F-4D97-AF65-F5344CB8AC3E}">
        <p14:creationId xmlns:p14="http://schemas.microsoft.com/office/powerpoint/2010/main" val="201729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Filo">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766</TotalTime>
  <Words>3754</Words>
  <Application>Microsoft Office PowerPoint</Application>
  <PresentationFormat>Widescreen</PresentationFormat>
  <Paragraphs>219</Paragraphs>
  <Slides>40</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40</vt:i4>
      </vt:variant>
    </vt:vector>
  </HeadingPairs>
  <TitlesOfParts>
    <vt:vector size="44" baseType="lpstr">
      <vt:lpstr>Arial</vt:lpstr>
      <vt:lpstr>Century Gothic</vt:lpstr>
      <vt:lpstr>Wingdings 3</vt:lpstr>
      <vt:lpstr>Filo</vt:lpstr>
      <vt:lpstr>Presentazione standard di PowerPoint</vt:lpstr>
      <vt:lpstr>Presentazione standard di PowerPoint</vt:lpstr>
      <vt:lpstr>Presentazione standard di PowerPoint</vt:lpstr>
      <vt:lpstr>L’industria siderurgica negli anni ‘90 in Italia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Woody Dapoto</dc:creator>
  <cp:lastModifiedBy>Woody Dapoto</cp:lastModifiedBy>
  <cp:revision>15</cp:revision>
  <dcterms:created xsi:type="dcterms:W3CDTF">2025-04-08T18:40:47Z</dcterms:created>
  <dcterms:modified xsi:type="dcterms:W3CDTF">2025-05-22T08:39:19Z</dcterms:modified>
</cp:coreProperties>
</file>