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0" r:id="rId2"/>
    <p:sldId id="281" r:id="rId3"/>
    <p:sldId id="282" r:id="rId4"/>
    <p:sldId id="256" r:id="rId5"/>
    <p:sldId id="257" r:id="rId6"/>
    <p:sldId id="258" r:id="rId7"/>
    <p:sldId id="259" r:id="rId8"/>
    <p:sldId id="260" r:id="rId9"/>
    <p:sldId id="263" r:id="rId10"/>
    <p:sldId id="261" r:id="rId11"/>
    <p:sldId id="262" r:id="rId12"/>
    <p:sldId id="264" r:id="rId13"/>
    <p:sldId id="265" r:id="rId14"/>
    <p:sldId id="266" r:id="rId15"/>
    <p:sldId id="267" r:id="rId16"/>
    <p:sldId id="271" r:id="rId17"/>
    <p:sldId id="272" r:id="rId18"/>
    <p:sldId id="268" r:id="rId19"/>
    <p:sldId id="269" r:id="rId20"/>
    <p:sldId id="270" r:id="rId21"/>
    <p:sldId id="275" r:id="rId22"/>
    <p:sldId id="283" r:id="rId23"/>
    <p:sldId id="273" r:id="rId24"/>
    <p:sldId id="274" r:id="rId25"/>
    <p:sldId id="284" r:id="rId26"/>
    <p:sldId id="276" r:id="rId27"/>
    <p:sldId id="277" r:id="rId28"/>
    <p:sldId id="278" r:id="rId29"/>
    <p:sldId id="285" r:id="rId30"/>
    <p:sldId id="279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5CE87C-713A-BAEF-4D5F-303A3D0E7549}"/>
              </a:ext>
            </a:extLst>
          </p:cNvPr>
          <p:cNvSpPr txBox="1"/>
          <p:nvPr/>
        </p:nvSpPr>
        <p:spPr>
          <a:xfrm>
            <a:off x="2013528" y="432866"/>
            <a:ext cx="4424217" cy="456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Ing. SERGIO MARLETTA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algn="just">
              <a:lnSpc>
                <a:spcPct val="150000"/>
              </a:lnSpc>
            </a:pPr>
            <a:r>
              <a:rPr lang="it-IT" dirty="0"/>
              <a:t>Ha studiato all’università «La Sapienza» di Roma, laureandosi con una tesi sperimentale sull’uso del calcolatore nella fabbricazione di tubi senza saldatura, presso lo stabilimento Dalmine (oggi Tenaris) di Dalmine.</a:t>
            </a:r>
          </a:p>
          <a:p>
            <a:pPr algn="just">
              <a:lnSpc>
                <a:spcPct val="150000"/>
              </a:lnSpc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28FCC9-EBF4-6C88-61A4-C7593088C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43" y="220431"/>
            <a:ext cx="3317811" cy="441147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74C1B5-25C1-242A-15C1-5AA93984AC26}"/>
              </a:ext>
            </a:extLst>
          </p:cNvPr>
          <p:cNvSpPr txBox="1"/>
          <p:nvPr/>
        </p:nvSpPr>
        <p:spPr>
          <a:xfrm>
            <a:off x="1921165" y="4826675"/>
            <a:ext cx="9799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Dopo uno stage presso il centro elaborazione dati TECHNIPETROL di Roma, dove ha conseguito il certificato di analista IBM, viene assunto a Febbraio 1972 come assistente del capo officina della divisione caldareria e condotte forzate della Terni, società per l’industria e l’elettricità.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38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012F5B-1FEF-A9D7-8CF1-726ED7EAFD80}"/>
              </a:ext>
            </a:extLst>
          </p:cNvPr>
          <p:cNvSpPr txBox="1"/>
          <p:nvPr/>
        </p:nvSpPr>
        <p:spPr>
          <a:xfrm>
            <a:off x="2404578" y="530879"/>
            <a:ext cx="8839200" cy="5995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/>
              <a:t>L’IRI assunse la figura di una holding;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/>
              <a:t>Le aziende (tra cui la TERNI), sotto il suo controllo mantennero una articolazione in tre diversi stadi;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/>
              <a:t>Queste società facevano capo a finanziarie di settore, a loro volta controllate dall’IRI:</a:t>
            </a: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STET</a:t>
            </a:r>
            <a:r>
              <a:rPr lang="it-IT" dirty="0"/>
              <a:t> (1934)</a:t>
            </a: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FINMARE</a:t>
            </a:r>
            <a:r>
              <a:rPr lang="it-IT" dirty="0"/>
              <a:t> (1934)</a:t>
            </a: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FINSIDER</a:t>
            </a:r>
            <a:r>
              <a:rPr lang="it-IT" dirty="0"/>
              <a:t> (1937)</a:t>
            </a: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FINMECCANICA</a:t>
            </a:r>
            <a:r>
              <a:rPr lang="it-IT" dirty="0"/>
              <a:t> (dopo la guerra, 1948)</a:t>
            </a: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FINELETTRICA</a:t>
            </a:r>
            <a:r>
              <a:rPr lang="it-IT" dirty="0"/>
              <a:t> (1952)</a:t>
            </a:r>
          </a:p>
          <a:p>
            <a:pPr algn="just">
              <a:lnSpc>
                <a:spcPct val="150000"/>
              </a:lnSpc>
            </a:pP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8A721A2-C17D-B4D4-E9ED-8DC03F405D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709926" y="124348"/>
            <a:ext cx="10718042" cy="640169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398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892432-97CD-84B7-92BC-22025410234E}"/>
              </a:ext>
            </a:extLst>
          </p:cNvPr>
          <p:cNvSpPr txBox="1"/>
          <p:nvPr/>
        </p:nvSpPr>
        <p:spPr>
          <a:xfrm>
            <a:off x="2246935" y="1273198"/>
            <a:ext cx="9462052" cy="461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Missione dell’IRI</a:t>
            </a:r>
            <a:r>
              <a:rPr lang="it-IT" dirty="0"/>
              <a:t>: gestire imprenditorialmente un gruppo industriale formato da società per azioni orientate al mercato. 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approvazione del nuovo statuto (1948):</a:t>
            </a:r>
            <a:r>
              <a:rPr lang="it-IT" dirty="0"/>
              <a:t>, in cui viene ribadito il doppio ruolo dell’IRI di gestore di una rilevante porzione dell’apparato produttivo industriale italiano e di strumento specializzato di politica industriale.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Costituzione del Ministero delle partecipazioni statali (1956): </a:t>
            </a:r>
            <a:r>
              <a:rPr lang="it-IT" dirty="0"/>
              <a:t>dilatazione del campo d’intervento degli organismi dello stato, definizione di un quadro legislativo favorevole ad una politica espansiva del settore pubblico.</a:t>
            </a:r>
          </a:p>
          <a:p>
            <a:pPr algn="just">
              <a:lnSpc>
                <a:spcPct val="150000"/>
              </a:lnSpc>
            </a:pP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85EC0C8-FFC7-95AC-623F-646AF1DDF2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2101755" y="0"/>
            <a:ext cx="9794479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038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1D46A3-B5EC-A54F-3A58-7853CE19B7B2}"/>
              </a:ext>
            </a:extLst>
          </p:cNvPr>
          <p:cNvSpPr txBox="1"/>
          <p:nvPr/>
        </p:nvSpPr>
        <p:spPr>
          <a:xfrm>
            <a:off x="2355009" y="1123913"/>
            <a:ext cx="5909096" cy="461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Nel 1943 gli stabilimenti interessati dalla produzione bellica sono </a:t>
            </a:r>
            <a:r>
              <a:rPr lang="it-IT" b="1" dirty="0"/>
              <a:t>1,800</a:t>
            </a:r>
            <a:r>
              <a:rPr lang="it-IT" dirty="0"/>
              <a:t>, i lavoratori coinvolti </a:t>
            </a:r>
            <a:r>
              <a:rPr lang="it-IT" b="1" dirty="0"/>
              <a:t>1,200,000</a:t>
            </a:r>
            <a:r>
              <a:rPr lang="it-IT" dirty="0"/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Alla fine della guerra il meridione vede la cessazione di molte attività, mentre nel nord si assiste alla loro delocalizzazione in Germania;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Prima fase della ricostruzione: ristrutturazione degli impianti e riconversione civile;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8C13B5-F258-E18F-A3E1-E2629F4E9763}"/>
              </a:ext>
            </a:extLst>
          </p:cNvPr>
          <p:cNvSpPr txBox="1"/>
          <p:nvPr/>
        </p:nvSpPr>
        <p:spPr>
          <a:xfrm>
            <a:off x="2355009" y="5691748"/>
            <a:ext cx="9420045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1947: ristrutturazione delle aziende belliche appartenenti all’IRI, affidata a Finmeccanica.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6EC59E-FB32-1001-BBDE-70A302A2A4AC}"/>
              </a:ext>
            </a:extLst>
          </p:cNvPr>
          <p:cNvSpPr txBox="1"/>
          <p:nvPr/>
        </p:nvSpPr>
        <p:spPr>
          <a:xfrm>
            <a:off x="2355010" y="295564"/>
            <a:ext cx="9420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La riconversione dell’industria bellica ed il piano Marshall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BF5972-E84D-2C10-7548-88C4828C5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35" y="971212"/>
            <a:ext cx="3633779" cy="476287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951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1CCD9F-3628-681A-243C-7742026D6D8F}"/>
              </a:ext>
            </a:extLst>
          </p:cNvPr>
          <p:cNvSpPr txBox="1"/>
          <p:nvPr/>
        </p:nvSpPr>
        <p:spPr>
          <a:xfrm>
            <a:off x="5938983" y="129309"/>
            <a:ext cx="6100356" cy="345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Il Piano Marshall</a:t>
            </a:r>
          </a:p>
          <a:p>
            <a:endParaRPr lang="it-IT" dirty="0"/>
          </a:p>
          <a:p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piano Marshall fu un programma di aiuti americani per la ricostruzione dell’Europa dopo la seconda guerra mondiale.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Favorì lo sviluppo dell’industria, della siderurgia, dell’energia e della meccanica.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C85B0F-89D7-2463-630A-F20060C28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709" y="532042"/>
            <a:ext cx="2957945" cy="34556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91703E7-09F7-15C7-DB5B-53885222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109" y="4164888"/>
            <a:ext cx="3715328" cy="256380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71668E-6B5C-6F8D-9983-19F631C5C3D1}"/>
              </a:ext>
            </a:extLst>
          </p:cNvPr>
          <p:cNvSpPr txBox="1"/>
          <p:nvPr/>
        </p:nvSpPr>
        <p:spPr>
          <a:xfrm>
            <a:off x="2138150" y="4624274"/>
            <a:ext cx="5846618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Gian Lupo Osti, assistente personale del presidente Finsider, ebbe l’incarico di seguire le trattative per i prestiti del piano Marshall con l’amministrazione USA</a:t>
            </a:r>
          </a:p>
        </p:txBody>
      </p:sp>
    </p:spTree>
    <p:extLst>
      <p:ext uri="{BB962C8B-B14F-4D97-AF65-F5344CB8AC3E}">
        <p14:creationId xmlns:p14="http://schemas.microsoft.com/office/powerpoint/2010/main" val="15813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BD7585-F5B0-AC1F-B674-728DE01F8041}"/>
              </a:ext>
            </a:extLst>
          </p:cNvPr>
          <p:cNvSpPr txBox="1"/>
          <p:nvPr/>
        </p:nvSpPr>
        <p:spPr>
          <a:xfrm>
            <a:off x="2083062" y="166254"/>
            <a:ext cx="6285084" cy="6456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Il piano Sinigaglia</a:t>
            </a:r>
          </a:p>
          <a:p>
            <a:endParaRPr lang="it-IT" sz="2400" b="1" i="1" dirty="0"/>
          </a:p>
          <a:p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piano prende il nome dell’ingegnere e imprenditore </a:t>
            </a:r>
            <a:r>
              <a:rPr lang="it-IT" b="1" dirty="0"/>
              <a:t>Oscar Sinigaglia</a:t>
            </a:r>
            <a:r>
              <a:rPr lang="it-IT" dirty="0"/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Approvato dal Governo italiano nel 1948 prevedeva un forte aumento della capacità produttiva della siderurgia nazionale;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incentrato sulla ricostruzione dello stabilimento di Genova </a:t>
            </a:r>
            <a:r>
              <a:rPr lang="it-IT" dirty="0" err="1"/>
              <a:t>Cormigliano</a:t>
            </a:r>
            <a:r>
              <a:rPr lang="it-IT" dirty="0"/>
              <a:t> e sull’integrazione verticale delle lavorazioni a Piombino e Bagnoli;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Con la stessa logica venne decisa, nel 1959, la costruzione dello stabilimento siderurgico di Taranto.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D3C699-E779-D06F-04C9-BBDEEC6E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534" y="821652"/>
            <a:ext cx="3572466" cy="551969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357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2C710E-87A5-4C9E-7A8C-372503F0C139}"/>
              </a:ext>
            </a:extLst>
          </p:cNvPr>
          <p:cNvSpPr txBox="1"/>
          <p:nvPr/>
        </p:nvSpPr>
        <p:spPr>
          <a:xfrm>
            <a:off x="1840564" y="269784"/>
            <a:ext cx="10049773" cy="276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CECA</a:t>
            </a:r>
          </a:p>
          <a:p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Creato con il trattato di Parigi del 18 Aprile 1951 e firmato dal Belgio, Germania, Francia, Italia, Lussemburgo e Paesi Bassi;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L’obiettivo principale era quello di creare un mercato comune per il carbone e l’acciaio;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E8A4F1-7CF8-F06D-ECCD-5B5CE4C20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379" y="2498530"/>
            <a:ext cx="5334975" cy="380950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88864C-BF44-124A-DC7F-FCCB590A7995}"/>
              </a:ext>
            </a:extLst>
          </p:cNvPr>
          <p:cNvSpPr txBox="1"/>
          <p:nvPr/>
        </p:nvSpPr>
        <p:spPr>
          <a:xfrm>
            <a:off x="1840564" y="3310396"/>
            <a:ext cx="474749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CECA fu un passo fondamentale verso l’integrazione europea, aprendo la strada alla creazione della comunità economica europea (CEE);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trattato, della durata di 50 anni, è scaduto il 23 luglio 2002.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18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E900BC-43F8-EA80-C662-083D96A1F948}"/>
              </a:ext>
            </a:extLst>
          </p:cNvPr>
          <p:cNvSpPr txBox="1"/>
          <p:nvPr/>
        </p:nvSpPr>
        <p:spPr>
          <a:xfrm>
            <a:off x="1548006" y="1844743"/>
            <a:ext cx="6371261" cy="377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nazionalizzazione dell’industria elettrica in Italia ha rappresentato il campo di battaglia ideale per due visioni politiche storiche dello stato e dell’economia: quella </a:t>
            </a:r>
            <a:r>
              <a:rPr lang="it-IT" b="1" dirty="0"/>
              <a:t>riformista</a:t>
            </a:r>
            <a:r>
              <a:rPr lang="it-IT" dirty="0"/>
              <a:t> e quella </a:t>
            </a:r>
            <a:r>
              <a:rPr lang="it-IT" b="1" dirty="0"/>
              <a:t>liberista</a:t>
            </a:r>
            <a:r>
              <a:rPr lang="it-IT" dirty="0"/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nazionalizzazione è stata anche un luogo di discussione sul concetto di </a:t>
            </a:r>
            <a:r>
              <a:rPr lang="it-IT" b="1" dirty="0"/>
              <a:t>monopolio</a:t>
            </a:r>
            <a:r>
              <a:rPr lang="it-IT" dirty="0"/>
              <a:t> e su quello di </a:t>
            </a:r>
            <a:r>
              <a:rPr lang="it-IT" b="1" dirty="0"/>
              <a:t>sviluppo economico</a:t>
            </a:r>
            <a:r>
              <a:rPr lang="it-IT" dirty="0"/>
              <a:t>, legato a doppio filo alla </a:t>
            </a:r>
            <a:r>
              <a:rPr lang="it-IT" b="1" dirty="0"/>
              <a:t>produzione energetica.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9A067A-36BE-7321-FF4A-78548CB05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267" y="1244625"/>
            <a:ext cx="4331854" cy="53316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69165B-162E-9725-62F9-4014F0A26679}"/>
              </a:ext>
            </a:extLst>
          </p:cNvPr>
          <p:cNvSpPr txBox="1"/>
          <p:nvPr/>
        </p:nvSpPr>
        <p:spPr>
          <a:xfrm>
            <a:off x="1681018" y="350982"/>
            <a:ext cx="9005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La nazionalizzazione dell’energia elettrica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04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479F82-01A7-1CB3-2CED-CB43C5AF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24070"/>
            <a:ext cx="6067159" cy="61622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81371A-6582-93CE-DE31-BA85C1A2CC19}"/>
              </a:ext>
            </a:extLst>
          </p:cNvPr>
          <p:cNvSpPr txBox="1"/>
          <p:nvPr/>
        </p:nvSpPr>
        <p:spPr>
          <a:xfrm>
            <a:off x="1563757" y="791046"/>
            <a:ext cx="428045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legge approvata il </a:t>
            </a:r>
            <a:r>
              <a:rPr lang="it-IT" u="sng" dirty="0"/>
              <a:t>6 dicembre 1962 </a:t>
            </a:r>
            <a:r>
              <a:rPr lang="it-IT" dirty="0"/>
              <a:t>, primo atto del governo di centro-sinistra guidato da Fanfani, prevedeva la nazionalizzazione delle attività elettriche esercitate da Terni, che produceva energia elettrica per le sue attività;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Era quindi auto produttrice e vendeva sul mercato il surplus della sua produzione elettrica.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91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B5777C-F31F-B105-F1AB-AE28CA15740F}"/>
              </a:ext>
            </a:extLst>
          </p:cNvPr>
          <p:cNvSpPr txBox="1"/>
          <p:nvPr/>
        </p:nvSpPr>
        <p:spPr>
          <a:xfrm>
            <a:off x="7259781" y="1209965"/>
            <a:ext cx="4535055" cy="336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All’inizio degli anni ‘60 in Italia si producevano 48 miliardi di KW/h di energia elettrica, con una potenza installata di 10,000 Mw;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fabbisogno di energia elettrica cresceva rapidamente, al ritmo del 10% annuo;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8908D0-FE56-6DCC-B1DB-D642BE7781FA}"/>
              </a:ext>
            </a:extLst>
          </p:cNvPr>
          <p:cNvSpPr txBox="1"/>
          <p:nvPr/>
        </p:nvSpPr>
        <p:spPr>
          <a:xfrm>
            <a:off x="2521527" y="258618"/>
            <a:ext cx="9476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La questione Energetica ed il nucleare civile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B4ACF0-1E9A-8F05-E23C-DE345396B4CB}"/>
              </a:ext>
            </a:extLst>
          </p:cNvPr>
          <p:cNvSpPr txBox="1"/>
          <p:nvPr/>
        </p:nvSpPr>
        <p:spPr>
          <a:xfrm>
            <a:off x="2013528" y="4786326"/>
            <a:ext cx="9762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Per sostenere la crescita economica lo stato chiese all’ENEL di portare il servizio elettrico su tutto il territorio nazionale;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Per aumentare la capacità produttiva si ricorse al nucleare.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8E800D-E0C7-3D0E-628A-6B67AE01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19" y="997282"/>
            <a:ext cx="5968236" cy="378904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901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DA89CE-3213-44B1-5208-899A88DAFBEF}"/>
              </a:ext>
            </a:extLst>
          </p:cNvPr>
          <p:cNvSpPr txBox="1"/>
          <p:nvPr/>
        </p:nvSpPr>
        <p:spPr>
          <a:xfrm>
            <a:off x="1566610" y="517237"/>
            <a:ext cx="10422190" cy="7103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Nel 1963 sorse la centrale di Latina, con unico reattore </a:t>
            </a:r>
            <a:r>
              <a:rPr lang="it-IT" dirty="0" err="1"/>
              <a:t>Magnox</a:t>
            </a:r>
            <a:r>
              <a:rPr lang="it-IT" dirty="0"/>
              <a:t> da 153 Mw.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Nel gennaio 1964 fu messa in funzione la centrale di Garigliano, con un unico reattore BWR da 150 Mw;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Nel 1965 entrò in funzione anche la centrale di Trino Vercellese, dotata di un reattore PWR  da 270 Mw.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Con queste tre centrali l’Italia era, nel 1966, il terzo produttore al mondo di energia nucleare dopo USA e Inghilterra.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Alcune aziende siderurgiche, come TERNI e BREDA, si dotano di officine di per la costruzione di caldaie nucleari, necessarie alla realizzazione dei «Pressure vessels» dei reattori PWR e BWR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5A3027-2584-956B-0FC7-ACC37B9FED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03200" y="153926"/>
            <a:ext cx="12255044" cy="689346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429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5227443-7E23-E202-016D-95480B3962D2}"/>
              </a:ext>
            </a:extLst>
          </p:cNvPr>
          <p:cNvSpPr txBox="1"/>
          <p:nvPr/>
        </p:nvSpPr>
        <p:spPr>
          <a:xfrm>
            <a:off x="1947043" y="964328"/>
            <a:ext cx="10084279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Dal 1972 al 1985 ricopre diversi ruoli, tra i quali spicca il coordinamento per l’ottenimento del certificato di qualità nucleare «ASME Stamp-N» fino a diventare project manager (responsabile tecnico commerciale) per la fabbricazione di componenti per impianti chimici e petrolchimici.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1F27CB-6507-16FA-6AB6-487003D6C379}"/>
              </a:ext>
            </a:extLst>
          </p:cNvPr>
          <p:cNvSpPr txBox="1"/>
          <p:nvPr/>
        </p:nvSpPr>
        <p:spPr>
          <a:xfrm>
            <a:off x="1947043" y="4556625"/>
            <a:ext cx="99660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Dal 1986 al 1989 passa come direttore tecnico alla Ternana Costruzioni e Montaggi di </a:t>
            </a:r>
            <a:r>
              <a:rPr lang="it-IT" dirty="0" err="1"/>
              <a:t>Anangni</a:t>
            </a:r>
            <a:r>
              <a:rPr lang="it-IT" dirty="0"/>
              <a:t>, acquisendo la qualifica di Direttore dei lavori, per conto della società </a:t>
            </a:r>
            <a:r>
              <a:rPr lang="it-IT" dirty="0" err="1"/>
              <a:t>Aluswisse</a:t>
            </a:r>
            <a:r>
              <a:rPr lang="it-IT"/>
              <a:t> di </a:t>
            </a:r>
            <a:r>
              <a:rPr lang="it-IT" dirty="0"/>
              <a:t>Scanzorosciate (BG) per la costruzione di un impianto chimico a S. Giovanni Valdarno (AR).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373398-87BB-2265-21BB-EAE0F89A9D20}"/>
              </a:ext>
            </a:extLst>
          </p:cNvPr>
          <p:cNvSpPr txBox="1"/>
          <p:nvPr/>
        </p:nvSpPr>
        <p:spPr>
          <a:xfrm>
            <a:off x="1947043" y="3079343"/>
            <a:ext cx="9921684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Nel febbraio del 1985 diventa Direttore generale della società F.A. serbatoi di Apricena, specializzata nella fabbricazione di serbatoi </a:t>
            </a:r>
            <a:r>
              <a:rPr lang="it-IT" dirty="0" err="1"/>
              <a:t>gpl</a:t>
            </a:r>
            <a:r>
              <a:rPr lang="it-IT" dirty="0"/>
              <a:t> e da interno.</a:t>
            </a:r>
          </a:p>
        </p:txBody>
      </p:sp>
    </p:spTree>
    <p:extLst>
      <p:ext uri="{BB962C8B-B14F-4D97-AF65-F5344CB8AC3E}">
        <p14:creationId xmlns:p14="http://schemas.microsoft.com/office/powerpoint/2010/main" val="36764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378880-7203-C7EB-88D5-4219930B04AA}"/>
              </a:ext>
            </a:extLst>
          </p:cNvPr>
          <p:cNvSpPr txBox="1"/>
          <p:nvPr/>
        </p:nvSpPr>
        <p:spPr>
          <a:xfrm>
            <a:off x="5107709" y="560716"/>
            <a:ext cx="6779491" cy="613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7E9473-570A-1B44-A87C-445E278FA123}"/>
              </a:ext>
            </a:extLst>
          </p:cNvPr>
          <p:cNvSpPr txBox="1"/>
          <p:nvPr/>
        </p:nvSpPr>
        <p:spPr>
          <a:xfrm>
            <a:off x="1588655" y="441251"/>
            <a:ext cx="10298545" cy="313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Il mercato comune ed i regolamenti comunitari</a:t>
            </a:r>
          </a:p>
          <a:p>
            <a:pPr algn="ctr"/>
            <a:endParaRPr lang="it-IT" sz="2400" b="1" i="1" dirty="0"/>
          </a:p>
          <a:p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 trattati di Roma, firmati il 25 marzo 1957, sono trattati che istituiscono la comunità economica europea (CEE) e la comunità europea dell’energia elettrica. 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Assieme alle regole sulla concorrenza - (TFUE)del 1957 e trattato di Maastricht - miravano a garantire un’economia integrata e competitiva.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762B46-6B95-6F8E-3EA5-FD37C4E4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659" y="3693561"/>
            <a:ext cx="5271341" cy="292060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B7390F-FBE6-926B-F0A8-8E3C95A493D8}"/>
              </a:ext>
            </a:extLst>
          </p:cNvPr>
          <p:cNvSpPr txBox="1"/>
          <p:nvPr/>
        </p:nvSpPr>
        <p:spPr>
          <a:xfrm>
            <a:off x="1588655" y="4054361"/>
            <a:ext cx="522157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 tale ottica venivano vietati gli accordi che potevano restringere la concorrenza e gli abusi di posizione dominante.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38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A552A6-C730-68DC-35A8-C2468D54D025}"/>
              </a:ext>
            </a:extLst>
          </p:cNvPr>
          <p:cNvSpPr txBox="1"/>
          <p:nvPr/>
        </p:nvSpPr>
        <p:spPr>
          <a:xfrm>
            <a:off x="2207491" y="759362"/>
            <a:ext cx="8968509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</a:t>
            </a:r>
            <a:r>
              <a:rPr lang="it-IT" b="1" dirty="0"/>
              <a:t>riunificazione tedesca </a:t>
            </a:r>
            <a:r>
              <a:rPr lang="it-IT" dirty="0"/>
              <a:t>avvenne il 3 ottobre 1990, quando i territori della Repubblica Democratica Tedesca vennero incorporati nell’allora Germania Ovest, per poi costituirsi in cinque nuovi Lander.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9B79E2-3307-8C1A-91BE-EE3669676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966" y="2045548"/>
            <a:ext cx="6136498" cy="45423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3382ED-13F0-5C01-ECC7-7C6819A3D156}"/>
              </a:ext>
            </a:extLst>
          </p:cNvPr>
          <p:cNvSpPr txBox="1"/>
          <p:nvPr/>
        </p:nvSpPr>
        <p:spPr>
          <a:xfrm>
            <a:off x="2207490" y="2743200"/>
            <a:ext cx="34379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Si parla di riunificazione in relazione al più antico processo (Deutsche </a:t>
            </a:r>
            <a:r>
              <a:rPr lang="it-IT" dirty="0" err="1"/>
              <a:t>einigung</a:t>
            </a:r>
            <a:r>
              <a:rPr lang="it-IT" dirty="0"/>
              <a:t>), che portò alla unificazione dello stato tedesco nel 1871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1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B79F9A-36FC-BF19-A150-8E933FB28E14}"/>
              </a:ext>
            </a:extLst>
          </p:cNvPr>
          <p:cNvSpPr txBox="1"/>
          <p:nvPr/>
        </p:nvSpPr>
        <p:spPr>
          <a:xfrm>
            <a:off x="2059709" y="216384"/>
            <a:ext cx="9901382" cy="253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Passaggi fondamentali in vista della riunificazione furono la caduta del muro di Berlino (9 novembre 1989) e l’entrata in vigore, il 1° luglio 1990, del trattato sull’unione monetaria, economica e sociale;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Germania riunificata rimase un apese membro della comunità europea e della NATO;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5CF3F3-EBD6-EB35-9FD5-7316FFE6BC05}"/>
              </a:ext>
            </a:extLst>
          </p:cNvPr>
          <p:cNvSpPr txBox="1"/>
          <p:nvPr/>
        </p:nvSpPr>
        <p:spPr>
          <a:xfrm>
            <a:off x="7699512" y="2911372"/>
            <a:ext cx="3903769" cy="369331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stessa riunificazione tedesca appare come un passaggio imprescindibile per la successiva integrazione europea e per l’abolizione dell’euro come valuta comune a numerosi paesi del continente.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97BBEA-5F9B-0786-5836-EC4757E6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39" y="2749065"/>
            <a:ext cx="5919204" cy="391530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96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278D97-6687-E414-1B4A-1FB0A5192246}"/>
              </a:ext>
            </a:extLst>
          </p:cNvPr>
          <p:cNvSpPr txBox="1"/>
          <p:nvPr/>
        </p:nvSpPr>
        <p:spPr>
          <a:xfrm>
            <a:off x="2182483" y="483079"/>
            <a:ext cx="9575321" cy="5995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1" i="1" dirty="0"/>
              <a:t>La rinascita dell’ILVA e la sua internazionalizzazione 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denominazione ILVA (antico nome dell’isola d’Elba) fu ripresa nel 1988 quando ITALSIDER e FINSIDER furono messe in liquidazione e scomparvero.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L’ILVA diviene operativa il 1° gennaio 1989 per trasformazione delle preesistenti Finsider, Nuova Italsider, Nuova </a:t>
            </a:r>
            <a:r>
              <a:rPr lang="it-IT" dirty="0" err="1"/>
              <a:t>Deltasider</a:t>
            </a:r>
            <a:r>
              <a:rPr lang="it-IT" dirty="0"/>
              <a:t> e Terni Acciai Speciali.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società sviluppa le sue attività tramite una struttura multi divisionale ed il siderurgico di Taranto diventa la base fondamentale del nuovo gruppo.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Vennero chiusi gli stabilimenti di Bagnoli, Novi, Torino, Campi e Sesto S. Giovanni;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Terni veniva ridimensionata e la CO.GE.A. di Genova venne venduta.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D08C43-B96B-92FC-A009-B80BE9F958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1232452" y="-16104"/>
            <a:ext cx="10866783" cy="672358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618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14001D-37B1-7539-44D4-37212168CE37}"/>
              </a:ext>
            </a:extLst>
          </p:cNvPr>
          <p:cNvSpPr txBox="1"/>
          <p:nvPr/>
        </p:nvSpPr>
        <p:spPr>
          <a:xfrm>
            <a:off x="2268748" y="217932"/>
            <a:ext cx="8637791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Artefice di questa complessa riorganizzazione è </a:t>
            </a:r>
            <a:r>
              <a:rPr lang="it-IT" dirty="0" err="1"/>
              <a:t>l’Ing</a:t>
            </a:r>
            <a:r>
              <a:rPr lang="it-IT" dirty="0"/>
              <a:t>. Giovanni Gambardella, arrivato a maggio 1987 con il mandato di rilanciare la siderurgia pubblica;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82D67B-59CC-B327-236F-887DD1EBF851}"/>
              </a:ext>
            </a:extLst>
          </p:cNvPr>
          <p:cNvSpPr txBox="1"/>
          <p:nvPr/>
        </p:nvSpPr>
        <p:spPr>
          <a:xfrm>
            <a:off x="2268748" y="5439739"/>
            <a:ext cx="9688946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L’idea era quella di delocalizzare la laminazione a freddo dell’acciaio inox in Ungheria per il mercato europeo, ed in Tailandia per il mercato asiatico.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E611EA-A62F-A16D-A2EF-32853402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662" y="1152939"/>
            <a:ext cx="5990954" cy="40556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15141B-C5EB-F28F-93DC-4BB568187492}"/>
              </a:ext>
            </a:extLst>
          </p:cNvPr>
          <p:cNvSpPr txBox="1"/>
          <p:nvPr/>
        </p:nvSpPr>
        <p:spPr>
          <a:xfrm>
            <a:off x="2268748" y="2040767"/>
            <a:ext cx="27273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Gambardella puntò sull’internazionalizzazione delle attività di Terni, primo produttore europeo di acciaio Inox.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46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D14980-5BBB-F9B1-6F4A-0B258B5F1B01}"/>
              </a:ext>
            </a:extLst>
          </p:cNvPr>
          <p:cNvSpPr txBox="1"/>
          <p:nvPr/>
        </p:nvSpPr>
        <p:spPr>
          <a:xfrm>
            <a:off x="1967345" y="259207"/>
            <a:ext cx="6275507" cy="377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Vennero costituite due join ventures: la SILCO e la THAINOX, rispettivamente per il mercato europeo ed asiatico.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SILCO (amministratore delegato: Istvan </a:t>
            </a:r>
            <a:r>
              <a:rPr lang="it-IT" dirty="0" err="1"/>
              <a:t>Zsabo</a:t>
            </a:r>
            <a:r>
              <a:rPr lang="it-IT" dirty="0"/>
              <a:t> – direttore generale: Sergio Marletta) diventa operativa a fine 1991 con sede a Budapest e stabilimento a </a:t>
            </a:r>
            <a:r>
              <a:rPr lang="it-IT" dirty="0" err="1"/>
              <a:t>Salgotarjan</a:t>
            </a:r>
            <a:r>
              <a:rPr lang="it-IT" dirty="0"/>
              <a:t> al confine con la Slovacchia.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4C17A7-1DA3-31DA-DE63-AB8FB3BF3B4D}"/>
              </a:ext>
            </a:extLst>
          </p:cNvPr>
          <p:cNvSpPr txBox="1"/>
          <p:nvPr/>
        </p:nvSpPr>
        <p:spPr>
          <a:xfrm>
            <a:off x="1967345" y="4327838"/>
            <a:ext cx="97997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progetto di internazionalizzazione in Ungheria prevede il proseguimento delle attività delle ex SKU di </a:t>
            </a:r>
            <a:r>
              <a:rPr lang="it-IT" dirty="0" err="1"/>
              <a:t>Salgotarjan</a:t>
            </a:r>
            <a:r>
              <a:rPr lang="it-IT" dirty="0"/>
              <a:t> per la fabbricazione di nastri d’acciaio.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creazione a «</a:t>
            </a:r>
            <a:r>
              <a:rPr lang="it-IT" dirty="0" err="1"/>
              <a:t>grenfield</a:t>
            </a:r>
            <a:r>
              <a:rPr lang="it-IT" dirty="0"/>
              <a:t>» di un centro servizi per l’acciaio inox gestito da una terza joint-venture denominata </a:t>
            </a:r>
            <a:r>
              <a:rPr lang="it-IT" dirty="0" err="1"/>
              <a:t>Hungarinox</a:t>
            </a:r>
            <a:r>
              <a:rPr lang="it-IT" dirty="0"/>
              <a:t>, di cui </a:t>
            </a:r>
            <a:r>
              <a:rPr lang="it-IT" dirty="0" err="1"/>
              <a:t>l’Ing</a:t>
            </a:r>
            <a:r>
              <a:rPr lang="it-IT" dirty="0"/>
              <a:t>. Marletta sarà amministratore delegato.</a:t>
            </a:r>
          </a:p>
          <a:p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333A7EE-5608-20B8-3631-FC9CDC8C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30" y="0"/>
            <a:ext cx="2596220" cy="45639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3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43B7B8-DC42-85D9-4252-66C2255E4E88}"/>
              </a:ext>
            </a:extLst>
          </p:cNvPr>
          <p:cNvSpPr txBox="1"/>
          <p:nvPr/>
        </p:nvSpPr>
        <p:spPr>
          <a:xfrm>
            <a:off x="2085630" y="-120529"/>
            <a:ext cx="4910719" cy="2809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Quest’ultimo progetto prevede la costruzione di uno stabilimento nell’area di </a:t>
            </a:r>
            <a:r>
              <a:rPr lang="it-IT" dirty="0" err="1"/>
              <a:t>Salgotarjan</a:t>
            </a:r>
            <a:r>
              <a:rPr lang="it-IT" dirty="0"/>
              <a:t> per l’installazione di un laminatoio </a:t>
            </a:r>
            <a:r>
              <a:rPr lang="it-IT" dirty="0" err="1"/>
              <a:t>Sendzimir</a:t>
            </a:r>
            <a:r>
              <a:rPr lang="it-IT" dirty="0"/>
              <a:t> che finirà i rotoli di laminati a caldo in acciaio inox di produzione italiana;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8FA343F-0A6B-9FEB-06F2-164C73F6B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052" y="268433"/>
            <a:ext cx="4910719" cy="52042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6923C9-524F-57D6-99F5-8421BD35F96B}"/>
              </a:ext>
            </a:extLst>
          </p:cNvPr>
          <p:cNvSpPr txBox="1"/>
          <p:nvPr/>
        </p:nvSpPr>
        <p:spPr>
          <a:xfrm>
            <a:off x="2088107" y="5440206"/>
            <a:ext cx="101038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 fine 1993 la SILCO ed il Centro Servizi sono operativi, mentre per </a:t>
            </a:r>
            <a:r>
              <a:rPr lang="it-IT" dirty="0" err="1"/>
              <a:t>Hungarinox</a:t>
            </a:r>
            <a:r>
              <a:rPr lang="it-IT" dirty="0"/>
              <a:t> sono definiti acquisizione dell’area, i progetti esecutivi, la compagine azionaria ed i finanziamenti.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1D65BB-9D45-AE0E-7E0C-94C7BF16C0A7}"/>
              </a:ext>
            </a:extLst>
          </p:cNvPr>
          <p:cNvSpPr txBox="1"/>
          <p:nvPr/>
        </p:nvSpPr>
        <p:spPr>
          <a:xfrm>
            <a:off x="2085630" y="2945438"/>
            <a:ext cx="36576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Costo dell’investimento: 100 miliardi di vecchie lire, finanziato da ILVA ed un socio ungherese, oltre che da SIMEST e BERS;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22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0C7263-70DB-81A0-21B3-9771B08E23D2}"/>
              </a:ext>
            </a:extLst>
          </p:cNvPr>
          <p:cNvSpPr txBox="1"/>
          <p:nvPr/>
        </p:nvSpPr>
        <p:spPr>
          <a:xfrm>
            <a:off x="7038457" y="739378"/>
            <a:ext cx="4781736" cy="435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anni 90: il mercato siderurgico europeo fu caratterizzato da un forte processo di ristrutturazione, privatizzazione e globalizzazione;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concentrazione aziendale, </a:t>
            </a:r>
            <a:r>
              <a:rPr lang="it-IT" dirty="0" err="1"/>
              <a:t>transnazionalizzazione</a:t>
            </a:r>
            <a:r>
              <a:rPr lang="it-IT" dirty="0"/>
              <a:t>, e trasformazione in multinazionali delle principali aziende siderurgiche;</a:t>
            </a:r>
          </a:p>
          <a:p>
            <a:pPr algn="just">
              <a:lnSpc>
                <a:spcPct val="150000"/>
              </a:lnSpc>
            </a:pPr>
            <a:endParaRPr lang="it-IT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E442F14-5940-EA5A-8C1E-7E13683E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18" y="924042"/>
            <a:ext cx="5253139" cy="379998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915608-F120-4BBA-C077-0F57D8F026DC}"/>
              </a:ext>
            </a:extLst>
          </p:cNvPr>
          <p:cNvSpPr txBox="1"/>
          <p:nvPr/>
        </p:nvSpPr>
        <p:spPr>
          <a:xfrm>
            <a:off x="2087417" y="4724023"/>
            <a:ext cx="973277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siderurgia europea divenne un mercato sempre più globale con concorrenza intercontinentale.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Politiche liberiste e finanziarie ebbero un forte impatto sul settore, spingendo verso la privatizzazione, la concentrazione e la globalizzazione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63588E-1565-BF86-AAF0-03B8B06B38ED}"/>
              </a:ext>
            </a:extLst>
          </p:cNvPr>
          <p:cNvSpPr txBox="1"/>
          <p:nvPr/>
        </p:nvSpPr>
        <p:spPr>
          <a:xfrm>
            <a:off x="2087417" y="172697"/>
            <a:ext cx="9430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Il Mercato siderurgico europeo negli anni 90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9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17DE95-52B7-96F9-D8EE-9689B3D241BD}"/>
              </a:ext>
            </a:extLst>
          </p:cNvPr>
          <p:cNvSpPr txBox="1"/>
          <p:nvPr/>
        </p:nvSpPr>
        <p:spPr>
          <a:xfrm>
            <a:off x="2194856" y="244034"/>
            <a:ext cx="9540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La liquidazione dell’ILVA e la sua privatizzazione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DD0D2E-35B1-DCDF-9E3D-0EA423E1A6F1}"/>
              </a:ext>
            </a:extLst>
          </p:cNvPr>
          <p:cNvSpPr txBox="1"/>
          <p:nvPr/>
        </p:nvSpPr>
        <p:spPr>
          <a:xfrm>
            <a:off x="7116792" y="1385002"/>
            <a:ext cx="4932219" cy="253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mercato comune europeo aveva quello dell’acciaio tra i mercati più complicati e sorvegliati.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Karel van </a:t>
            </a:r>
            <a:r>
              <a:rPr lang="it-IT" b="1" dirty="0" err="1"/>
              <a:t>Miert</a:t>
            </a:r>
            <a:r>
              <a:rPr lang="it-IT" dirty="0"/>
              <a:t>: commissario europeo per la concorrenza;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005D691-9661-81F4-C38F-DEF5CEDC9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49" y="1137331"/>
            <a:ext cx="5081853" cy="33800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DE3024-8F28-D194-D259-04844438415D}"/>
              </a:ext>
            </a:extLst>
          </p:cNvPr>
          <p:cNvSpPr txBox="1"/>
          <p:nvPr/>
        </p:nvSpPr>
        <p:spPr>
          <a:xfrm>
            <a:off x="2194856" y="4826675"/>
            <a:ext cx="98541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Nel gennaio 1993 venne avviata una complessa e dura trattativa su siderurgia pubblica e privata, in cui si accertò che in Italia i finanziamenti pubblici erano serviti a ripianare perdite, piuttosto che a ridurre la sproporzione dell’indebitamento.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80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3C1430-EDA0-23EC-9A19-48D164507C5A}"/>
              </a:ext>
            </a:extLst>
          </p:cNvPr>
          <p:cNvSpPr txBox="1"/>
          <p:nvPr/>
        </p:nvSpPr>
        <p:spPr>
          <a:xfrm>
            <a:off x="1705349" y="814647"/>
            <a:ext cx="5036850" cy="4194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L’ILVA venne sanzionata, assieme ad altri produttori europei, ed avviata la sua liquidazione (</a:t>
            </a:r>
            <a:r>
              <a:rPr lang="it-IT" dirty="0" err="1"/>
              <a:t>bad</a:t>
            </a:r>
            <a:r>
              <a:rPr lang="it-IT" dirty="0"/>
              <a:t> company).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 fine 1993 veniva nominato Hayao Nakamura in sostituzione di Giovanni Gambardella. In sostanza, anziché l’artefice di un rilancio internazionale dell’ILVA, fu il suo commissario liquidatore.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2118DEA-87D7-EA2D-DD80-F8C0FCC26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445" y="343336"/>
            <a:ext cx="5331555" cy="48988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902165-DA9E-54C6-45A5-77B78CDD5880}"/>
              </a:ext>
            </a:extLst>
          </p:cNvPr>
          <p:cNvSpPr txBox="1"/>
          <p:nvPr/>
        </p:nvSpPr>
        <p:spPr>
          <a:xfrm>
            <a:off x="1705349" y="5242173"/>
            <a:ext cx="983311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L’IMI venne incaricato di valutare il gruppo ILVA, segmentato in seguito ad una ristrutturazione, che aveva assegnato gli impianti di Taranto e Novi Ligure alla società ILVA Laminati piani.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91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C85DBD-BF34-38EC-0BEF-DC7551C0C6C5}"/>
              </a:ext>
            </a:extLst>
          </p:cNvPr>
          <p:cNvSpPr txBox="1"/>
          <p:nvPr/>
        </p:nvSpPr>
        <p:spPr>
          <a:xfrm>
            <a:off x="1730337" y="753163"/>
            <a:ext cx="102431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Dal 1989 al 1991 ricopre l’incarico di Direttore Generale di stabilimento della CO.BG.A di Levate, società del gruppo Montello.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algn="just">
              <a:lnSpc>
                <a:spcPct val="150000"/>
              </a:lnSpc>
            </a:pPr>
            <a:endParaRPr lang="it-IT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C9C3DC-3F26-FAF0-E63D-DA0BCAA454BE}"/>
              </a:ext>
            </a:extLst>
          </p:cNvPr>
          <p:cNvSpPr txBox="1"/>
          <p:nvPr/>
        </p:nvSpPr>
        <p:spPr>
          <a:xfrm>
            <a:off x="1730337" y="4904508"/>
            <a:ext cx="1024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Dal 1995 al 2005 consulente di alta direzione per ONU, COFATECH ed EDF Energies Nouvelles. 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A11033-16A9-E6D7-1ABF-8BB30D499781}"/>
              </a:ext>
            </a:extLst>
          </p:cNvPr>
          <p:cNvSpPr txBox="1"/>
          <p:nvPr/>
        </p:nvSpPr>
        <p:spPr>
          <a:xfrm>
            <a:off x="1730337" y="2302470"/>
            <a:ext cx="102431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Nel 1991 viene incaricato dall’ILVA di coordinare gli investimenti in Ungheria come Direttore Generale SILCO (joint-venture italo-ungherese) e successivamente consigliere </a:t>
            </a:r>
            <a:r>
              <a:rPr lang="it-IT" dirty="0" err="1"/>
              <a:t>Hungarinox</a:t>
            </a:r>
            <a:r>
              <a:rPr lang="it-IT" dirty="0"/>
              <a:t>. L’esperienza viene conclusa nel 1994, quando viene richiamato in Italia come </a:t>
            </a:r>
            <a:r>
              <a:rPr lang="it-IT" dirty="0" err="1"/>
              <a:t>assitente</a:t>
            </a:r>
            <a:r>
              <a:rPr lang="it-IT" dirty="0"/>
              <a:t> dell’Amministratore delegato ICROT.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22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9FD072-A101-BAC1-4D36-C0242E897DA1}"/>
              </a:ext>
            </a:extLst>
          </p:cNvPr>
          <p:cNvSpPr txBox="1"/>
          <p:nvPr/>
        </p:nvSpPr>
        <p:spPr>
          <a:xfrm>
            <a:off x="1617280" y="340591"/>
            <a:ext cx="5733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1995: L’ILVA di Taranto veniva ceduta alla RILP, controllata dal gruppo Riva, con soci di minoranza il gruppo indiano </a:t>
            </a:r>
            <a:r>
              <a:rPr lang="it-IT" dirty="0" err="1"/>
              <a:t>Essor</a:t>
            </a:r>
            <a:r>
              <a:rPr lang="it-IT" dirty="0"/>
              <a:t>, Nicola Amenduni delle acciaierie Valbruna di Vicenza.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0A09E3-80A4-0772-6D8F-1387858D5AEB}"/>
              </a:ext>
            </a:extLst>
          </p:cNvPr>
          <p:cNvSpPr txBox="1"/>
          <p:nvPr/>
        </p:nvSpPr>
        <p:spPr>
          <a:xfrm>
            <a:off x="6751781" y="4235049"/>
            <a:ext cx="5153891" cy="2446824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Gli acciai speciali Terni, con gli stabilimenti di Terni e Torino veniva ceduta a Falck e Agarini, poi rivenduta alla Thyssen unificata nel frattempo con la Krupp.</a:t>
            </a:r>
          </a:p>
          <a:p>
            <a:endParaRPr lang="it-IT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B05D69B-B5B6-5B7D-7B40-FB4F64F9B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745" y="340591"/>
            <a:ext cx="4484255" cy="33631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DA46946-E8DC-B45D-0D55-4C856281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68" y="3429000"/>
            <a:ext cx="5441413" cy="302678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1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29CA79-EBC5-6F34-8535-A1295D3B21FE}"/>
              </a:ext>
            </a:extLst>
          </p:cNvPr>
          <p:cNvSpPr txBox="1"/>
          <p:nvPr/>
        </p:nvSpPr>
        <p:spPr>
          <a:xfrm>
            <a:off x="7236692" y="753027"/>
            <a:ext cx="3777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Gli stabilimenti ex ITALSIDER di Piombino e Lovere venivano ceduti al gruppo Lucchini di Brescia.</a:t>
            </a:r>
          </a:p>
          <a:p>
            <a:endParaRPr lang="it-IT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6FDAD21-95BD-867F-82CA-70E6F4BD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03" y="3324416"/>
            <a:ext cx="52768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02F86E-8B51-A24D-BA39-8EEE3105B44E}"/>
              </a:ext>
            </a:extLst>
          </p:cNvPr>
          <p:cNvSpPr txBox="1"/>
          <p:nvPr/>
        </p:nvSpPr>
        <p:spPr>
          <a:xfrm>
            <a:off x="1768201" y="3677169"/>
            <a:ext cx="377767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</a:t>
            </a:r>
            <a:r>
              <a:rPr lang="it-IT" dirty="0" err="1"/>
              <a:t>Soc</a:t>
            </a:r>
            <a:r>
              <a:rPr lang="it-IT" dirty="0"/>
              <a:t>. Dalmine veniva ceduta alla famiglia Rocca con i suoi stabilimenti di Dalmine e Costa Volpino, prendendo il nome di Tenaris.</a:t>
            </a:r>
          </a:p>
          <a:p>
            <a:endParaRPr lang="it-IT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8AC3C49-772B-61A3-5C17-544BA4E2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31" y="318507"/>
            <a:ext cx="3777672" cy="29003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7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06C150-5E31-B835-72DD-AF1F81F3BC8C}"/>
              </a:ext>
            </a:extLst>
          </p:cNvPr>
          <p:cNvSpPr txBox="1"/>
          <p:nvPr/>
        </p:nvSpPr>
        <p:spPr>
          <a:xfrm>
            <a:off x="1883434" y="817672"/>
            <a:ext cx="5555412" cy="336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1993: l’IMI viene incaricata di valutare il gruppo ILVA per poter avviare le gare d’acquisto da parte dei privati di tutti gli stabilimenti del gruppo;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1995: cessione dell’ILVA laminati piani di Taranto al gruppo Riva e completa privatizzazione dell’acciaio di stato;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5CFC24-CF8E-517D-6C49-470A49552EC7}"/>
              </a:ext>
            </a:extLst>
          </p:cNvPr>
          <p:cNvSpPr txBox="1"/>
          <p:nvPr/>
        </p:nvSpPr>
        <p:spPr>
          <a:xfrm>
            <a:off x="2225615" y="112143"/>
            <a:ext cx="8082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Il fallimento dei privati e l’intervento dello stato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825476-9EFC-ED87-90E6-29526F13A52D}"/>
              </a:ext>
            </a:extLst>
          </p:cNvPr>
          <p:cNvSpPr txBox="1"/>
          <p:nvPr/>
        </p:nvSpPr>
        <p:spPr>
          <a:xfrm>
            <a:off x="1883434" y="4411176"/>
            <a:ext cx="941141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Gli stabilimenti ex ITALSIDER di Lovere e Piombino vengono acquistati dal gruppo Lucchini di Brescia.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Nel 2005 lo stabilimento di Piombino, a seguito di una ristrutturazione finanziaria, passa al gruppo russo SEVERSTAL.</a:t>
            </a:r>
          </a:p>
          <a:p>
            <a:endParaRPr lang="it-IT" dirty="0"/>
          </a:p>
        </p:txBody>
      </p:sp>
      <p:pic>
        <p:nvPicPr>
          <p:cNvPr id="1026" name="Picture 2" descr="Lucchini Lovere – The Beauty of Steel">
            <a:extLst>
              <a:ext uri="{FF2B5EF4-FFF2-40B4-BE49-F238E27FC236}">
                <a16:creationId xmlns:a16="http://schemas.microsoft.com/office/drawing/2014/main" id="{979072A7-6D8A-5E91-484C-C3B5F2C81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26" y="615982"/>
            <a:ext cx="4255021" cy="396927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9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E8A365-2DA7-5C2A-E05B-C594C973CF3C}"/>
              </a:ext>
            </a:extLst>
          </p:cNvPr>
          <p:cNvSpPr txBox="1"/>
          <p:nvPr/>
        </p:nvSpPr>
        <p:spPr>
          <a:xfrm>
            <a:off x="2156370" y="2791263"/>
            <a:ext cx="9437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2008: la crisi economica spinge il magnate </a:t>
            </a:r>
            <a:r>
              <a:rPr lang="it-IT" dirty="0" err="1"/>
              <a:t>Mordashov</a:t>
            </a:r>
            <a:r>
              <a:rPr lang="it-IT" dirty="0"/>
              <a:t>, proprietario della SEVERSTAL, a ritirarsi dal business in Italia.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L’azienda viene commissariata e lo stabilimento di Piombino passa al gruppo algerino CEVITAL, il cui proprietario viene arrestato nel 2017 comportando il passaggio dell’azienda al gruppo multinazionale ucraino-olandese METINVEST.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225084-79DC-9B34-60C6-4AFE6F7D2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370" y="119496"/>
            <a:ext cx="4473032" cy="25160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49212D8-BF13-C7E0-C55D-9076AB4D2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20" y="231378"/>
            <a:ext cx="3849256" cy="21652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9BE7E6E-C5D8-517C-7599-0A93AF7C0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831" y="5222585"/>
            <a:ext cx="4238625" cy="149136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5530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357502-7F10-B5D4-D3DA-7C38999FE2E9}"/>
              </a:ext>
            </a:extLst>
          </p:cNvPr>
          <p:cNvSpPr txBox="1"/>
          <p:nvPr/>
        </p:nvSpPr>
        <p:spPr>
          <a:xfrm>
            <a:off x="1364974" y="371061"/>
            <a:ext cx="1044271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1994: privatizzazione degli stabilimenti della Acciai Speciali Terni (AST) con la cessione alla KAI Italia, un consorzio di imprenditori italiani (Falck e Agarini) e della multinazionale tedesca ThyssenKrupp, la quale qualche anno dopo acquisirà l’intera proprietà.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Nel 2022 AST ritorna di proprietà italiana con la cessione al gruppo Arvedi di Cremona.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Dalmine S.p.A. è stata privatizzata nel 1996 con la cessione dell’84,08% del capitale sociale al gruppo Techint, alla banca di Roma ed a altri investitori.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Nel 2002, Dalmine entrò a far parte del gruppo Tenaris, appartenente alla famiglia Rocca di origine italo-argentina.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9020CB-6730-824A-F469-6804CB986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996" y="4492487"/>
            <a:ext cx="7323483" cy="23655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533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F18B5B-1F89-E389-AB95-3FBD7191CB2E}"/>
              </a:ext>
            </a:extLst>
          </p:cNvPr>
          <p:cNvSpPr txBox="1"/>
          <p:nvPr/>
        </p:nvSpPr>
        <p:spPr>
          <a:xfrm>
            <a:off x="1704342" y="4244122"/>
            <a:ext cx="99630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In conclusione, a circa 30 anni dalla privatizzazione, i gruppi che hanno acquisito degli asset fondamentali per il funzionamento della siderurgia in Italia hanno sfruttato gli «anni buoni» (gli stranieri Thyssen, Severstal, Arcelor Mittal, </a:t>
            </a:r>
            <a:r>
              <a:rPr lang="it-IT" dirty="0" err="1"/>
              <a:t>Metinvest</a:t>
            </a:r>
            <a:r>
              <a:rPr lang="it-IT" dirty="0"/>
              <a:t> e </a:t>
            </a:r>
            <a:r>
              <a:rPr lang="it-IT" dirty="0" err="1"/>
              <a:t>Cevital</a:t>
            </a:r>
            <a:r>
              <a:rPr lang="it-IT" dirty="0"/>
              <a:t> e gli italiani Riva e Lucchini)per poi ritirarsi, lasciando allo stato il compito di risanare Aziende strategiche e mitigare l’inquinamento ambientale prodotto da anni di incuria.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C2B8DC-18B0-F9DD-2189-1122C138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01" y="372205"/>
            <a:ext cx="7718915" cy="37074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916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7ADE5F-E347-781F-758A-0737519EEC22}"/>
              </a:ext>
            </a:extLst>
          </p:cNvPr>
          <p:cNvSpPr txBox="1"/>
          <p:nvPr/>
        </p:nvSpPr>
        <p:spPr>
          <a:xfrm>
            <a:off x="1730532" y="750516"/>
            <a:ext cx="10275937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Il «caso» Ilva di Taranto</a:t>
            </a:r>
          </a:p>
          <a:p>
            <a:endParaRPr lang="it-IT" dirty="0"/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Nel 1954 venne decisa la costruzione dello stabilimento di Taranto, completato nell’ottobre del 1964 con la messa in funzione dell’altoforno, e inaugurato nel 1965. La capacità produttiva iniziale era di 3 milioni di tonnellate l’anno.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Successivamente lo stabilimento fu ammodernato e potenziato, raggiungendo all’inizio degli anni ‘90 i 6 milioni di tonnellate annue.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revamping avvenne con la consulenza della Nippon Steel nella persona di Hayao Nakamura, che sarebbe diventato nel 1993 l’ultimo Amministratore Delegato ILVA.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ED58D37-B499-CFA7-A6CC-0C15AFC4A1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1169939" y="0"/>
            <a:ext cx="11022061" cy="68580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272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4EDF44-82FB-DFFE-0980-742894C46FB1}"/>
              </a:ext>
            </a:extLst>
          </p:cNvPr>
          <p:cNvSpPr txBox="1"/>
          <p:nvPr/>
        </p:nvSpPr>
        <p:spPr>
          <a:xfrm>
            <a:off x="2182483" y="282715"/>
            <a:ext cx="94631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 novembre 1990 la città di Taranto venne dichiarata «area a rischio ambientale» insieme a Crispiano, Massafra, Montemesola e Statte; 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crollo dei prezzi dell’acciaio porta il gruppo ILVA – Finsider, di cui fa parte lo stabilimento di Taranto, ad un pesante passivo (2.000 miliardi di lire);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1992: conversione dell’IRI e ILVA Laminati Piani in società per azioni, in funzione della privatizzazione;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1993: ripianamento debiti aziendali e privatizzazione dell’IRI grazie ad un accordo in sede comunitaria;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1993: costituzione da parte del Governo Ciampi del «Comitato permanente di consulenza globale e di garanzia per le privatizzazioni» presieduto da Draghi.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38CC5A3-945A-EA57-1881-DFCCBC037D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2974170" y="-53131"/>
            <a:ext cx="8671490" cy="68580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0308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37F7E2-C6AD-6A80-8D59-B90835612B65}"/>
              </a:ext>
            </a:extLst>
          </p:cNvPr>
          <p:cNvSpPr txBox="1"/>
          <p:nvPr/>
        </p:nvSpPr>
        <p:spPr>
          <a:xfrm>
            <a:off x="1367702" y="1123913"/>
            <a:ext cx="10824298" cy="461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Prodi, all’IRI, conferma Nakamura come Amministratore Delegato, con il compito di tagliare 11.500posti di lavoro. In parallelo l’IMI viene incaricato di valutare il gruppo ILVA.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1993: il Governo stringe due accordi con il Commissario alla Concorrenza Van </a:t>
            </a:r>
            <a:r>
              <a:rPr lang="it-IT" dirty="0" err="1"/>
              <a:t>Miert</a:t>
            </a:r>
            <a:r>
              <a:rPr lang="it-IT" dirty="0"/>
              <a:t>: la privatizzazione della siderurgia pubblica (entro il 1996) e la fissazione al 31 dicembre del termine ultimo per gli interventi finanziari delle imprese pubbliche.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Dopo un primo tentativo  di vendita alla cordata Miller, ritenuto inadeguato da Nakamura perché «u n indebolimento dell’industria siderurgica avrebbe comportato un grave danno per tutta l’industria metalmeccanica italiana», il  gruppo Riva si aggiudica l’ILVA Laminati Piani per un totale di 1820 miliardi di lire.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807159-C2CF-7C02-500B-B2B11DA6A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907889" y="345691"/>
            <a:ext cx="11284111" cy="6166616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37735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86EFC5-F00C-596B-610A-75A3F4B61DBA}"/>
              </a:ext>
            </a:extLst>
          </p:cNvPr>
          <p:cNvSpPr txBox="1"/>
          <p:nvPr/>
        </p:nvSpPr>
        <p:spPr>
          <a:xfrm>
            <a:off x="4722827" y="500666"/>
            <a:ext cx="7016685" cy="585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Il 3 aprile 1995 la compravendita riceveva il placet della Comunità Europea.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algn="just">
              <a:lnSpc>
                <a:spcPct val="150000"/>
              </a:lnSpc>
            </a:pPr>
            <a:r>
              <a:rPr lang="it-IT" dirty="0"/>
              <a:t>Nel 2012, dopo un lungo periodo di gestione problematica ed a seguito di un’inchiesta per «disastro ambientale, avvelenamento di sostanze alimentari, omicidio colposo e corruzione», gli impianti a caldo vengono sequestrati e l’azienda commissariata con l’obiettivo di garantirne la gestione e salvaguardarne i lavoratori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algn="just">
              <a:lnSpc>
                <a:spcPct val="150000"/>
              </a:lnSpc>
            </a:pPr>
            <a:r>
              <a:rPr lang="it-IT" dirty="0"/>
              <a:t>Alla fine di un lungo processo volto ad individuare un gestore a cui affidare il risanamento dell’azienda e la bonifica ambientale, nel 2017 l’azienda passa sotto il controllo del gruppo indiano lussemburghese Arcelor Mittal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B98D48-749A-D2C7-5CC9-8CDAF71F4F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1276306" y="122548"/>
            <a:ext cx="10915694" cy="64357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088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98683B-BDCF-53A7-CBBB-6AE975622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7508" y="473765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it-IT" sz="6000" b="1" i="1" dirty="0"/>
              <a:t>L’industria siderurgica negli anni ‘90 in Italia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E1F800E-2C21-9487-F4CA-9683E7E8F1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it-IT" dirty="0"/>
              <a:t>5 maggio 2025 </a:t>
            </a:r>
          </a:p>
          <a:p>
            <a:pPr algn="r"/>
            <a:r>
              <a:rPr lang="it-IT" dirty="0"/>
              <a:t>Ing. Sergio Marletta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054E1C-3C9C-256B-DAE2-AC07B6B8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68" y="2559493"/>
            <a:ext cx="6447761" cy="429850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910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757327-BCC2-55C9-F830-78D7EB129594}"/>
              </a:ext>
            </a:extLst>
          </p:cNvPr>
          <p:cNvSpPr txBox="1"/>
          <p:nvPr/>
        </p:nvSpPr>
        <p:spPr>
          <a:xfrm>
            <a:off x="1923690" y="328151"/>
            <a:ext cx="9937630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Bibliografia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900" dirty="0"/>
              <a:t>Piero Sechi: </a:t>
            </a:r>
            <a:r>
              <a:rPr lang="it-IT" sz="1900" b="1" i="1" dirty="0"/>
              <a:t>«La nazionalizzazione imperfetta» </a:t>
            </a:r>
            <a:r>
              <a:rPr lang="it-IT" sz="1900" dirty="0"/>
              <a:t>– Murena Editrice;</a:t>
            </a:r>
          </a:p>
          <a:p>
            <a:endParaRPr lang="it-IT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900" dirty="0"/>
              <a:t>Franco Bonelli : </a:t>
            </a:r>
            <a:r>
              <a:rPr lang="it-IT" sz="1900" b="1" i="1" dirty="0"/>
              <a:t>«Lo sviluppo di una grande impresa in Italia. La Terni dal 1884 al 1962»</a:t>
            </a:r>
            <a:r>
              <a:rPr lang="it-IT" sz="1900" i="1" dirty="0"/>
              <a:t> </a:t>
            </a:r>
            <a:r>
              <a:rPr lang="it-IT" sz="1900" dirty="0"/>
              <a:t>- Einaudi;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900" dirty="0"/>
              <a:t>Aldo Zucchi: </a:t>
            </a:r>
            <a:r>
              <a:rPr lang="it-IT" sz="1900" b="1" i="1" dirty="0"/>
              <a:t>«</a:t>
            </a:r>
            <a:r>
              <a:rPr lang="it-IT" sz="1900" b="1" i="1" dirty="0" err="1"/>
              <a:t>Soc</a:t>
            </a:r>
            <a:r>
              <a:rPr lang="it-IT" sz="1900" b="1" i="1" dirty="0"/>
              <a:t>. Terni, un secolo di storia di successi, di speranze, di timori»</a:t>
            </a:r>
            <a:r>
              <a:rPr lang="it-IT" sz="1900" dirty="0"/>
              <a:t> - Quaderni Umbri – Centro studi Ezio Vanoni;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900" dirty="0"/>
              <a:t>Valerio Castronovo: </a:t>
            </a:r>
            <a:r>
              <a:rPr lang="it-IT" sz="1900" b="1" i="1" dirty="0"/>
              <a:t>«Storia dell’I.R.I. – Dalle origini al dopoguerra» </a:t>
            </a:r>
            <a:r>
              <a:rPr lang="it-IT" sz="1900" dirty="0"/>
              <a:t>– Editori Laterza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900" dirty="0"/>
              <a:t>Romano Prodi: </a:t>
            </a:r>
            <a:r>
              <a:rPr lang="it-IT" sz="1900" b="1" i="1" dirty="0"/>
              <a:t>«Il tempo delle scelte» </a:t>
            </a:r>
            <a:r>
              <a:rPr lang="it-IT" sz="1900" dirty="0"/>
              <a:t>– Edizioni Il Sole 24 ore;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900" dirty="0"/>
              <a:t>Francesco Filippi: </a:t>
            </a:r>
            <a:r>
              <a:rPr lang="it-IT" sz="1900" b="1" i="1" dirty="0"/>
              <a:t>«Mussolini ha fatto anche cose buone» </a:t>
            </a:r>
            <a:r>
              <a:rPr lang="it-IT" sz="1900" dirty="0"/>
              <a:t>- Edizioni Bollati Boringhieri;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900" b="1" i="1" dirty="0"/>
              <a:t>Archivio storico AST/Acciai Speciali</a:t>
            </a:r>
            <a:r>
              <a:rPr lang="it-IT" sz="19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900" b="1" i="1" dirty="0"/>
              <a:t>Legge istitutiva Ministero dell’Ambiente</a:t>
            </a:r>
            <a:r>
              <a:rPr lang="it-IT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7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E2DD9C-E5C4-0B9A-37CD-47A96F300D28}"/>
              </a:ext>
            </a:extLst>
          </p:cNvPr>
          <p:cNvSpPr txBox="1"/>
          <p:nvPr/>
        </p:nvSpPr>
        <p:spPr>
          <a:xfrm>
            <a:off x="2765689" y="180450"/>
            <a:ext cx="8862894" cy="6497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La nascita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Il caso delle acciaierie di Terni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La creazione dell’IRI e le partecipazioni statali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La riconversione dell’industria bellica ed il piano Marshall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La creazione della comunità del carbone e dell’acciaio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Il piano Sinigaglia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La nazionalizzazione dell’energia elettrica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La Questione Energetica ed il Nucleare civile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Il mercato comune ed i regolamenti comunitari	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La nascita dell’ILVA e la sua internazionalizzazione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La riunificazione tedesca ed il mercato siderurgico negli anni ‘90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La liquidazione dell’ILVA e la sua privatizzazione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Il fallimento dei privati e l’intervento dello stato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Il caso dello stabilimento di Taranto</a:t>
            </a:r>
          </a:p>
        </p:txBody>
      </p:sp>
    </p:spTree>
    <p:extLst>
      <p:ext uri="{BB962C8B-B14F-4D97-AF65-F5344CB8AC3E}">
        <p14:creationId xmlns:p14="http://schemas.microsoft.com/office/powerpoint/2010/main" val="15800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0CB9FA-5D0D-1A51-EF15-BA5611BA21BC}"/>
              </a:ext>
            </a:extLst>
          </p:cNvPr>
          <p:cNvSpPr txBox="1"/>
          <p:nvPr/>
        </p:nvSpPr>
        <p:spPr>
          <a:xfrm>
            <a:off x="1391478" y="500666"/>
            <a:ext cx="6820051" cy="585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L’industria siderurgica in Italia ha avuto inizio nella prima metà del XIX Secolo.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prima grande acciaieria italiana : </a:t>
            </a:r>
            <a:r>
              <a:rPr lang="it-IT" b="1" i="1" dirty="0"/>
              <a:t>Alti Forni, Fonderia e Acciaieria di Terni </a:t>
            </a:r>
            <a:r>
              <a:rPr lang="it-IT" dirty="0"/>
              <a:t>(SAFFAT).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 Fondazione:1884  -  </a:t>
            </a:r>
            <a:r>
              <a:rPr lang="it-IT" b="1" i="1" dirty="0"/>
              <a:t>Vincenzo Stefano BREDA</a:t>
            </a:r>
            <a:r>
              <a:rPr lang="it-IT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Fattori che hanno contribuito allo sviluppo: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i="1" dirty="0"/>
              <a:t>La disponibilità di materie prime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i="1" dirty="0"/>
              <a:t>Il basso costo dei trasporti, soprattutto via mare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i="1" dirty="0"/>
              <a:t>I progressi tecnologici</a:t>
            </a:r>
          </a:p>
          <a:p>
            <a:pPr algn="just">
              <a:lnSpc>
                <a:spcPct val="150000"/>
              </a:lnSpc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FEE53A-1E32-6A89-2AF9-C2D36A6BC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718" y="655782"/>
            <a:ext cx="3294302" cy="46181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519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5C15947-6A4E-82B8-9C84-BAC503222FAB}"/>
              </a:ext>
            </a:extLst>
          </p:cNvPr>
          <p:cNvSpPr txBox="1"/>
          <p:nvPr/>
        </p:nvSpPr>
        <p:spPr>
          <a:xfrm>
            <a:off x="2456772" y="646157"/>
            <a:ext cx="54956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La Società italiana Ernesto Breda per Costruzioni meccaniche </a:t>
            </a:r>
          </a:p>
          <a:p>
            <a:pPr algn="just">
              <a:lnSpc>
                <a:spcPct val="200000"/>
              </a:lnSpc>
            </a:pPr>
            <a:endParaRPr lang="it-IT" sz="2400" dirty="0"/>
          </a:p>
          <a:p>
            <a:pPr algn="just">
              <a:lnSpc>
                <a:spcPct val="200000"/>
              </a:lnSpc>
            </a:pPr>
            <a:r>
              <a:rPr lang="it-IT" sz="2400" dirty="0"/>
              <a:t>Fondazione: </a:t>
            </a:r>
          </a:p>
          <a:p>
            <a:pPr algn="just">
              <a:lnSpc>
                <a:spcPct val="200000"/>
              </a:lnSpc>
            </a:pPr>
            <a:r>
              <a:rPr lang="it-IT" sz="2400" dirty="0"/>
              <a:t>Milano,1886 -  Ing. Ernesto Breda</a:t>
            </a:r>
            <a:endParaRPr lang="it-IT" sz="2800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1F349AE-EE72-461D-AECF-957FA86F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91" y="3970144"/>
            <a:ext cx="4424118" cy="32402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2DF5EF5-CEE7-9004-687C-632A33A4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108" y="527229"/>
            <a:ext cx="3697788" cy="616298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392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3B43BF-234F-DB04-2F49-28C2262838D5}"/>
              </a:ext>
            </a:extLst>
          </p:cNvPr>
          <p:cNvSpPr txBox="1"/>
          <p:nvPr/>
        </p:nvSpPr>
        <p:spPr>
          <a:xfrm>
            <a:off x="1643271" y="782330"/>
            <a:ext cx="5108512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La creazione dell’IRI e le partecipazioni statali </a:t>
            </a:r>
          </a:p>
          <a:p>
            <a:endParaRPr lang="it-IT" sz="2400" b="1" i="1" dirty="0"/>
          </a:p>
          <a:p>
            <a:endParaRPr lang="it-IT" sz="2400" b="1" i="1" dirty="0"/>
          </a:p>
          <a:p>
            <a:endParaRPr lang="it-IT" sz="2400" b="1" i="1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L’IRI nasce a ridosso dell’anno peggiore della crisi, il 1932, come soluzione tampone per far fronte ad eccezionali vicende finanziarie.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Tra i fondatori dell’IRI ci fu </a:t>
            </a:r>
            <a:r>
              <a:rPr lang="it-IT" b="1" dirty="0"/>
              <a:t>Ernesto</a:t>
            </a:r>
            <a:r>
              <a:rPr lang="it-IT" dirty="0"/>
              <a:t> </a:t>
            </a:r>
            <a:r>
              <a:rPr lang="it-IT" b="1" dirty="0"/>
              <a:t>Beneduce.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F1D9FC-8349-A6EF-A84C-037EC5EF0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220" y="1217353"/>
            <a:ext cx="5478780" cy="442329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663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642B18-501D-037E-A44F-90562C59B428}"/>
              </a:ext>
            </a:extLst>
          </p:cNvPr>
          <p:cNvSpPr txBox="1"/>
          <p:nvPr/>
        </p:nvSpPr>
        <p:spPr>
          <a:xfrm>
            <a:off x="1937629" y="0"/>
            <a:ext cx="989656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/>
              <a:t>Il «sistema Beneduce» </a:t>
            </a:r>
          </a:p>
          <a:p>
            <a:pPr>
              <a:lnSpc>
                <a:spcPct val="150000"/>
              </a:lnSpc>
            </a:pPr>
            <a:endParaRPr lang="it-IT" sz="2400" b="1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netta separazione tra banche ed imprese industriali;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 partecipazione diretta dello stato al capitale di controllo delle imprese;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1091B9-1DFE-90DF-C59A-90CC5A98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10678"/>
            <a:ext cx="6031318" cy="424732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F2ED5B-A6EE-BAAB-3183-67B6C55E2F74}"/>
              </a:ext>
            </a:extLst>
          </p:cNvPr>
          <p:cNvSpPr txBox="1"/>
          <p:nvPr/>
        </p:nvSpPr>
        <p:spPr>
          <a:xfrm>
            <a:off x="1937629" y="2624325"/>
            <a:ext cx="3602411" cy="433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/>
              <a:t>Conservazione della natura di S.p.A. delle aziende pubbliche. 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/>
              <a:t>Lo stato si riservava un ruolo di indirizzo dello sviluppo industriale;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72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921</TotalTime>
  <Words>3106</Words>
  <Application>Microsoft Office PowerPoint</Application>
  <PresentationFormat>Widescreen</PresentationFormat>
  <Paragraphs>249</Paragraphs>
  <Slides>40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4" baseType="lpstr">
      <vt:lpstr>Arial</vt:lpstr>
      <vt:lpstr>Century Gothic</vt:lpstr>
      <vt:lpstr>Wingdings 3</vt:lpstr>
      <vt:lpstr>Filo</vt:lpstr>
      <vt:lpstr>Presentazione standard di PowerPoint</vt:lpstr>
      <vt:lpstr>Presentazione standard di PowerPoint</vt:lpstr>
      <vt:lpstr>Presentazione standard di PowerPoint</vt:lpstr>
      <vt:lpstr>L’industria siderurgica negli anni ‘90 in Italia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Woody Dapoto</dc:creator>
  <cp:lastModifiedBy>Woody Dapoto</cp:lastModifiedBy>
  <cp:revision>15</cp:revision>
  <dcterms:created xsi:type="dcterms:W3CDTF">2025-04-08T18:40:47Z</dcterms:created>
  <dcterms:modified xsi:type="dcterms:W3CDTF">2025-05-22T08:38:26Z</dcterms:modified>
</cp:coreProperties>
</file>