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91" r:id="rId3"/>
    <p:sldId id="305" r:id="rId4"/>
    <p:sldId id="306" r:id="rId5"/>
    <p:sldId id="257" r:id="rId6"/>
    <p:sldId id="302" r:id="rId7"/>
    <p:sldId id="276" r:id="rId8"/>
    <p:sldId id="303" r:id="rId9"/>
    <p:sldId id="278" r:id="rId10"/>
    <p:sldId id="288" r:id="rId11"/>
    <p:sldId id="299" r:id="rId12"/>
    <p:sldId id="298" r:id="rId13"/>
    <p:sldId id="297" r:id="rId14"/>
    <p:sldId id="304" r:id="rId15"/>
    <p:sldId id="300" r:id="rId16"/>
    <p:sldId id="282" r:id="rId17"/>
    <p:sldId id="301" r:id="rId18"/>
    <p:sldId id="283" r:id="rId19"/>
    <p:sldId id="284" r:id="rId20"/>
    <p:sldId id="292" r:id="rId21"/>
    <p:sldId id="289" r:id="rId22"/>
    <p:sldId id="293" r:id="rId23"/>
    <p:sldId id="290" r:id="rId24"/>
    <p:sldId id="294" r:id="rId25"/>
    <p:sldId id="295" r:id="rId26"/>
    <p:sldId id="265" r:id="rId27"/>
    <p:sldId id="296" r:id="rId2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50" y="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CBA41-FE4D-4B87-84E3-7DEC9647E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D5040A-9A80-4F51-B545-85FC206E8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3B4D84-7C65-4027-87E9-52FE7BB8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EB0-CDE9-4D54-950D-5A811F3DAA14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AE1411-E6A0-4F87-AE4A-2DA256B9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DB002B-BBC5-42D5-934B-459F2085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B308-F8BE-4A40-9459-24E06E8D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39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FD9658-F1A0-436A-87DD-5CC6CA46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EB0-CDE9-4D54-950D-5A811F3DAA14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44E9F-26AB-4D3B-A33F-0A12D5F8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981C33-6F6D-4281-8F11-466515BF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B308-F8BE-4A40-9459-24E06E8D0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38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1952" y="2488768"/>
            <a:ext cx="330809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3975" y="2537282"/>
            <a:ext cx="8004048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rella.giardini@guest.unibg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annarosa.bertelli@guest.unibg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oNWOXHM53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7bmnuIUE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gv2sT_sY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428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66799" y="2413823"/>
            <a:ext cx="103632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  <a:t>03 - VOCE E MEMORIA</a:t>
            </a:r>
            <a:endParaRPr sz="6000" b="1" dirty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9600" y="3533561"/>
            <a:ext cx="3921125" cy="312713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Corso speciale</a:t>
            </a:r>
          </a:p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Italiano per stranieri 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4610"/>
              </a:lnSpc>
            </a:pPr>
            <a:r>
              <a:rPr sz="4000" b="1" spc="-35" dirty="0">
                <a:latin typeface="Calibri"/>
                <a:cs typeface="Calibri"/>
              </a:rPr>
              <a:t>Parlare</a:t>
            </a:r>
            <a:r>
              <a:rPr sz="4000" b="1" spc="-1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1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pubblico</a:t>
            </a:r>
            <a:endParaRPr sz="4000" dirty="0">
              <a:latin typeface="Calibri"/>
              <a:cs typeface="Calibri"/>
            </a:endParaRPr>
          </a:p>
          <a:p>
            <a:pPr marL="64769" algn="ctr">
              <a:spcBef>
                <a:spcPts val="4720"/>
              </a:spcBef>
            </a:pPr>
            <a:r>
              <a:rPr lang="en-GB"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dorella.giardini@guest.unibg.it</a:t>
            </a:r>
            <a:endParaRPr lang="en-GB" sz="2000" dirty="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4720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annarosa.bertelli@guest.unibg.it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Parlare in pubblico - HXO.IT">
            <a:extLst>
              <a:ext uri="{FF2B5EF4-FFF2-40B4-BE49-F238E27FC236}">
                <a16:creationId xmlns:a16="http://schemas.microsoft.com/office/drawing/2014/main" id="{B78BB0CF-8EC7-3DB5-72FE-7DD11529C0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8" y="0"/>
            <a:ext cx="36396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22950D74-5FAA-4323-AF99-C596DA379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8115" y="5222929"/>
            <a:ext cx="5959099" cy="96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DEVE ESSERE UN ‘BUON DISCORSO’?</a:t>
            </a:r>
          </a:p>
        </p:txBody>
      </p:sp>
      <p:sp>
        <p:nvSpPr>
          <p:cNvPr id="2" name="Rettango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6096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75775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6CA63-589F-547C-5DF7-4CFDB7185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20B64F65-2240-9401-0BCD-D5F94E29C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8115" y="5222929"/>
            <a:ext cx="5959099" cy="96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DEVE ESSERE UN ‘BUON DISCORSO’?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BD76C82-5258-8D4C-A1AC-7887A58928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6096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604C3B-8904-0D84-2FF8-C473A997D4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72200" y="727185"/>
            <a:ext cx="502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Interessante e coinvolgente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Non troppo lungo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‘Interpretato’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Attraente e dinamico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Chiaro e dritto al punto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Che arriva al pubblico in modo rilassato ma sicuro</a:t>
            </a:r>
          </a:p>
        </p:txBody>
      </p:sp>
    </p:spTree>
    <p:extLst>
      <p:ext uri="{BB962C8B-B14F-4D97-AF65-F5344CB8AC3E}">
        <p14:creationId xmlns:p14="http://schemas.microsoft.com/office/powerpoint/2010/main" val="20600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64110-95EE-78BA-284F-29555676D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5670937-4536-AA7F-37C5-DE950E82D1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8115" y="5222929"/>
            <a:ext cx="5959099" cy="96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DEVE ESSERE UN ‘BUON DISCORSO’?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98A2AC3-CF8B-3AD7-1024-486908959C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609600"/>
            <a:ext cx="502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Interessante e coinvolgente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Non troppo lungo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‘Interpretato’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Attraente e dinamico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Chiaro e dritto al punto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Che arriva al pubblico in modo rilassato ma sicuro</a:t>
            </a: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0E5E1F21-9B17-E468-5926-332B076BB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6080909" y="1956912"/>
            <a:ext cx="585004" cy="9691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0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EB8EE-CBBA-6DD6-D9CF-89759ADF4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DC4504E-2B72-2AF9-8B31-F891E212A3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8115" y="5222929"/>
            <a:ext cx="5959099" cy="96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DEVE ESSERE UN ‘BUON DISCORSO’?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8DB2EC-A352-F1E3-E476-9B5751CC9D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609600"/>
            <a:ext cx="502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Interessante e coinvolgente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Non troppo lungo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‘Interpretato’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Attraente e dinamico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Chiaro e dritto al punto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Che arriva al pubblico in modo rilassato ma sicuro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531B159-E2B7-54FD-A793-618EF98465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21378" y="457200"/>
            <a:ext cx="4911671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dirty="0">
                <a:solidFill>
                  <a:prstClr val="black"/>
                </a:solidFill>
              </a:rPr>
              <a:t>Linguaggio comprensibile (che si può capire)</a:t>
            </a:r>
          </a:p>
          <a:p>
            <a:r>
              <a:rPr lang="it-IT" sz="3200" dirty="0"/>
              <a:t>Immagini o altri supporti</a:t>
            </a:r>
          </a:p>
          <a:p>
            <a:r>
              <a:rPr lang="it-IT" sz="3200" dirty="0"/>
              <a:t>Pause, ritmo, intensità</a:t>
            </a:r>
          </a:p>
          <a:p>
            <a:r>
              <a:rPr lang="it-IT" sz="3200" dirty="0"/>
              <a:t>Linguaggio del corpo, gesti</a:t>
            </a: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0CFC318F-4489-F25D-BBAA-C8686B25D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6080909" y="1956912"/>
            <a:ext cx="585004" cy="9691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8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5BA6F1B-B13D-673C-F305-0E68AF63F6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/>
              <a:t>L’IMPORTANZA DEL SOTTOTESTO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42576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AF3FB-2261-7544-2D0C-C9DBD7A4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F4DFA-3A38-5179-48AF-2F674EC47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62000" y="381000"/>
            <a:ext cx="106680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+mn-lt"/>
              </a:rPr>
              <a:t>Interpretare con la voce – la prosodia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27AD6A-8032-B52E-EEF1-B6CAAEDCEE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4294967295"/>
          </p:nvPr>
        </p:nvSpPr>
        <p:spPr>
          <a:xfrm>
            <a:off x="762000" y="1387416"/>
            <a:ext cx="10820400" cy="50133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Ritmo</a:t>
            </a:r>
          </a:p>
          <a:p>
            <a:r>
              <a:rPr lang="it-IT" b="1" dirty="0">
                <a:solidFill>
                  <a:srgbClr val="0070C0"/>
                </a:solidFill>
              </a:rPr>
              <a:t>Accento</a:t>
            </a:r>
          </a:p>
          <a:p>
            <a:r>
              <a:rPr lang="it-IT" b="1" dirty="0">
                <a:solidFill>
                  <a:srgbClr val="0070C0"/>
                </a:solidFill>
              </a:rPr>
              <a:t>Intonazione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Intenzione:</a:t>
            </a:r>
            <a:r>
              <a:rPr lang="it-IT" dirty="0">
                <a:solidFill>
                  <a:srgbClr val="0070C0"/>
                </a:solidFill>
              </a:rPr>
              <a:t> guida l’interpretazione, </a:t>
            </a:r>
          </a:p>
          <a:p>
            <a:r>
              <a:rPr lang="it-IT" dirty="0">
                <a:solidFill>
                  <a:srgbClr val="0070C0"/>
                </a:solidFill>
              </a:rPr>
              <a:t>dà ‘colore’ a un discorso.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 descr="Buon sabato amici su AMO IL BELLO">
            <a:extLst>
              <a:ext uri="{FF2B5EF4-FFF2-40B4-BE49-F238E27FC236}">
                <a16:creationId xmlns:a16="http://schemas.microsoft.com/office/drawing/2014/main" id="{8D6C9D7C-803F-A85E-354C-C315962C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87416"/>
            <a:ext cx="2934957" cy="22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4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7BF5B-DCB8-46B1-9174-15904B7A62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62000" y="381000"/>
            <a:ext cx="106680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+mn-lt"/>
              </a:rPr>
              <a:t>Interpretare con la voce – la prosodia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31F46-F595-4EE6-A838-A06E9425D5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4294967295"/>
          </p:nvPr>
        </p:nvSpPr>
        <p:spPr>
          <a:xfrm>
            <a:off x="762000" y="1387416"/>
            <a:ext cx="10820400" cy="50133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Ritmo</a:t>
            </a:r>
          </a:p>
          <a:p>
            <a:r>
              <a:rPr lang="it-IT" b="1" dirty="0">
                <a:solidFill>
                  <a:srgbClr val="0070C0"/>
                </a:solidFill>
              </a:rPr>
              <a:t>Accento</a:t>
            </a:r>
          </a:p>
          <a:p>
            <a:r>
              <a:rPr lang="it-IT" b="1" dirty="0">
                <a:solidFill>
                  <a:srgbClr val="0070C0"/>
                </a:solidFill>
              </a:rPr>
              <a:t>Intonazione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Intenzione:</a:t>
            </a:r>
            <a:r>
              <a:rPr lang="it-IT" dirty="0">
                <a:solidFill>
                  <a:srgbClr val="0070C0"/>
                </a:solidFill>
              </a:rPr>
              <a:t> guida l’interpretazione, </a:t>
            </a:r>
          </a:p>
          <a:p>
            <a:r>
              <a:rPr lang="it-IT" dirty="0">
                <a:solidFill>
                  <a:srgbClr val="0070C0"/>
                </a:solidFill>
              </a:rPr>
              <a:t>dà ‘colore’ a un discorso.</a:t>
            </a:r>
          </a:p>
          <a:p>
            <a:endParaRPr lang="it-IT" dirty="0"/>
          </a:p>
          <a:p>
            <a:r>
              <a:rPr lang="it-IT" dirty="0"/>
              <a:t>Perché </a:t>
            </a:r>
            <a:r>
              <a:rPr lang="it-IT" dirty="0">
                <a:solidFill>
                  <a:srgbClr val="0070C0"/>
                </a:solidFill>
              </a:rPr>
              <a:t>il ‘colore’ di un discorso</a:t>
            </a:r>
            <a:r>
              <a:rPr lang="it-IT" dirty="0"/>
              <a:t> è importante? </a:t>
            </a:r>
            <a:br>
              <a:rPr lang="it-IT" dirty="0"/>
            </a:br>
            <a:r>
              <a:rPr lang="it-IT" dirty="0"/>
              <a:t>SE PARLI: </a:t>
            </a:r>
          </a:p>
          <a:p>
            <a:r>
              <a:rPr lang="it-IT" dirty="0"/>
              <a:t>SE ASCOLTI: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SE STUDI ITALIANO: per parlare con espressività ed efficacia.</a:t>
            </a:r>
          </a:p>
          <a:p>
            <a:endParaRPr lang="it-IT" dirty="0"/>
          </a:p>
        </p:txBody>
      </p:sp>
      <p:pic>
        <p:nvPicPr>
          <p:cNvPr id="2050" name="Picture 2" descr="Buon sabato amici su AMO IL BELLO">
            <a:extLst>
              <a:ext uri="{FF2B5EF4-FFF2-40B4-BE49-F238E27FC236}">
                <a16:creationId xmlns:a16="http://schemas.microsoft.com/office/drawing/2014/main" id="{C8C92C40-21A1-456B-9A17-0D0DEDA5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87416"/>
            <a:ext cx="2934957" cy="22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7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82D3-BEC0-47AC-ACE0-9690239E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E9EAE-F1C4-3BB2-B2B7-C52707C2B3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62000" y="381000"/>
            <a:ext cx="106680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+mn-lt"/>
              </a:rPr>
              <a:t>Interpretare con la voce – la prosodia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5F546-0E9E-C39A-56F2-DB73ABC61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4294967295"/>
          </p:nvPr>
        </p:nvSpPr>
        <p:spPr>
          <a:xfrm>
            <a:off x="762000" y="1387416"/>
            <a:ext cx="10820400" cy="50133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Ritmo</a:t>
            </a:r>
          </a:p>
          <a:p>
            <a:r>
              <a:rPr lang="it-IT" b="1" dirty="0">
                <a:solidFill>
                  <a:srgbClr val="0070C0"/>
                </a:solidFill>
              </a:rPr>
              <a:t>Accento</a:t>
            </a:r>
          </a:p>
          <a:p>
            <a:r>
              <a:rPr lang="it-IT" b="1" dirty="0">
                <a:solidFill>
                  <a:srgbClr val="0070C0"/>
                </a:solidFill>
              </a:rPr>
              <a:t>Intonazione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Intenzione:</a:t>
            </a:r>
            <a:r>
              <a:rPr lang="it-IT" dirty="0">
                <a:solidFill>
                  <a:srgbClr val="0070C0"/>
                </a:solidFill>
              </a:rPr>
              <a:t> guida l’interpretazione, </a:t>
            </a:r>
          </a:p>
          <a:p>
            <a:r>
              <a:rPr lang="it-IT" dirty="0">
                <a:solidFill>
                  <a:srgbClr val="0070C0"/>
                </a:solidFill>
              </a:rPr>
              <a:t>dà ‘colore’ a un discorso.</a:t>
            </a:r>
          </a:p>
          <a:p>
            <a:endParaRPr lang="it-IT" dirty="0"/>
          </a:p>
          <a:p>
            <a:r>
              <a:rPr lang="it-IT" dirty="0"/>
              <a:t>Perché </a:t>
            </a:r>
            <a:r>
              <a:rPr lang="it-IT" dirty="0">
                <a:solidFill>
                  <a:srgbClr val="0070C0"/>
                </a:solidFill>
              </a:rPr>
              <a:t>il ‘colore’ di un discorso</a:t>
            </a:r>
            <a:r>
              <a:rPr lang="it-IT" dirty="0"/>
              <a:t> è importante? </a:t>
            </a:r>
            <a:br>
              <a:rPr lang="it-IT" dirty="0"/>
            </a:br>
            <a:r>
              <a:rPr lang="it-IT" dirty="0"/>
              <a:t>SE PARLI: sottolinei ed esprimi meglio quello che vuoi dire.</a:t>
            </a:r>
            <a:br>
              <a:rPr lang="it-IT" dirty="0"/>
            </a:br>
            <a:r>
              <a:rPr lang="it-IT" dirty="0"/>
              <a:t>SE ASCOLTI: capisci meglio, le parole e al di là delle parole.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SE STUDI ITALIANO: per parlare con espressività ed efficacia.</a:t>
            </a:r>
          </a:p>
          <a:p>
            <a:endParaRPr lang="it-IT" dirty="0"/>
          </a:p>
        </p:txBody>
      </p:sp>
      <p:pic>
        <p:nvPicPr>
          <p:cNvPr id="2050" name="Picture 2" descr="Buon sabato amici su AMO IL BELLO">
            <a:extLst>
              <a:ext uri="{FF2B5EF4-FFF2-40B4-BE49-F238E27FC236}">
                <a16:creationId xmlns:a16="http://schemas.microsoft.com/office/drawing/2014/main" id="{19D05A86-FAC3-65A0-7282-BD69C3F5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87416"/>
            <a:ext cx="2934957" cy="22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6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FC402-5700-4147-965A-C0DEC2C8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75"/>
            <a:ext cx="10363200" cy="553998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EVITARE!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1833DD-98C3-4B1C-93B6-070E261483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963573"/>
            <a:ext cx="11582400" cy="57246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La cantilena</a:t>
            </a:r>
          </a:p>
          <a:p>
            <a:pPr algn="ctr"/>
            <a:r>
              <a:rPr lang="it-IT" sz="3600" b="1" dirty="0">
                <a:solidFill>
                  <a:srgbClr val="0070C0"/>
                </a:solidFill>
              </a:rPr>
              <a:t>La voce monotona</a:t>
            </a:r>
          </a:p>
          <a:p>
            <a:pPr algn="ctr"/>
            <a:r>
              <a:rPr lang="it-IT" sz="3600" dirty="0">
                <a:solidFill>
                  <a:srgbClr val="0070C0"/>
                </a:solidFill>
              </a:rPr>
              <a:t>(canta una canzone con un solo tono)</a:t>
            </a:r>
          </a:p>
          <a:p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Sereno è, sereno sarà, se non sarà sereno si rasserenerà.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Pisa pesa e pesta il pepe al Papa, il Papa pesa e pesta il pepe a Pisa.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Trentatré trentini entrarono a Trento, tutti e trentatré trottando.</a:t>
            </a:r>
          </a:p>
          <a:p>
            <a:pPr algn="ctr"/>
            <a:endParaRPr lang="it-IT" sz="3200" dirty="0"/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Dominare le tecniche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permette di avere sicurezza sul ‘come dire’ qualcosa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per potersi concentrare sul ‘cosa dire’.. </a:t>
            </a:r>
          </a:p>
        </p:txBody>
      </p:sp>
      <p:pic>
        <p:nvPicPr>
          <p:cNvPr id="1026" name="Picture 2" descr="5 errori da evitare in uno speed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26" y="662761"/>
            <a:ext cx="2733916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D70-9FA3-41DB-B792-B3EF1A2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57935"/>
            <a:ext cx="103632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Tecniche per parlare in pubblico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981200"/>
            <a:ext cx="39624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Variare l‘espressione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/>
              <a:t>Memorizzare </a:t>
            </a:r>
            <a:r>
              <a:rPr lang="it-IT" sz="3200" dirty="0"/>
              <a:t>(1:19-5.20)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/>
              <a:t>Articolare</a:t>
            </a:r>
          </a:p>
          <a:p>
            <a:pPr lvl="0"/>
            <a:r>
              <a:rPr lang="it-IT" dirty="0"/>
              <a:t>     </a:t>
            </a:r>
            <a:r>
              <a:rPr lang="it-IT" sz="3200" dirty="0">
                <a:solidFill>
                  <a:prstClr val="black"/>
                </a:solidFill>
              </a:rPr>
              <a:t>(da 1:34)</a:t>
            </a:r>
          </a:p>
          <a:p>
            <a:r>
              <a:rPr lang="it-IT" dirty="0"/>
              <a:t>	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005012"/>
            <a:ext cx="4856050" cy="271938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453930" y="5114404"/>
            <a:ext cx="527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https://www.youtube.com/watch?v=0oNWOXHM53A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03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609600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b="1" kern="0" spc="-5" dirty="0">
                <a:solidFill>
                  <a:srgbClr val="0070C0"/>
                </a:solidFill>
              </a:rPr>
              <a:t>FACCIAMO UNA PRESENTAZIONE DI…</a:t>
            </a:r>
            <a:endParaRPr lang="it-IT" sz="4400" b="1" kern="0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2586413"/>
            <a:ext cx="2217821" cy="225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81" y="2594219"/>
            <a:ext cx="2213040" cy="224961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179" y="2584218"/>
            <a:ext cx="2450804" cy="226181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79E5D36-653E-234B-CCC3-3D75086583A3}"/>
              </a:ext>
            </a:extLst>
          </p:cNvPr>
          <p:cNvSpPr/>
          <p:nvPr/>
        </p:nvSpPr>
        <p:spPr>
          <a:xfrm>
            <a:off x="8813024" y="2650034"/>
            <a:ext cx="2164157" cy="21301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Elemento grafico 5" descr="Utente con riempimento a tinta unita">
            <a:extLst>
              <a:ext uri="{FF2B5EF4-FFF2-40B4-BE49-F238E27FC236}">
                <a16:creationId xmlns:a16="http://schemas.microsoft.com/office/drawing/2014/main" id="{C1A42D96-9C9A-6543-E475-A8D75018D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600" y="2953124"/>
            <a:ext cx="1890714" cy="18907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39DB7C-A737-FA9B-4533-D029AE492C79}"/>
              </a:ext>
            </a:extLst>
          </p:cNvPr>
          <p:cNvSpPr txBox="1"/>
          <p:nvPr/>
        </p:nvSpPr>
        <p:spPr>
          <a:xfrm>
            <a:off x="10243948" y="2650034"/>
            <a:ext cx="457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600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1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D70-9FA3-41DB-B792-B3EF1A2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57935"/>
            <a:ext cx="103632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Tecniche per parlare in pubblico – attività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6275" y="1638300"/>
            <a:ext cx="4648199" cy="4495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Variare l‘espressione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/>
              <a:t>Scegli tre di queste intenzioni comunicative e prova a interpretare la frase:</a:t>
            </a:r>
          </a:p>
          <a:p>
            <a:endParaRPr lang="it-IT" sz="2800" dirty="0"/>
          </a:p>
          <a:p>
            <a:r>
              <a:rPr lang="it-IT" sz="2800" i="1" dirty="0"/>
              <a:t>«ho proprio voglia di mangiare una pizza margherita».</a:t>
            </a:r>
          </a:p>
          <a:p>
            <a:endParaRPr lang="it-IT" sz="2800" i="1" dirty="0"/>
          </a:p>
          <a:p>
            <a:r>
              <a:rPr lang="it-IT" sz="2800" dirty="0"/>
              <a:t>La classe deve indovinare di quali intenzioni si tratta.</a:t>
            </a:r>
          </a:p>
          <a:p>
            <a:endParaRPr lang="it-IT" sz="2800" i="1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 txBox="1">
            <a:spLocks/>
          </p:cNvSpPr>
          <p:nvPr/>
        </p:nvSpPr>
        <p:spPr>
          <a:xfrm>
            <a:off x="6400800" y="1600200"/>
            <a:ext cx="5334000" cy="434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4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kern="0" dirty="0"/>
              <a:t>Alcune intenzioni comunicative:</a:t>
            </a:r>
          </a:p>
          <a:p>
            <a:endParaRPr lang="it-IT" sz="3200" kern="0" dirty="0"/>
          </a:p>
          <a:p>
            <a:r>
              <a:rPr lang="it-IT" sz="3200" kern="0" dirty="0"/>
              <a:t>allegria		pigrizia </a:t>
            </a:r>
          </a:p>
          <a:p>
            <a:r>
              <a:rPr lang="it-IT" sz="3200" kern="0" dirty="0"/>
              <a:t>nervosismo	paura</a:t>
            </a:r>
          </a:p>
          <a:p>
            <a:r>
              <a:rPr lang="it-IT" sz="3200" kern="0" dirty="0"/>
              <a:t>disgusto		esasperazione</a:t>
            </a:r>
          </a:p>
          <a:p>
            <a:r>
              <a:rPr lang="it-IT" sz="3200" kern="0" dirty="0"/>
              <a:t>esitazione		gentilezza </a:t>
            </a:r>
          </a:p>
          <a:p>
            <a:r>
              <a:rPr lang="it-IT" sz="3200" kern="0" dirty="0"/>
              <a:t>sfida			incredulità</a:t>
            </a:r>
          </a:p>
          <a:p>
            <a:r>
              <a:rPr lang="it-IT" sz="3200" kern="0" dirty="0"/>
              <a:t>passione		orrore </a:t>
            </a:r>
          </a:p>
          <a:p>
            <a:r>
              <a:rPr lang="it-IT" sz="3200" kern="0" dirty="0"/>
              <a:t>tristezza  		impazienza</a:t>
            </a:r>
          </a:p>
        </p:txBody>
      </p:sp>
    </p:spTree>
    <p:extLst>
      <p:ext uri="{BB962C8B-B14F-4D97-AF65-F5344CB8AC3E}">
        <p14:creationId xmlns:p14="http://schemas.microsoft.com/office/powerpoint/2010/main" val="162956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D70-9FA3-41DB-B792-B3EF1A2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57935"/>
            <a:ext cx="103632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Tecniche per parlare in pubblico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981200"/>
            <a:ext cx="39624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/>
              <a:t>Variare l‘espressione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Memorizzare</a:t>
            </a:r>
            <a:r>
              <a:rPr lang="it-IT" dirty="0"/>
              <a:t> </a:t>
            </a:r>
            <a:r>
              <a:rPr lang="it-IT" sz="3200" dirty="0"/>
              <a:t>(1:19-5.20)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/>
              <a:t>Articolare</a:t>
            </a:r>
          </a:p>
          <a:p>
            <a:r>
              <a:rPr lang="it-IT" dirty="0"/>
              <a:t>     </a:t>
            </a:r>
            <a:r>
              <a:rPr lang="it-IT" sz="3200" dirty="0"/>
              <a:t>(da 1:34)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14512"/>
            <a:ext cx="5046663" cy="307657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504137" y="5133122"/>
            <a:ext cx="500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https://www.youtube.com/watch?v=hx7bmnuIUEs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76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D70-9FA3-41DB-B792-B3EF1A2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57935"/>
            <a:ext cx="103632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Tecniche per parlare in pubblico – attività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81200"/>
            <a:ext cx="98298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Memorizzare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dirty="0">
              <a:solidFill>
                <a:srgbClr val="0070C0"/>
              </a:solidFill>
            </a:endParaRPr>
          </a:p>
          <a:p>
            <a:r>
              <a:rPr lang="it-IT" sz="3200" dirty="0"/>
              <a:t>Ascolta e sintetizza i sette consigli per memorizzare.</a:t>
            </a:r>
          </a:p>
          <a:p>
            <a:endParaRPr lang="it-IT" sz="3200" dirty="0"/>
          </a:p>
          <a:p>
            <a:r>
              <a:rPr lang="it-IT" sz="3200" dirty="0"/>
              <a:t>(usa la scheda ‘03 – memorizzazione’)</a:t>
            </a:r>
            <a:endParaRPr lang="it-IT" dirty="0"/>
          </a:p>
          <a:p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 txBox="1">
            <a:spLocks/>
          </p:cNvSpPr>
          <p:nvPr/>
        </p:nvSpPr>
        <p:spPr>
          <a:xfrm>
            <a:off x="5857874" y="1981200"/>
            <a:ext cx="5419725" cy="4343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4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it-IT" kern="0" dirty="0">
              <a:solidFill>
                <a:srgbClr val="0070C0"/>
              </a:solidFill>
            </a:endParaRPr>
          </a:p>
          <a:p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63338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D70-9FA3-41DB-B792-B3EF1A2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57935"/>
            <a:ext cx="103632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Tecniche per parlare in pubblico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981200"/>
            <a:ext cx="39624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/>
              <a:t>Variare l‘espressione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/>
              <a:t>Memorizzare </a:t>
            </a:r>
            <a:r>
              <a:rPr lang="it-IT" sz="3200" dirty="0"/>
              <a:t>(1:19-5.20)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Articolare</a:t>
            </a:r>
          </a:p>
          <a:p>
            <a:pPr lvl="0"/>
            <a:r>
              <a:rPr lang="it-IT" dirty="0">
                <a:solidFill>
                  <a:srgbClr val="0070C0"/>
                </a:solidFill>
              </a:rPr>
              <a:t>     </a:t>
            </a:r>
            <a:r>
              <a:rPr lang="it-IT" sz="3200" dirty="0">
                <a:solidFill>
                  <a:prstClr val="black"/>
                </a:solidFill>
              </a:rPr>
              <a:t>(da 1:34)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95475"/>
            <a:ext cx="5029200" cy="28289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543107" y="4983602"/>
            <a:ext cx="488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https://www.youtube.com/watch?v=z0gv2sT_sYY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986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D70-9FA3-41DB-B792-B3EF1A2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57935"/>
            <a:ext cx="103632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Tecniche per parlare in pubblico – attività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1BF3F-D9CB-442E-B3D7-798A3AF7C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81200"/>
            <a:ext cx="103632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Articolare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it-IT" sz="3200" dirty="0"/>
              <a:t>Cosa significa ‘timbrare’? </a:t>
            </a:r>
          </a:p>
          <a:p>
            <a:r>
              <a:rPr lang="it-IT" sz="3200" dirty="0"/>
              <a:t>      Qual è la sequenza dell’esercizio?</a:t>
            </a:r>
          </a:p>
          <a:p>
            <a:endParaRPr lang="it-IT" sz="3200" dirty="0"/>
          </a:p>
          <a:p>
            <a:pPr marL="571500" indent="-571500">
              <a:buFontTx/>
              <a:buChar char="-"/>
            </a:pPr>
            <a:r>
              <a:rPr lang="it-IT" sz="3200" dirty="0"/>
              <a:t>A cosa serve pronunciare le parole con una matita in bocca?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F9D70-9FA3-41DB-B792-B3EF1A22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57935"/>
            <a:ext cx="10363200" cy="677108"/>
          </a:xfrm>
        </p:spPr>
        <p:txBody>
          <a:bodyPr/>
          <a:lstStyle/>
          <a:p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Tecniche per parlare in pubblico – attività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3886200" cy="4328757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11833DD-98C3-4B1C-93B6-070E26148376}"/>
              </a:ext>
            </a:extLst>
          </p:cNvPr>
          <p:cNvSpPr txBox="1">
            <a:spLocks/>
          </p:cNvSpPr>
          <p:nvPr/>
        </p:nvSpPr>
        <p:spPr>
          <a:xfrm>
            <a:off x="5181600" y="1809452"/>
            <a:ext cx="6083595" cy="5047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kern="0" dirty="0">
                <a:solidFill>
                  <a:prstClr val="black"/>
                </a:solidFill>
              </a:rPr>
              <a:t>Sereno è, sereno sarà, se non sarà sereno si rasserenerà.</a:t>
            </a:r>
          </a:p>
          <a:p>
            <a:endParaRPr lang="it-IT" sz="3200" kern="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kern="0" dirty="0">
                <a:solidFill>
                  <a:prstClr val="black"/>
                </a:solidFill>
              </a:rPr>
              <a:t>Pisa pesa e pesta il pepe al Papa, il Papa pesa e pesta il pepe a Pisa.</a:t>
            </a:r>
          </a:p>
          <a:p>
            <a:endParaRPr lang="it-IT" sz="3200" kern="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kern="0" dirty="0">
                <a:solidFill>
                  <a:prstClr val="black"/>
                </a:solidFill>
              </a:rPr>
              <a:t>Trentatré trentini entrarono a Trento, tutti e trentatré trottando.</a:t>
            </a:r>
          </a:p>
          <a:p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875743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/>
          </p:cNvSpPr>
          <p:nvPr/>
        </p:nvSpPr>
        <p:spPr>
          <a:xfrm>
            <a:off x="1035938" y="457200"/>
            <a:ext cx="963206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4400" kern="0" spc="-30" dirty="0">
                <a:solidFill>
                  <a:srgbClr val="0070C0"/>
                </a:solidFill>
              </a:rPr>
              <a:t>Compito per casa/1</a:t>
            </a:r>
            <a:endParaRPr lang="it-IT" sz="4400" kern="0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14400" y="1828800"/>
            <a:ext cx="737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Guarda i video ‘Interpretazione’ che trovi in </a:t>
            </a:r>
            <a:r>
              <a:rPr lang="it-IT" sz="2800" dirty="0" err="1"/>
              <a:t>moodle</a:t>
            </a:r>
            <a:r>
              <a:rPr lang="it-IT" sz="2800" dirty="0"/>
              <a:t> e analizza il </a:t>
            </a:r>
            <a:r>
              <a:rPr lang="it-IT" sz="2800" dirty="0" err="1"/>
              <a:t>sottotesto</a:t>
            </a:r>
            <a:r>
              <a:rPr lang="it-IT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Segui le indicazioni nella scheda ‘</a:t>
            </a:r>
            <a:r>
              <a:rPr lang="it-IT" sz="2800" b="1" dirty="0"/>
              <a:t>03 – analisi del </a:t>
            </a:r>
            <a:r>
              <a:rPr lang="it-IT" sz="2800" b="1" dirty="0" err="1"/>
              <a:t>sottotesto</a:t>
            </a:r>
            <a:r>
              <a:rPr lang="it-IT" sz="2800" dirty="0"/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endParaRPr lang="it-IT" sz="2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286000"/>
            <a:ext cx="2028825" cy="195742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asilo nido dolcemie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690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035938" y="457200"/>
            <a:ext cx="963206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4400" kern="0" spc="-30" dirty="0">
                <a:solidFill>
                  <a:srgbClr val="0070C0"/>
                </a:solidFill>
              </a:rPr>
              <a:t>Compito per casa/2</a:t>
            </a:r>
            <a:endParaRPr lang="it-IT" sz="4400" kern="0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7200" y="1828800"/>
            <a:ext cx="58220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Ripensa al lavoro di analisi del </a:t>
            </a:r>
            <a:r>
              <a:rPr lang="it-IT" sz="2400" dirty="0" err="1"/>
              <a:t>sottotesto</a:t>
            </a:r>
            <a:r>
              <a:rPr lang="it-IT" sz="2400" dirty="0"/>
              <a:t> che hai fatto. Adesso tocca a te interpretare!</a:t>
            </a:r>
          </a:p>
          <a:p>
            <a:endParaRPr lang="it-IT" sz="2400" dirty="0"/>
          </a:p>
          <a:p>
            <a:r>
              <a:rPr lang="it-IT" sz="2400" dirty="0"/>
              <a:t>Leggi questa bella (e facile!) poesia.</a:t>
            </a:r>
          </a:p>
          <a:p>
            <a:r>
              <a:rPr lang="it-IT" sz="2400" dirty="0"/>
              <a:t>Rileggila più volte, ad alta voce seguendo le indicazioni nella scheda:</a:t>
            </a:r>
          </a:p>
          <a:p>
            <a:endParaRPr lang="it-IT" sz="2400" b="1" dirty="0"/>
          </a:p>
          <a:p>
            <a:r>
              <a:rPr lang="it-IT" sz="2400" dirty="0"/>
              <a:t>‘03 – INTERPRETAZIONE DI UN TESTO’</a:t>
            </a:r>
          </a:p>
          <a:p>
            <a:endParaRPr lang="it-IT" sz="2400" b="1" dirty="0"/>
          </a:p>
          <a:p>
            <a:r>
              <a:rPr lang="it-IT" sz="2400" dirty="0"/>
              <a:t>Preparati a recitare la poesia all’inizio della prossima lezione. </a:t>
            </a:r>
          </a:p>
        </p:txBody>
      </p:sp>
    </p:spTree>
    <p:extLst>
      <p:ext uri="{BB962C8B-B14F-4D97-AF65-F5344CB8AC3E}">
        <p14:creationId xmlns:p14="http://schemas.microsoft.com/office/powerpoint/2010/main" val="429237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5D73-0410-E8E3-55CD-654951C8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9EBB499-887E-8452-F840-56860F2AD2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609600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b="1" kern="0" spc="-5" dirty="0">
                <a:solidFill>
                  <a:srgbClr val="0070C0"/>
                </a:solidFill>
              </a:rPr>
              <a:t>FACCIAMO UNA PRESENTAZIONE DI…</a:t>
            </a:r>
            <a:endParaRPr lang="it-IT" sz="4400" b="1" kern="0" dirty="0">
              <a:solidFill>
                <a:srgbClr val="0070C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DCABAB-EA47-91EE-8F42-17D0A0E05FAA}"/>
              </a:ext>
            </a:extLst>
          </p:cNvPr>
          <p:cNvSpPr txBox="1"/>
          <p:nvPr/>
        </p:nvSpPr>
        <p:spPr>
          <a:xfrm>
            <a:off x="685800" y="1676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Introduzione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Sviluppo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Conclusione</a:t>
            </a:r>
            <a:endParaRPr lang="en-GB" sz="32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4B575F-A269-2CA3-0141-5A7479531158}"/>
              </a:ext>
            </a:extLst>
          </p:cNvPr>
          <p:cNvSpPr txBox="1"/>
          <p:nvPr/>
        </p:nvSpPr>
        <p:spPr>
          <a:xfrm>
            <a:off x="4114800" y="264417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Perché (in senso positivo o negativo)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Elementi a favore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Elementi contro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Controbattere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Concludere</a:t>
            </a:r>
            <a:endParaRPr lang="en-GB" sz="32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7D4887-93BF-E81C-4372-CBCFBFD5684F}"/>
              </a:ext>
            </a:extLst>
          </p:cNvPr>
          <p:cNvSpPr txBox="1"/>
          <p:nvPr/>
        </p:nvSpPr>
        <p:spPr>
          <a:xfrm>
            <a:off x="8229600" y="165320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_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3756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DA4AE-5EE5-E912-96A8-D0EE2BF17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6561768-A009-CCD9-A1CA-58DC9FF9B0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609600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b="1" kern="0" spc="-5" dirty="0">
                <a:solidFill>
                  <a:srgbClr val="0070C0"/>
                </a:solidFill>
              </a:rPr>
              <a:t>STRUTTURE LINGUISTICHE</a:t>
            </a:r>
            <a:endParaRPr lang="it-IT" sz="4400" b="1" kern="0" dirty="0">
              <a:solidFill>
                <a:srgbClr val="0070C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A23527-BFEE-C96B-C1BF-D3E13D4AA9EC}"/>
              </a:ext>
            </a:extLst>
          </p:cNvPr>
          <p:cNvSpPr txBox="1"/>
          <p:nvPr/>
        </p:nvSpPr>
        <p:spPr>
          <a:xfrm>
            <a:off x="152400" y="1416588"/>
            <a:ext cx="6096000" cy="5168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parlare di pro e contro, esprimere vantaggi e svantaggi (se da un lato…, dall’altro)</a:t>
            </a:r>
          </a:p>
          <a:p>
            <a:pPr marL="34290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fare confronti (viceversa, al contrario, per converso, da una parte… d’altra parte) 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esprimere opinioni proprie o di altri; 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esprimere ipotesi (es.: </a:t>
            </a:r>
            <a:r>
              <a:rPr lang="it-IT" sz="2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fossi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ricco come Bill Gates, </a:t>
            </a:r>
            <a:r>
              <a:rPr lang="it-IT" sz="2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farei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molte opere di carità)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esprimere idee e concetti astratti, fare proposte e controproposte;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saper tradurre in un discorso dei grafici 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saper argomentare: esprimere una tesi, portare prove a sostegno o contrarie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5E736B-12A3-42D9-9BF1-A9B93D53EBB0}"/>
              </a:ext>
            </a:extLst>
          </p:cNvPr>
          <p:cNvSpPr txBox="1"/>
          <p:nvPr/>
        </p:nvSpPr>
        <p:spPr>
          <a:xfrm>
            <a:off x="6400799" y="1600200"/>
            <a:ext cx="5807765" cy="431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essere convincenti, sostenere le proprie posizioni anche quando la situazione non è favorevole; (permettetemi di…; vorrei far presente che…; 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fare delle concessioni per ribadire la propria posizione (è vero che, ma…; in un certo senso… però…; espressioni con il congiuntivo: - sebbene…, io…; - nonostante…, la verità è che…; - per quanto… il punto è che…; )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2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09600"/>
            <a:ext cx="105156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3600" b="1" spc="-5" dirty="0">
                <a:solidFill>
                  <a:srgbClr val="0070C0"/>
                </a:solidFill>
              </a:rPr>
              <a:t>PAROLE CHIAVE PER IL BUON COMUNICATORE</a:t>
            </a:r>
            <a:br>
              <a:rPr lang="it-IT" sz="3600" b="1" spc="-5" dirty="0">
                <a:solidFill>
                  <a:srgbClr val="0070C0"/>
                </a:solidFill>
              </a:rPr>
            </a:br>
            <a:r>
              <a:rPr lang="it-IT" sz="3600" b="1" spc="-5" dirty="0">
                <a:solidFill>
                  <a:srgbClr val="0070C0"/>
                </a:solidFill>
              </a:rPr>
              <a:t>- LETTURA PER CASA «02 tecniche» -</a:t>
            </a:r>
            <a:endParaRPr sz="3600" b="1" dirty="0">
              <a:solidFill>
                <a:srgbClr val="0070C0"/>
              </a:solidFill>
            </a:endParaRPr>
          </a:p>
        </p:txBody>
      </p:sp>
      <p:sp>
        <p:nvSpPr>
          <p:cNvPr id="3" name="Oval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5138" y="2188791"/>
            <a:ext cx="2133600" cy="1447800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4" name="Ovale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5212" y="2899248"/>
            <a:ext cx="22860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5" name="Oval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5676" y="3848100"/>
            <a:ext cx="1643062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6" name="Oval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1212" y="2182070"/>
            <a:ext cx="27432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7" name="Oval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05769" y="4876800"/>
            <a:ext cx="21336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8" name="Oval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3798" y="4824412"/>
            <a:ext cx="15240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9" name="Oval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1212" y="3960441"/>
            <a:ext cx="3128962" cy="1447800"/>
          </a:xfrm>
          <a:prstGeom prst="ellipse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10" name="Ovale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18998" y="2439244"/>
            <a:ext cx="2133600" cy="14478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E0CA60-A301-163E-B35B-A0968C765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D4244B-CE16-A4FF-FF9C-0F982BF693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19200" y="609600"/>
            <a:ext cx="105156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3600" b="1" spc="-5" dirty="0">
                <a:solidFill>
                  <a:srgbClr val="0070C0"/>
                </a:solidFill>
              </a:rPr>
              <a:t>PAROLE CHIAVE PER IL BUON COMUNICATORE</a:t>
            </a:r>
            <a:br>
              <a:rPr lang="it-IT" sz="3600" b="1" spc="-5" dirty="0">
                <a:solidFill>
                  <a:srgbClr val="0070C0"/>
                </a:solidFill>
              </a:rPr>
            </a:br>
            <a:endParaRPr sz="3600" b="1" dirty="0">
              <a:solidFill>
                <a:srgbClr val="0070C0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83EAEC0-CECE-9D51-D337-1704F0B93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5138" y="2188791"/>
            <a:ext cx="2133600" cy="1447800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PUBBLICO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0092EF6A-95B7-D498-45B0-F909D653E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5212" y="2899248"/>
            <a:ext cx="22860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CONTESTO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8AD95A4-923A-5450-8FC7-0DFC32E6C5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5676" y="3848100"/>
            <a:ext cx="1643062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VOCE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EB5BFD2-C600-9076-2591-F3AD867F5C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1212" y="2182070"/>
            <a:ext cx="27432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LINGUAGGIO DEL CORPO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D7A5318-9476-FDC0-7F39-96B367C7E7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05769" y="4876800"/>
            <a:ext cx="21336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LINGUA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4A0F880-60E1-0C99-29BC-ECDCB1B32B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3798" y="4824412"/>
            <a:ext cx="1524000" cy="1447800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PAUSE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149D44F-52BB-7ED6-5C8B-B9038A4A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1212" y="3960441"/>
            <a:ext cx="3128962" cy="1447800"/>
          </a:xfrm>
          <a:prstGeom prst="ellipse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CONVINZIONE, SICUREZZA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C56A73B-9581-E3FD-0873-15AFAE1D4B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18998" y="2439244"/>
            <a:ext cx="2133600" cy="14478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SGUARDO</a:t>
            </a:r>
          </a:p>
        </p:txBody>
      </p:sp>
    </p:spTree>
    <p:extLst>
      <p:ext uri="{BB962C8B-B14F-4D97-AF65-F5344CB8AC3E}">
        <p14:creationId xmlns:p14="http://schemas.microsoft.com/office/powerpoint/2010/main" val="8119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3C7AB674-C77B-7B52-CAC6-D210CB9BB2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152400"/>
            <a:ext cx="10515600" cy="567463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3600" b="1" kern="0" spc="-5" dirty="0">
                <a:solidFill>
                  <a:srgbClr val="0070C0"/>
                </a:solidFill>
              </a:rPr>
              <a:t>COSA VOGLIAMO EVITARE</a:t>
            </a:r>
            <a:endParaRPr lang="it-IT" sz="3600" b="1" kern="0" dirty="0">
              <a:solidFill>
                <a:srgbClr val="0070C0"/>
              </a:solidFill>
            </a:endParaRPr>
          </a:p>
        </p:txBody>
      </p:sp>
      <p:pic>
        <p:nvPicPr>
          <p:cNvPr id="2" name="Picture 2" descr="Il paradosso: chi è noioso parla anche più a lungo degli altri - Corriere.it">
            <a:extLst>
              <a:ext uri="{FF2B5EF4-FFF2-40B4-BE49-F238E27FC236}">
                <a16:creationId xmlns:a16="http://schemas.microsoft.com/office/drawing/2014/main" id="{5A37989C-ED0E-EBF2-1854-49C3C50BE8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912"/>
            <a:ext cx="4249417" cy="31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orno del giudizio nell'illustrazione rovinata della città. Ultimi giorni di esplosione nucleare apocalittica con strade frazionate. - Vettoriali, immagini">
            <a:extLst>
              <a:ext uri="{FF2B5EF4-FFF2-40B4-BE49-F238E27FC236}">
                <a16:creationId xmlns:a16="http://schemas.microsoft.com/office/drawing/2014/main" id="{D5153DE5-6166-ACFD-73FB-BE213CA1B1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66911"/>
            <a:ext cx="4238577" cy="31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itico, presidente o primo ministro azioni, sentimenti ed emozioni durante il suo discorso. L'opera raffigura una serie di pose e linguaggi del corpo diversi da parte di un leader governativo di un paese&#10;. - Vettoriali, immagini">
            <a:extLst>
              <a:ext uri="{FF2B5EF4-FFF2-40B4-BE49-F238E27FC236}">
                <a16:creationId xmlns:a16="http://schemas.microsoft.com/office/drawing/2014/main" id="{076DAC2C-5E76-945F-E549-045190F27E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713160"/>
            <a:ext cx="2667000" cy="31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cetto di opportunità chiave di business con buco della serratura e persone ambiziose che corrono verso il potenziale di carriera. - Vettoriali, immagini">
            <a:extLst>
              <a:ext uri="{FF2B5EF4-FFF2-40B4-BE49-F238E27FC236}">
                <a16:creationId xmlns:a16="http://schemas.microsoft.com/office/drawing/2014/main" id="{331843DA-F037-36F6-611B-B5F766B8C3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70728"/>
            <a:ext cx="3541643" cy="23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41114-82ED-AEE1-462B-C5B836347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5F2B3F-B453-EF9C-C200-B1D079FF81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3017520"/>
            <a:ext cx="9144000" cy="492443"/>
          </a:xfrm>
        </p:spPr>
        <p:txBody>
          <a:bodyPr/>
          <a:lstStyle/>
          <a:p>
            <a:r>
              <a:rPr lang="it-IT" sz="3200" b="1" dirty="0"/>
              <a:t>Cosa vogliamo evitare?</a:t>
            </a:r>
          </a:p>
        </p:txBody>
      </p:sp>
      <p:pic>
        <p:nvPicPr>
          <p:cNvPr id="1026" name="Picture 2" descr="La paura di parlare in pubblico">
            <a:extLst>
              <a:ext uri="{FF2B5EF4-FFF2-40B4-BE49-F238E27FC236}">
                <a16:creationId xmlns:a16="http://schemas.microsoft.com/office/drawing/2014/main" id="{8CEC22F8-8223-81C0-6514-4689A4297F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3852"/>
            <a:ext cx="3322716" cy="20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so di Arte di parlare in pubblico a Verona | Il Tempo Ritrovato">
            <a:extLst>
              <a:ext uri="{FF2B5EF4-FFF2-40B4-BE49-F238E27FC236}">
                <a16:creationId xmlns:a16="http://schemas.microsoft.com/office/drawing/2014/main" id="{71B89A0F-EE10-A21A-DE20-C90A5310E4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72137"/>
            <a:ext cx="3748655" cy="20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 superare l'ansia di parlare in pubblico, smetti di pensare a te stesso">
            <a:extLst>
              <a:ext uri="{FF2B5EF4-FFF2-40B4-BE49-F238E27FC236}">
                <a16:creationId xmlns:a16="http://schemas.microsoft.com/office/drawing/2014/main" id="{A01AF600-564D-CD6D-4506-55613413D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07" y="4309666"/>
            <a:ext cx="3172132" cy="21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e coinvolgere il pubblico e smettere finalmente di annoiarlo">
            <a:extLst>
              <a:ext uri="{FF2B5EF4-FFF2-40B4-BE49-F238E27FC236}">
                <a16:creationId xmlns:a16="http://schemas.microsoft.com/office/drawing/2014/main" id="{7B46243F-37AD-DB1D-F6C9-16125E62A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65" y="210715"/>
            <a:ext cx="3154274" cy="21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c speaking: 10 regole d'oro per parlare in pubblico">
            <a:extLst>
              <a:ext uri="{FF2B5EF4-FFF2-40B4-BE49-F238E27FC236}">
                <a16:creationId xmlns:a16="http://schemas.microsoft.com/office/drawing/2014/main" id="{C1A171CD-EC36-5C0B-A87D-F00044B707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4" y="4537499"/>
            <a:ext cx="3172132" cy="2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l paradosso: chi è noioso parla anche più a lungo degli altri - Corriere.it">
            <a:extLst>
              <a:ext uri="{FF2B5EF4-FFF2-40B4-BE49-F238E27FC236}">
                <a16:creationId xmlns:a16="http://schemas.microsoft.com/office/drawing/2014/main" id="{38FCF6BD-762B-CC78-450B-6F03F006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33" y="3616369"/>
            <a:ext cx="4249417" cy="31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onsultazioni, dai gesti agli occhi chiusi: tutte le facce di Berlusconi -  LaPresse">
            <a:extLst>
              <a:ext uri="{FF2B5EF4-FFF2-40B4-BE49-F238E27FC236}">
                <a16:creationId xmlns:a16="http://schemas.microsoft.com/office/drawing/2014/main" id="{BD4820C4-E40D-4453-8824-96B340B24C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20" y="639191"/>
            <a:ext cx="7579079" cy="42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in su 9">
            <a:extLst>
              <a:ext uri="{FF2B5EF4-FFF2-40B4-BE49-F238E27FC236}">
                <a16:creationId xmlns:a16="http://schemas.microsoft.com/office/drawing/2014/main" id="{526816BB-19D5-4BD5-8AA4-A596ACE2B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164823">
            <a:off x="2611875" y="1000511"/>
            <a:ext cx="408004" cy="167488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>
            <a:extLst>
              <a:ext uri="{FF2B5EF4-FFF2-40B4-BE49-F238E27FC236}">
                <a16:creationId xmlns:a16="http://schemas.microsoft.com/office/drawing/2014/main" id="{D7500B36-C5D5-4F9E-B479-BFAC79837B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968755">
            <a:off x="9277176" y="359390"/>
            <a:ext cx="442636" cy="15508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2950D74-5FAA-4323-AF99-C596DA379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8115" y="5222929"/>
            <a:ext cx="5959099" cy="96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DEVE ESSERE UN ‘BUON DISCORSO’?</a:t>
            </a:r>
          </a:p>
        </p:txBody>
      </p:sp>
    </p:spTree>
    <p:extLst>
      <p:ext uri="{BB962C8B-B14F-4D97-AF65-F5344CB8AC3E}">
        <p14:creationId xmlns:p14="http://schemas.microsoft.com/office/powerpoint/2010/main" val="342922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1041</Words>
  <Application>Microsoft Office PowerPoint</Application>
  <PresentationFormat>Widescreen</PresentationFormat>
  <Paragraphs>199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Office Theme</vt:lpstr>
      <vt:lpstr>03 - VOCE E MEMORIA</vt:lpstr>
      <vt:lpstr>Presentazione standard di PowerPoint</vt:lpstr>
      <vt:lpstr>Presentazione standard di PowerPoint</vt:lpstr>
      <vt:lpstr>Presentazione standard di PowerPoint</vt:lpstr>
      <vt:lpstr>PAROLE CHIAVE PER IL BUON COMUNICATORE - LETTURA PER CASA «02 tecniche» -</vt:lpstr>
      <vt:lpstr>PAROLE CHIAVE PER IL BUON COMUNICATORE </vt:lpstr>
      <vt:lpstr>Presentazione standard di PowerPoint</vt:lpstr>
      <vt:lpstr>Cosa vogliamo evitare?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Interpretare con la voce – la prosodia</vt:lpstr>
      <vt:lpstr>Interpretare con la voce – la prosodia</vt:lpstr>
      <vt:lpstr>Interpretare con la voce – la prosodia</vt:lpstr>
      <vt:lpstr>DA EVITARE! </vt:lpstr>
      <vt:lpstr>Tecniche per parlare in pubblico</vt:lpstr>
      <vt:lpstr>Tecniche per parlare in pubblico – attività </vt:lpstr>
      <vt:lpstr>Tecniche per parlare in pubblico</vt:lpstr>
      <vt:lpstr>Tecniche per parlare in pubblico – attività </vt:lpstr>
      <vt:lpstr>Tecniche per parlare in pubblico</vt:lpstr>
      <vt:lpstr>Tecniche per parlare in pubblico – attività </vt:lpstr>
      <vt:lpstr>Tecniche per parlare in pubblico – attività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00 - Benvenuti!</dc:title>
  <dc:creator>dorellagiardini@gmail.com</dc:creator>
  <cp:lastModifiedBy>Dorella Giardini</cp:lastModifiedBy>
  <cp:revision>73</cp:revision>
  <dcterms:created xsi:type="dcterms:W3CDTF">2022-02-19T13:38:07Z</dcterms:created>
  <dcterms:modified xsi:type="dcterms:W3CDTF">2025-03-18T19:58:37Z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2022-02-19T00:00:00Z</vt:filetime>
  </property>
</Properties>
</file>