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73" r:id="rId2"/>
    <p:sldId id="296" r:id="rId3"/>
    <p:sldId id="313" r:id="rId4"/>
    <p:sldId id="319" r:id="rId5"/>
    <p:sldId id="312" r:id="rId6"/>
    <p:sldId id="322" r:id="rId7"/>
    <p:sldId id="315" r:id="rId8"/>
    <p:sldId id="314" r:id="rId9"/>
    <p:sldId id="323" r:id="rId10"/>
    <p:sldId id="316" r:id="rId11"/>
    <p:sldId id="324" r:id="rId12"/>
    <p:sldId id="317" r:id="rId13"/>
    <p:sldId id="325" r:id="rId14"/>
    <p:sldId id="326" r:id="rId15"/>
    <p:sldId id="327" r:id="rId16"/>
    <p:sldId id="318" r:id="rId17"/>
    <p:sldId id="320" r:id="rId18"/>
    <p:sldId id="328" r:id="rId19"/>
    <p:sldId id="334" r:id="rId20"/>
    <p:sldId id="321" r:id="rId21"/>
    <p:sldId id="335" r:id="rId22"/>
    <p:sldId id="333" r:id="rId23"/>
    <p:sldId id="330" r:id="rId24"/>
    <p:sldId id="329" r:id="rId25"/>
    <p:sldId id="310" r:id="rId26"/>
    <p:sldId id="311" r:id="rId27"/>
    <p:sldId id="331" r:id="rId28"/>
    <p:sldId id="308" r:id="rId29"/>
    <p:sldId id="332" r:id="rId30"/>
    <p:sldId id="309" r:id="rId3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660"/>
  </p:normalViewPr>
  <p:slideViewPr>
    <p:cSldViewPr>
      <p:cViewPr varScale="1">
        <p:scale>
          <a:sx n="84" d="100"/>
          <a:sy n="84" d="100"/>
        </p:scale>
        <p:origin x="7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231E-F5F7-430C-8B4F-DEC49B32E75F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CBA0-D366-49D3-ABB9-57F8C8525B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FCBA0-D366-49D3-ABB9-57F8C8525B4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2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FCBA0-D366-49D3-ABB9-57F8C8525B4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FCBA0-D366-49D3-ABB9-57F8C8525B4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1952" y="2488768"/>
            <a:ext cx="330809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3975" y="2537282"/>
            <a:ext cx="8004048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04 – CONNETTIVI E COESIVI </a:t>
            </a:r>
            <a:b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</a:b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DIPENDENZE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8869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4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78BB0CF-8EC7-3DB5-72FE-7DD11529C0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F8FA-A882-8F8A-6B81-BA5E4AFD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AEA9BB-AB85-14E4-1810-8C2FC5154330}"/>
              </a:ext>
            </a:extLst>
          </p:cNvPr>
          <p:cNvSpPr txBox="1"/>
          <p:nvPr/>
        </p:nvSpPr>
        <p:spPr>
          <a:xfrm>
            <a:off x="1819277" y="739914"/>
            <a:ext cx="473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3. CONFUTARE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 OBIETTARE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 CONCEDERE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7F0BB2B0-EC92-D0D0-32D0-29384225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4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B6A64-6737-BD1D-8C04-DD7A3FD2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D41885-3D28-FA7B-7F9A-B8BE96FA9B80}"/>
              </a:ext>
            </a:extLst>
          </p:cNvPr>
          <p:cNvSpPr txBox="1"/>
          <p:nvPr/>
        </p:nvSpPr>
        <p:spPr>
          <a:xfrm>
            <a:off x="1819277" y="739914"/>
            <a:ext cx="473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3. CONFUTARE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 OBIETTARE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 CONCEDERE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51A077D3-CDF8-EDE0-3DA0-74CE1C6A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F9E507-DBF3-6E97-3175-7C4988D933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54" y="2743200"/>
            <a:ext cx="5672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Esprimi i </a:t>
            </a:r>
            <a:r>
              <a:rPr lang="it-IT" sz="2800" b="1" dirty="0">
                <a:solidFill>
                  <a:srgbClr val="002060"/>
                </a:solidFill>
              </a:rPr>
              <a:t>punti di debolezza </a:t>
            </a:r>
            <a:r>
              <a:rPr lang="it-IT" sz="2800" dirty="0"/>
              <a:t>della tesi avversaria, portando prove «contro» o sollevando </a:t>
            </a:r>
            <a:r>
              <a:rPr lang="it-IT" sz="2800" b="1" dirty="0">
                <a:solidFill>
                  <a:srgbClr val="002060"/>
                </a:solidFill>
              </a:rPr>
              <a:t>obiezioni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Fai una </a:t>
            </a:r>
            <a:r>
              <a:rPr lang="it-IT" sz="2800" b="1" dirty="0">
                <a:solidFill>
                  <a:srgbClr val="002060"/>
                </a:solidFill>
              </a:rPr>
              <a:t>concessione</a:t>
            </a:r>
            <a:r>
              <a:rPr lang="it-IT" sz="2800" dirty="0"/>
              <a:t> (allo scopo di dimostrare l’opposto)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641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E52DC-EC33-1790-2925-F2AF1A40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0F42EE-E95F-0DC4-ED12-043862803B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4. ARGOMENTI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A FAVORE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34135F83-2678-E1D4-78C5-6AB8AB9873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5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0D7E2-A8C9-E370-306D-44ECB9B68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00FD13-261E-A1A5-DEC9-1B35F0EF82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4. ARGOMENTI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A FAVORE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300699E5-72C6-B679-2D22-E8C1B25D68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A91299-3C3B-739B-DA31-25560F856F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55" y="27432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Trova le ragioni a tuo favore per: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sostenere</a:t>
            </a:r>
            <a:r>
              <a:rPr lang="it-IT" sz="2800" dirty="0"/>
              <a:t> la tua tesi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acquisire </a:t>
            </a:r>
            <a:r>
              <a:rPr lang="it-IT" sz="2800" b="1" dirty="0">
                <a:solidFill>
                  <a:srgbClr val="002060"/>
                </a:solidFill>
              </a:rPr>
              <a:t>legittimità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dare un </a:t>
            </a:r>
            <a:r>
              <a:rPr lang="it-IT" sz="2800" b="1" dirty="0">
                <a:solidFill>
                  <a:srgbClr val="002060"/>
                </a:solidFill>
              </a:rPr>
              <a:t>fondamento</a:t>
            </a:r>
          </a:p>
        </p:txBody>
      </p:sp>
    </p:spTree>
    <p:extLst>
      <p:ext uri="{BB962C8B-B14F-4D97-AF65-F5344CB8AC3E}">
        <p14:creationId xmlns:p14="http://schemas.microsoft.com/office/powerpoint/2010/main" val="408267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BE2ED-79F0-AE7E-38A1-5E9FE4FE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2E018F-D671-63CE-FF4F-C3215F6B41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4. ARGOMENTI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    A FAVORE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B469991B-85CB-8EC5-A6CF-CC1690650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071DB8-4957-5469-9BAB-E487A2DCCA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55" y="27432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Trova le ragioni a tuo favore per: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sostenere</a:t>
            </a:r>
            <a:r>
              <a:rPr lang="it-IT" sz="2800" dirty="0"/>
              <a:t> la tua tesi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acquisire </a:t>
            </a:r>
            <a:r>
              <a:rPr lang="it-IT" sz="2800" b="1" dirty="0">
                <a:solidFill>
                  <a:srgbClr val="002060"/>
                </a:solidFill>
              </a:rPr>
              <a:t>legittimità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dare un </a:t>
            </a:r>
            <a:r>
              <a:rPr lang="it-IT" sz="2800" b="1" dirty="0">
                <a:solidFill>
                  <a:srgbClr val="002060"/>
                </a:solidFill>
              </a:rPr>
              <a:t>fondamento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089D8E-5300-4655-BE66-D2475E4127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3671263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Tre possibili tipologie di argomenti: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ragionamento</a:t>
            </a:r>
            <a:r>
              <a:rPr lang="it-IT" sz="2800" dirty="0"/>
              <a:t> (se… allora…, osservazione)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autorevolezza</a:t>
            </a:r>
            <a:r>
              <a:rPr lang="it-IT" sz="2800" dirty="0"/>
              <a:t> (testimonial, quantità)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oggettività</a:t>
            </a:r>
            <a:r>
              <a:rPr lang="it-IT" sz="2800" dirty="0"/>
              <a:t> (fatti, dati, numeri)</a:t>
            </a:r>
          </a:p>
        </p:txBody>
      </p:sp>
    </p:spTree>
    <p:extLst>
      <p:ext uri="{BB962C8B-B14F-4D97-AF65-F5344CB8AC3E}">
        <p14:creationId xmlns:p14="http://schemas.microsoft.com/office/powerpoint/2010/main" val="115256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6859B-FBC0-BB68-3E34-02E3A165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1E56EA-AD77-4D77-8D5C-E1DAE2EBB1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5. CONCLUDERE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EE747D98-DF6B-BCC2-8D59-DCE258FE0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4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49614-3E3C-DEC1-8A6A-6E143277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251F81-5366-A145-D4E2-A85332728B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5. CONCLUDERE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32159E51-C4D3-8EBE-5D2C-D8F5645E85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F8E8B8-789D-FF7C-F35C-7B7F1D6EB4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55" y="27432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Riprendere la tesi per: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riassumere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ribadire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convincere</a:t>
            </a:r>
          </a:p>
        </p:txBody>
      </p:sp>
    </p:spTree>
    <p:extLst>
      <p:ext uri="{BB962C8B-B14F-4D97-AF65-F5344CB8AC3E}">
        <p14:creationId xmlns:p14="http://schemas.microsoft.com/office/powerpoint/2010/main" val="32992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4DD5-2FB3-EAF0-FFC2-DF3045F0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3488F153-DD1F-ADE3-B1B2-CCC502D2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40" y="0"/>
            <a:ext cx="187066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A8CCC3-47AE-EFD2-60E5-8BD58E32DA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 vogliamo un cane, </a:t>
            </a:r>
          </a:p>
          <a:p>
            <a:r>
              <a:rPr lang="it-IT" sz="2800" b="1" dirty="0"/>
              <a:t>                    gli altri due non lo vogliono</a:t>
            </a:r>
          </a:p>
          <a:p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TESI: _.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ANTITESI: _.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CONFUTARE, OBIETTARE: _.</a:t>
            </a:r>
          </a:p>
          <a:p>
            <a:r>
              <a:rPr lang="it-IT" sz="2800" dirty="0"/>
              <a:t>3.   CONCESSIONE: _.</a:t>
            </a:r>
          </a:p>
          <a:p>
            <a:r>
              <a:rPr lang="it-IT" sz="2800" dirty="0"/>
              <a:t>4.   3 ARGOMENTI A FAVORE: 1) _; 2) _; 3) _.</a:t>
            </a:r>
          </a:p>
          <a:p>
            <a:r>
              <a:rPr lang="it-IT" sz="2800" dirty="0"/>
              <a:t>5.    CONCLUSIONE: _.</a:t>
            </a:r>
            <a:endParaRPr lang="en-GB" sz="2800" dirty="0"/>
          </a:p>
        </p:txBody>
      </p:sp>
      <p:pic>
        <p:nvPicPr>
          <p:cNvPr id="3074" name="Picture 2" descr="Un modello di adesivo del personaggio dei cartoni animati del cane">
            <a:extLst>
              <a:ext uri="{FF2B5EF4-FFF2-40B4-BE49-F238E27FC236}">
                <a16:creationId xmlns:a16="http://schemas.microsoft.com/office/drawing/2014/main" id="{7A5247F7-A247-DEC2-E1B6-CF28F7C0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44" y="1331843"/>
            <a:ext cx="2590375" cy="1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8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854B-038B-C0EB-CE4B-0E342C6B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7C9C2EFB-99AC-AE73-6805-9FB57D7A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40" y="0"/>
            <a:ext cx="187066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D368DE-6C24-3DAD-C220-FA33A8CCBE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 vogliamo un cane, </a:t>
            </a:r>
          </a:p>
          <a:p>
            <a:r>
              <a:rPr lang="it-IT" sz="2800" b="1" dirty="0"/>
              <a:t>                    gli altri due non lo vogliono</a:t>
            </a:r>
          </a:p>
          <a:p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TESI: _.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ANTITESI: _.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CONFUTARE, OBIETTARE: _.</a:t>
            </a:r>
          </a:p>
          <a:p>
            <a:r>
              <a:rPr lang="it-IT" sz="2800" dirty="0"/>
              <a:t>3.   CONCESSIONE: _.</a:t>
            </a:r>
          </a:p>
          <a:p>
            <a:r>
              <a:rPr lang="it-IT" sz="2800" dirty="0"/>
              <a:t>4.   3 ARGOMENTI A FAVORE: 1) _; 2) _; 3) _.</a:t>
            </a:r>
          </a:p>
          <a:p>
            <a:r>
              <a:rPr lang="it-IT" sz="2800" dirty="0"/>
              <a:t>5.    CONCLUSIONE: _.</a:t>
            </a:r>
            <a:endParaRPr lang="en-GB" sz="2800" dirty="0"/>
          </a:p>
        </p:txBody>
      </p:sp>
      <p:pic>
        <p:nvPicPr>
          <p:cNvPr id="3074" name="Picture 2" descr="Un modello di adesivo del personaggio dei cartoni animati del cane">
            <a:extLst>
              <a:ext uri="{FF2B5EF4-FFF2-40B4-BE49-F238E27FC236}">
                <a16:creationId xmlns:a16="http://schemas.microsoft.com/office/drawing/2014/main" id="{A024EA36-289F-817C-878D-358E40268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44" y="1331843"/>
            <a:ext cx="2590375" cy="1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4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854B-038B-C0EB-CE4B-0E342C6B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7C9C2EFB-99AC-AE73-6805-9FB57D7A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40" y="0"/>
            <a:ext cx="187066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D368DE-6C24-3DAD-C220-FA33A8CCBE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 vogliamo un cane, </a:t>
            </a:r>
          </a:p>
          <a:p>
            <a:r>
              <a:rPr lang="it-IT" sz="2800" b="1" dirty="0"/>
              <a:t>                    gli altri due non lo vogliono</a:t>
            </a:r>
          </a:p>
          <a:p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TESI: avere un cane è un’opportunità affettiva per tutti i coinquilini.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ANTITESI: i cani sporcano, abbaiano, sono impegnativi.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CONFUTARE, OBIETTARE: se si educano, non sporcano e non abbaiano.</a:t>
            </a:r>
          </a:p>
          <a:p>
            <a:r>
              <a:rPr lang="it-IT" sz="2800" dirty="0"/>
              <a:t>3.   CONCESSIONE: sono impegnativi, ma ci occuperemo noi delle sue necessità.</a:t>
            </a:r>
          </a:p>
          <a:p>
            <a:r>
              <a:rPr lang="it-IT" sz="2800" dirty="0"/>
              <a:t>4.   3 ARGOMENTI A FAVORE: 1) gli psicologi dicono che occuparsi di un animale compensa un «debito affettivo», come noi che ci sentiamo «stranieri in un paese straniero»; 2) se sempre più persone hanno cani, significa che accudirli non è così difficile; 3) può bastare un cane piccolo, che è meno impegnativo.</a:t>
            </a:r>
          </a:p>
          <a:p>
            <a:r>
              <a:rPr lang="it-IT" sz="2800" dirty="0"/>
              <a:t>5.    CONCLUSIONE: ai cani basta volere bene, e loro ti ripagheranno tantissimo.</a:t>
            </a:r>
            <a:endParaRPr lang="en-GB" sz="2800" dirty="0"/>
          </a:p>
        </p:txBody>
      </p:sp>
      <p:pic>
        <p:nvPicPr>
          <p:cNvPr id="3074" name="Picture 2" descr="Un modello di adesivo del personaggio dei cartoni animati del cane">
            <a:extLst>
              <a:ext uri="{FF2B5EF4-FFF2-40B4-BE49-F238E27FC236}">
                <a16:creationId xmlns:a16="http://schemas.microsoft.com/office/drawing/2014/main" id="{A024EA36-289F-817C-878D-358E40268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44" y="1331843"/>
            <a:ext cx="2590375" cy="1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silo nido dolcemiele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690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Compito per casa/2</a:t>
            </a:r>
            <a:endParaRPr lang="it-IT" sz="4400" kern="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3400" y="1632766"/>
            <a:ext cx="5822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r>
              <a:rPr lang="it-IT" sz="2400" dirty="0"/>
              <a:t>‘03 – INTERPRETAZIONE DI UN TESTO’</a:t>
            </a:r>
          </a:p>
          <a:p>
            <a:endParaRPr lang="it-IT" sz="2400" b="1" dirty="0"/>
          </a:p>
          <a:p>
            <a:r>
              <a:rPr lang="it-IT" sz="2400" dirty="0"/>
              <a:t>Sei pronta, sei pronto a recitare la poesia?</a:t>
            </a:r>
          </a:p>
        </p:txBody>
      </p:sp>
    </p:spTree>
    <p:extLst>
      <p:ext uri="{BB962C8B-B14F-4D97-AF65-F5344CB8AC3E}">
        <p14:creationId xmlns:p14="http://schemas.microsoft.com/office/powerpoint/2010/main" val="429237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542E9-3FFB-1420-302F-F2F7668F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vettoriale della testa del bulldog di rabbia">
            <a:extLst>
              <a:ext uri="{FF2B5EF4-FFF2-40B4-BE49-F238E27FC236}">
                <a16:creationId xmlns:a16="http://schemas.microsoft.com/office/drawing/2014/main" id="{CB0BE5D6-3AA6-2E2C-A87F-AAED008E1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13252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6816EA-BC63-520B-8A72-91BAE6F35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altro/un’altra </a:t>
            </a:r>
          </a:p>
          <a:p>
            <a:r>
              <a:rPr lang="it-IT" sz="2800" b="1" dirty="0"/>
              <a:t>NON vogliamo un cane, gli altri due INVECE SI’</a:t>
            </a:r>
          </a:p>
          <a:p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TESI: _.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ANTITESI: _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CONFUTARE, OBIETTARE: _</a:t>
            </a:r>
          </a:p>
          <a:p>
            <a:r>
              <a:rPr lang="it-IT" sz="2800" dirty="0"/>
              <a:t>3.   CONCESSIONE: _</a:t>
            </a:r>
          </a:p>
          <a:p>
            <a:r>
              <a:rPr lang="it-IT" sz="2800" dirty="0"/>
              <a:t>4.   TRE ARGOMENTI A FAVORE: 1) …; 2) …; 3) ….</a:t>
            </a:r>
          </a:p>
          <a:p>
            <a:r>
              <a:rPr lang="it-IT" sz="2800" dirty="0"/>
              <a:t>5.    CONCLUSIONE: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222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542E9-3FFB-1420-302F-F2F7668F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vettoriale della testa del bulldog di rabbia">
            <a:extLst>
              <a:ext uri="{FF2B5EF4-FFF2-40B4-BE49-F238E27FC236}">
                <a16:creationId xmlns:a16="http://schemas.microsoft.com/office/drawing/2014/main" id="{CB0BE5D6-3AA6-2E2C-A87F-AAED008E1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13252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6816EA-BC63-520B-8A72-91BAE6F35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altro/un’altra </a:t>
            </a:r>
          </a:p>
          <a:p>
            <a:r>
              <a:rPr lang="it-IT" sz="2800" b="1" dirty="0"/>
              <a:t>NON vogliamo un cane, gli altri due INVECE SI’</a:t>
            </a:r>
          </a:p>
          <a:p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TESI: Sono bellissimi, ma non abbiamo né tempo né spazio </a:t>
            </a:r>
          </a:p>
          <a:p>
            <a:r>
              <a:rPr lang="it-IT" sz="2800" dirty="0"/>
              <a:t>e nemmeno soldi per prendersi cura di un cane.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ANTITESI: i cani sono di grande compagnia e portano amore in una casa, sono i migliori amici dell’uomo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CONFUTARE, OBIETTARE: ci sono anche cani aggressivi, non sono bambole</a:t>
            </a:r>
          </a:p>
          <a:p>
            <a:r>
              <a:rPr lang="it-IT" sz="2800" dirty="0"/>
              <a:t>3.   CONCESSIONE: anche se sono di compagnia, costano troppo. Anche se portano amore, di amore ne abbiamo </a:t>
            </a:r>
            <a:r>
              <a:rPr lang="it-IT" sz="2800" dirty="0" err="1"/>
              <a:t>amche</a:t>
            </a:r>
            <a:r>
              <a:rPr lang="it-IT" sz="2800" dirty="0"/>
              <a:t> troppo: siamo in otto!</a:t>
            </a:r>
          </a:p>
          <a:p>
            <a:pPr algn="r"/>
            <a:r>
              <a:rPr lang="it-IT" sz="2000" dirty="0">
                <a:solidFill>
                  <a:srgbClr val="FF0000"/>
                </a:solidFill>
              </a:rPr>
              <a:t>continua &gt;&gt;&gt;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542E9-3FFB-1420-302F-F2F7668F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vettoriale della testa del bulldog di rabbia">
            <a:extLst>
              <a:ext uri="{FF2B5EF4-FFF2-40B4-BE49-F238E27FC236}">
                <a16:creationId xmlns:a16="http://schemas.microsoft.com/office/drawing/2014/main" id="{CB0BE5D6-3AA6-2E2C-A87F-AAED008E1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13252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6816EA-BC63-520B-8A72-91BAE6F35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" y="914400"/>
            <a:ext cx="1211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Problema: Siamo quattro coinquilini, io e un altro/un’altra </a:t>
            </a:r>
          </a:p>
          <a:p>
            <a:r>
              <a:rPr lang="it-IT" sz="2800" b="1" dirty="0"/>
              <a:t>NON vogliamo un cane, gli altri due INVECE SI’</a:t>
            </a:r>
          </a:p>
          <a:p>
            <a:endParaRPr lang="it-IT" sz="2800" dirty="0"/>
          </a:p>
          <a:p>
            <a:pPr marL="514350" indent="-514350">
              <a:buAutoNum type="arabicPeriod" startAt="4"/>
            </a:pPr>
            <a:r>
              <a:rPr lang="it-IT" sz="2800" dirty="0"/>
              <a:t>TRE ARGOMENTI A FAVORE: 1) qualcuno mi ha detto che costa </a:t>
            </a:r>
          </a:p>
          <a:p>
            <a:r>
              <a:rPr lang="it-IT" sz="2800" dirty="0"/>
              <a:t>circa 2000 euro all’anno e noi siamo studenti e non abbiamo soldi da spendere; 2) se avessimo un cane non potremmo viaggiare per non lasciarlo da solo; 3) anche solo per preparargli da mangiare, richiede impegno</a:t>
            </a:r>
          </a:p>
          <a:p>
            <a:r>
              <a:rPr lang="it-IT" sz="2800" dirty="0"/>
              <a:t>5.    CONCLUSIONE: i cani sono delle responsabilità e non ne vogliamo altre, in questo momento non è una buona idea, ma in un prossimo futuro…, quando avremo spazio, tempo e soldi, ne riparleremo.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470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EB9E-D876-9951-2FD8-5B65EA47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7E69A3F0-DF49-C95C-795A-C6C806B99896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262475941"/>
              </p:ext>
            </p:extLst>
          </p:nvPr>
        </p:nvGraphicFramePr>
        <p:xfrm>
          <a:off x="7490791" y="0"/>
          <a:ext cx="4724400" cy="668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533776" imgH="6415796" progId="Acrobat.Document.DC">
                  <p:embed/>
                </p:oleObj>
              </mc:Choice>
              <mc:Fallback>
                <p:oleObj name="Acrobat Document" r:id="rId3" imgW="4533776" imgH="6415796" progId="Acrobat.Document.DC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A13706D4-D1AB-DE56-2C83-C3E20B1CA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0791" y="0"/>
                        <a:ext cx="4724400" cy="668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1B3EEC-875D-103C-F032-E885566277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990600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Guarda il documento:</a:t>
            </a:r>
          </a:p>
          <a:p>
            <a:endParaRPr lang="it-IT" sz="2800" dirty="0"/>
          </a:p>
          <a:p>
            <a:r>
              <a:rPr lang="it-IT" sz="2800" dirty="0"/>
              <a:t>04b Coesivi-Connettivi</a:t>
            </a:r>
          </a:p>
          <a:p>
            <a:endParaRPr lang="it-IT" sz="2800" dirty="0"/>
          </a:p>
          <a:p>
            <a:r>
              <a:rPr lang="it-IT" sz="2800" dirty="0"/>
              <a:t>e scegli i coesivi e i connettivi utili per costruire la tua argomentazione.</a:t>
            </a:r>
          </a:p>
        </p:txBody>
      </p:sp>
      <p:pic>
        <p:nvPicPr>
          <p:cNvPr id="2" name="Picture 2" descr="Logo vettoriale della testa del bulldog di rabbia">
            <a:extLst>
              <a:ext uri="{FF2B5EF4-FFF2-40B4-BE49-F238E27FC236}">
                <a16:creationId xmlns:a16="http://schemas.microsoft.com/office/drawing/2014/main" id="{70F96EFE-D1BD-66A2-CF24-9C53BE0025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53" y="3962400"/>
            <a:ext cx="1600200" cy="15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 modello di adesivo del personaggio dei cartoni animati del cane">
            <a:extLst>
              <a:ext uri="{FF2B5EF4-FFF2-40B4-BE49-F238E27FC236}">
                <a16:creationId xmlns:a16="http://schemas.microsoft.com/office/drawing/2014/main" id="{71C3942A-1858-9F31-D16B-93D302B0731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2" y="4210498"/>
            <a:ext cx="2590375" cy="1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9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3FB5E46E-57CA-82BF-2D1A-C4EB6D6B210C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117901521"/>
              </p:ext>
            </p:extLst>
          </p:nvPr>
        </p:nvGraphicFramePr>
        <p:xfrm>
          <a:off x="7368209" y="32741"/>
          <a:ext cx="4823791" cy="682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4533776" imgH="6415796" progId="Acrobat.Document.DC">
                  <p:embed/>
                </p:oleObj>
              </mc:Choice>
              <mc:Fallback>
                <p:oleObj name="Acrobat Document" r:id="rId3" imgW="4533776" imgH="64157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8209" y="32741"/>
                        <a:ext cx="4823791" cy="6825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6ECF71-0555-11A1-EE4A-07B5CC9852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9906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Analizza il documento:</a:t>
            </a:r>
          </a:p>
          <a:p>
            <a:endParaRPr lang="it-IT" sz="2800" dirty="0"/>
          </a:p>
          <a:p>
            <a:r>
              <a:rPr lang="it-IT" sz="2800" dirty="0"/>
              <a:t>04a Argomentare </a:t>
            </a:r>
            <a:r>
              <a:rPr lang="it-IT" sz="2800" dirty="0" err="1"/>
              <a:t>Esempi_Città</a:t>
            </a:r>
            <a:r>
              <a:rPr lang="it-IT" sz="2800" dirty="0"/>
              <a:t>-vs-Campagna</a:t>
            </a:r>
          </a:p>
          <a:p>
            <a:endParaRPr lang="it-IT" sz="2800" dirty="0"/>
          </a:p>
          <a:p>
            <a:r>
              <a:rPr lang="it-IT" sz="2800" dirty="0"/>
              <a:t>Completa le due schede, poi sottolinea anche tutti i connettivi e i coesivi.</a:t>
            </a:r>
          </a:p>
        </p:txBody>
      </p:sp>
    </p:spTree>
    <p:extLst>
      <p:ext uri="{BB962C8B-B14F-4D97-AF65-F5344CB8AC3E}">
        <p14:creationId xmlns:p14="http://schemas.microsoft.com/office/powerpoint/2010/main" val="160323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 descr="Immagine che contiene clipart, illustrazione, Viso uman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CC1217E-888D-E772-61A8-8753EB6CFF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4645" y="19878"/>
            <a:ext cx="3449918" cy="28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4" descr="Vivere in città o in campagna: pro e contro quando si sceglie casa —  idealista/news">
            <a:extLst>
              <a:ext uri="{FF2B5EF4-FFF2-40B4-BE49-F238E27FC236}">
                <a16:creationId xmlns:a16="http://schemas.microsoft.com/office/drawing/2014/main" id="{F2DF9674-12ED-14E1-BEBD-4DC6735FFD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799" y="46382"/>
            <a:ext cx="5105400" cy="28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C02D41-3197-E7A5-13FC-F3414AC343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3400" y="2971800"/>
            <a:ext cx="1066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Meglio vivere in una grande città o in campagna?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5DBF7B-BF5C-8172-E9B8-956798D581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9962" y="4038600"/>
            <a:ext cx="682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Qual è la tua posizione, a riguardo?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B7BB8D0-06D3-F7FA-8350-8E7E14B557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5334000"/>
            <a:ext cx="11353800" cy="1295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kern="0" dirty="0">
              <a:solidFill>
                <a:sysClr val="windowText" lastClr="000000"/>
              </a:solidFill>
            </a:endParaRPr>
          </a:p>
          <a:p>
            <a:r>
              <a:rPr lang="it-IT" sz="9600" kern="0" dirty="0" err="1">
                <a:solidFill>
                  <a:sysClr val="windowText" lastClr="000000"/>
                </a:solidFill>
              </a:rPr>
              <a:t>Role</a:t>
            </a:r>
            <a:r>
              <a:rPr lang="it-IT" sz="9600" kern="0" dirty="0">
                <a:solidFill>
                  <a:sysClr val="windowText" lastClr="000000"/>
                </a:solidFill>
              </a:rPr>
              <a:t> take </a:t>
            </a:r>
          </a:p>
          <a:p>
            <a:r>
              <a:rPr lang="it-IT" sz="9600" kern="0" dirty="0">
                <a:solidFill>
                  <a:sysClr val="windowText" lastClr="000000"/>
                </a:solidFill>
              </a:rPr>
              <a:t>Immagina di dover decidere con un’altra persona dove andare a vivere. </a:t>
            </a:r>
          </a:p>
          <a:p>
            <a:r>
              <a:rPr lang="it-IT" sz="9600" kern="0" dirty="0">
                <a:solidFill>
                  <a:sysClr val="windowText" lastClr="000000"/>
                </a:solidFill>
              </a:rPr>
              <a:t>Non ne avete mai parlato, la prima volta che affrontate il discorso scoprite che la pensate molto diversamente.</a:t>
            </a:r>
          </a:p>
        </p:txBody>
      </p:sp>
    </p:spTree>
    <p:extLst>
      <p:ext uri="{BB962C8B-B14F-4D97-AF65-F5344CB8AC3E}">
        <p14:creationId xmlns:p14="http://schemas.microsoft.com/office/powerpoint/2010/main" val="1127371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F021-A1D6-92B7-D5E8-EE7997D5B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4" descr="Vivere in città o in campagna: pro e contro quando si sceglie casa —  idealista/news">
            <a:extLst>
              <a:ext uri="{FF2B5EF4-FFF2-40B4-BE49-F238E27FC236}">
                <a16:creationId xmlns:a16="http://schemas.microsoft.com/office/drawing/2014/main" id="{2A8748EA-A976-FC88-A8DF-3D31743523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799" y="46382"/>
            <a:ext cx="5105400" cy="28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673AAB6-9625-BBBC-89B5-E2D25889A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83" y="2535219"/>
            <a:ext cx="1737518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1. TESI</a:t>
            </a:r>
            <a:endParaRPr lang="en-GB" sz="3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FB64DAD-DB8A-EBAD-181F-5A73FB5EA1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4501" y="3068990"/>
            <a:ext cx="25908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2. ANTITESI</a:t>
            </a:r>
            <a:endParaRPr lang="en-GB" sz="3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3B57E16-5727-2AA2-396E-A6448A9D0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0" y="3238871"/>
            <a:ext cx="44958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3. CONFUTAZIONE, OBIEZIONE, CONCESSIONE</a:t>
            </a:r>
            <a:endParaRPr lang="en-GB" sz="32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9FD6F9D-65FB-8FB1-27D0-F0E1C9348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91499" y="3602760"/>
            <a:ext cx="2788446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4. </a:t>
            </a:r>
            <a:r>
              <a:rPr lang="it-IT" sz="2800" dirty="0"/>
              <a:t>MINIMO TRE ARGOMENTI</a:t>
            </a:r>
            <a:endParaRPr lang="en-GB" sz="3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698EEA0-4562-D06D-3D58-DD6B1F4762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37040" y="5181600"/>
            <a:ext cx="4297363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5. CONCLUSIONE</a:t>
            </a:r>
            <a:endParaRPr lang="en-GB" sz="3200" dirty="0"/>
          </a:p>
        </p:txBody>
      </p:sp>
      <p:pic>
        <p:nvPicPr>
          <p:cNvPr id="2" name="Picture 2" descr="Progettazione dell'illustrazione di conflitti di coppia">
            <a:extLst>
              <a:ext uri="{FF2B5EF4-FFF2-40B4-BE49-F238E27FC236}">
                <a16:creationId xmlns:a16="http://schemas.microsoft.com/office/drawing/2014/main" id="{A995E3E0-8E0E-BA11-172F-A2E88353E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996632" cy="29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1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91171-41A8-375D-C29E-9955B0916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5F3C7EF3-4BDF-82C2-F29E-F5F6EC49A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4AC72F-7F1A-DE66-35FA-B4207DD2D9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388620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Avere una tesi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Conoscere l’antitesi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Confutare, obiettare o fare concessioni per dire l’opposto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Avere almeno 3 argomenti a proprio favore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Trarre le conclusioni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71374C-B542-41F6-62C2-4AE9416292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533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sz="5400" b="1" dirty="0">
                <a:solidFill>
                  <a:schemeClr val="bg1"/>
                </a:solidFill>
              </a:rPr>
              <a:t>COSTRUISCI:</a:t>
            </a:r>
          </a:p>
          <a:p>
            <a:pPr lvl="1"/>
            <a:r>
              <a:rPr lang="it-IT" sz="5400" b="1" dirty="0">
                <a:solidFill>
                  <a:schemeClr val="bg1"/>
                </a:solidFill>
              </a:rPr>
              <a:t>Inventa e ordina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A4832FB-6C6E-80D7-564E-9C327EA5B0EF}"/>
              </a:ext>
            </a:extLst>
          </p:cNvPr>
          <p:cNvSpPr txBox="1">
            <a:spLocks/>
          </p:cNvSpPr>
          <p:nvPr/>
        </p:nvSpPr>
        <p:spPr>
          <a:xfrm>
            <a:off x="18288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kern="0" dirty="0">
                <a:solidFill>
                  <a:srgbClr val="002060"/>
                </a:solidFill>
              </a:rPr>
              <a:t>Riconosci atteggiamenti tipici dei nostri giorni </a:t>
            </a:r>
          </a:p>
          <a:p>
            <a:pPr algn="ctr"/>
            <a:r>
              <a:rPr lang="it-IT" sz="3200" b="1" kern="0" dirty="0">
                <a:solidFill>
                  <a:srgbClr val="002060"/>
                </a:solidFill>
              </a:rPr>
              <a:t>in queste immagini?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7FEDD8-2A8A-3E17-4CB5-89038C3851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76600" y="2057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Nessuno è perfetto!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380CBE3-7558-E8CD-5386-B233D1403D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12" y="3200400"/>
            <a:ext cx="272057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0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10D37-11D4-4626-8E18-1BD46F0B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ragazza-buste-spese">
            <a:extLst>
              <a:ext uri="{FF2B5EF4-FFF2-40B4-BE49-F238E27FC236}">
                <a16:creationId xmlns:a16="http://schemas.microsoft.com/office/drawing/2014/main" id="{E07C3F04-76E9-7677-9551-F37D5F3C89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25" y="3218782"/>
            <a:ext cx="2912765" cy="19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37A4E21B-5FEF-DE73-FF77-DD47D727AD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73" y="3659535"/>
            <a:ext cx="33162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C242B80-DAC4-5F58-40F1-73E763B3023A}"/>
              </a:ext>
            </a:extLst>
          </p:cNvPr>
          <p:cNvSpPr txBox="1">
            <a:spLocks/>
          </p:cNvSpPr>
          <p:nvPr/>
        </p:nvSpPr>
        <p:spPr>
          <a:xfrm>
            <a:off x="18288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kern="0" dirty="0">
                <a:solidFill>
                  <a:srgbClr val="002060"/>
                </a:solidFill>
              </a:rPr>
              <a:t>Riconosci atteggiamenti tipici dei nostri giorni </a:t>
            </a:r>
          </a:p>
          <a:p>
            <a:pPr algn="ctr"/>
            <a:r>
              <a:rPr lang="it-IT" sz="3200" b="1" kern="0" dirty="0">
                <a:solidFill>
                  <a:srgbClr val="002060"/>
                </a:solidFill>
              </a:rPr>
              <a:t>in queste immagini?</a:t>
            </a:r>
          </a:p>
        </p:txBody>
      </p:sp>
      <p:pic>
        <p:nvPicPr>
          <p:cNvPr id="5" name="Immagine 1" descr="http://www.vitolupo.it/public/upload/patologie/00006.jpg">
            <a:extLst>
              <a:ext uri="{FF2B5EF4-FFF2-40B4-BE49-F238E27FC236}">
                <a16:creationId xmlns:a16="http://schemas.microsoft.com/office/drawing/2014/main" id="{9DC5083F-C9DE-FC8B-2513-F5321EA081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46" y="3900017"/>
            <a:ext cx="2452489" cy="24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2" descr="http://letteradonna.it/wp-content/blogs.dir/3037/files/2015/07/ThinkstockPhotos-471307530.jpg">
            <a:extLst>
              <a:ext uri="{FF2B5EF4-FFF2-40B4-BE49-F238E27FC236}">
                <a16:creationId xmlns:a16="http://schemas.microsoft.com/office/drawing/2014/main" id="{FC3755F3-9E04-7649-6992-D0C76FED62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89" y="1390295"/>
            <a:ext cx="2741252" cy="20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12" descr="fame-nervosa">
            <a:extLst>
              <a:ext uri="{FF2B5EF4-FFF2-40B4-BE49-F238E27FC236}">
                <a16:creationId xmlns:a16="http://schemas.microsoft.com/office/drawing/2014/main" id="{9CB9AEF1-B779-7847-F11E-B9E5EB9D8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19" y="1440953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3" descr="http://static2.oggi.it/wp-content/uploads/sites/8/2014/05/slide-crepax-fumo.jpg?v=1400676418">
            <a:extLst>
              <a:ext uri="{FF2B5EF4-FFF2-40B4-BE49-F238E27FC236}">
                <a16:creationId xmlns:a16="http://schemas.microsoft.com/office/drawing/2014/main" id="{1612C7AF-F7EC-DECB-D5A1-22529FF43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1" y="1379435"/>
            <a:ext cx="3020104" cy="22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http://www.breda-car.it/images/servizi/lucidatura_3.jpg">
            <a:extLst>
              <a:ext uri="{FF2B5EF4-FFF2-40B4-BE49-F238E27FC236}">
                <a16:creationId xmlns:a16="http://schemas.microsoft.com/office/drawing/2014/main" id="{06C9516B-DDB6-4D98-406E-A5CA4A5480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66" y="4559941"/>
            <a:ext cx="2948323" cy="21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0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D582-9E2C-342B-AF6D-0FA3BD04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928988-8B5C-BF58-8F79-D180F0A719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6400" y="2971800"/>
            <a:ext cx="906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ARGOMENTARE: UNO SCHEMA CLASSICO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FAE80C4F-38D7-09F3-6B84-CF026890F6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40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BA39C-6861-BE19-0BA3-BDCABCBF14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5636" y="7924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kern="0" dirty="0">
                <a:solidFill>
                  <a:srgbClr val="002060"/>
                </a:solidFill>
              </a:rPr>
              <a:t>Psicologia permissiva o severa?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5FFEB7-AA30-ACBF-9EA0-A8ACADA8BF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5334000"/>
            <a:ext cx="113538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kern="0" dirty="0">
              <a:solidFill>
                <a:sysClr val="windowText" lastClr="000000"/>
              </a:solidFill>
            </a:endParaRPr>
          </a:p>
          <a:p>
            <a:r>
              <a:rPr lang="it-IT" sz="9600" kern="0" dirty="0" err="1">
                <a:solidFill>
                  <a:sysClr val="windowText" lastClr="000000"/>
                </a:solidFill>
              </a:rPr>
              <a:t>Role</a:t>
            </a:r>
            <a:r>
              <a:rPr lang="it-IT" sz="9600" kern="0" dirty="0">
                <a:solidFill>
                  <a:sysClr val="windowText" lastClr="000000"/>
                </a:solidFill>
              </a:rPr>
              <a:t> take </a:t>
            </a:r>
          </a:p>
          <a:p>
            <a:r>
              <a:rPr lang="it-IT" sz="9600" kern="0" dirty="0">
                <a:solidFill>
                  <a:sysClr val="windowText" lastClr="000000"/>
                </a:solidFill>
              </a:rPr>
              <a:t>Sei uno psicologo a questo convegno. </a:t>
            </a:r>
          </a:p>
          <a:p>
            <a:r>
              <a:rPr lang="it-IT" sz="9600" kern="0" dirty="0">
                <a:solidFill>
                  <a:sysClr val="windowText" lastClr="000000"/>
                </a:solidFill>
              </a:rPr>
              <a:t>Devi affrontare l’argomento dal punto di vista che ti è stato assegnato.</a:t>
            </a:r>
          </a:p>
        </p:txBody>
      </p:sp>
      <p:pic>
        <p:nvPicPr>
          <p:cNvPr id="4" name="Picture 2" descr="http://www.centrosarvas.it/1/images/670_0_5447105_307732.jpg">
            <a:extLst>
              <a:ext uri="{FF2B5EF4-FFF2-40B4-BE49-F238E27FC236}">
                <a16:creationId xmlns:a16="http://schemas.microsoft.com/office/drawing/2014/main" id="{442C8E97-08EE-25EF-DC48-FCA3F9347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9371"/>
            <a:ext cx="8163036" cy="30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2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6A84-AEA4-93DE-6386-627AFA34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87D8A13B-AEA4-FA0E-3B36-A68AF9845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C60F7-368C-78F4-D5A2-C2884EB95B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8600" y="990600"/>
            <a:ext cx="6477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it-IT" sz="2800" b="1" i="0" dirty="0">
                <a:solidFill>
                  <a:srgbClr val="002060"/>
                </a:solidFill>
                <a:effectLst/>
                <a:latin typeface="+mj-lt"/>
              </a:rPr>
              <a:t>Inven</a:t>
            </a:r>
            <a:r>
              <a:rPr lang="it-IT" sz="2800" b="1" dirty="0">
                <a:solidFill>
                  <a:srgbClr val="002060"/>
                </a:solidFill>
                <a:latin typeface="+mj-lt"/>
              </a:rPr>
              <a:t>tar</a:t>
            </a:r>
            <a:r>
              <a:rPr lang="it-IT" sz="2800" b="1" i="0" dirty="0">
                <a:solidFill>
                  <a:srgbClr val="002060"/>
                </a:solidFill>
                <a:effectLst/>
                <a:latin typeface="+mj-lt"/>
              </a:rPr>
              <a:t>e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: trovare argomenti e prove adatti alla propria tesi. </a:t>
            </a:r>
            <a:r>
              <a:rPr lang="it-IT" sz="2800" dirty="0">
                <a:solidFill>
                  <a:srgbClr val="404040"/>
                </a:solidFill>
                <a:latin typeface="+mj-lt"/>
              </a:rPr>
              <a:t>Trovare 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metafore, similitudini ed esempi migliori.</a:t>
            </a:r>
          </a:p>
          <a:p>
            <a:pPr algn="l">
              <a:buFont typeface="+mj-lt"/>
              <a:buAutoNum type="arabicPeriod"/>
            </a:pP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j-lt"/>
              </a:rPr>
              <a:t>Ordinare</a:t>
            </a:r>
            <a:r>
              <a:rPr lang="it-IT" sz="2800" dirty="0">
                <a:solidFill>
                  <a:srgbClr val="404040"/>
                </a:solidFill>
                <a:latin typeface="+mj-lt"/>
              </a:rPr>
              <a:t>: 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organizzare in modo logico e coerente il discorso. </a:t>
            </a:r>
          </a:p>
          <a:p>
            <a:pPr algn="l">
              <a:buFont typeface="+mj-lt"/>
              <a:buAutoNum type="arabicPeriod"/>
            </a:pP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j-lt"/>
              </a:rPr>
              <a:t>Scegliere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: scelta delle parole, tono, stile pensati per il pubblico, tipo di linguaggio, registro linguistico.</a:t>
            </a:r>
            <a:endParaRPr lang="it-IT" sz="2800" dirty="0">
              <a:solidFill>
                <a:srgbClr val="404040"/>
              </a:solidFill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j-lt"/>
              </a:rPr>
              <a:t>Memorizzare</a:t>
            </a: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: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 essere fluenti per essere convincenti.</a:t>
            </a:r>
          </a:p>
          <a:p>
            <a:pPr algn="l">
              <a:buFont typeface="+mj-lt"/>
              <a:buAutoNum type="arabicPeriod"/>
            </a:pPr>
            <a:r>
              <a:rPr lang="it-IT" sz="2800" b="1" i="0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j-lt"/>
              </a:rPr>
              <a:t>Esprimersi</a:t>
            </a:r>
            <a:r>
              <a:rPr lang="it-IT" sz="2800" b="0" i="0" dirty="0">
                <a:solidFill>
                  <a:srgbClr val="404040"/>
                </a:solidFill>
                <a:effectLst/>
                <a:latin typeface="+mj-lt"/>
              </a:rPr>
              <a:t>: gesti, postura, voce, pause, enfasi. Ricerca del contatto con il pubblico.</a:t>
            </a:r>
          </a:p>
        </p:txBody>
      </p:sp>
    </p:spTree>
    <p:extLst>
      <p:ext uri="{BB962C8B-B14F-4D97-AF65-F5344CB8AC3E}">
        <p14:creationId xmlns:p14="http://schemas.microsoft.com/office/powerpoint/2010/main" val="229102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03714-37E8-15C6-A3BA-1D2178B9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C845AB45-234A-95D1-B59B-D12BD18213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0BC38E-4C79-7075-3753-5E8D73C465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388620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Avere una tesi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Conoscere l’antitesi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Confutare, obiettare o fare concessioni per dire l’opposto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Avere almeno 3 argomenti a proprio favore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</a:rPr>
              <a:t>Trarre le conclusioni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CC557-BDFE-B2E3-2341-1328741677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533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sz="5400" b="1" dirty="0">
                <a:solidFill>
                  <a:schemeClr val="bg1"/>
                </a:solidFill>
              </a:rPr>
              <a:t>INVENTARE</a:t>
            </a:r>
          </a:p>
          <a:p>
            <a:pPr marL="742950" indent="-742950">
              <a:buAutoNum type="arabicPeriod"/>
            </a:pPr>
            <a:r>
              <a:rPr lang="it-IT" sz="5400" b="1" dirty="0">
                <a:solidFill>
                  <a:schemeClr val="bg1"/>
                </a:solidFill>
              </a:rPr>
              <a:t>ORDINARE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7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88CE0-0DDA-39A7-8EC9-B494F141C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6885C9-1A40-6F75-1871-1DFEA449F8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1. AVERE UNA TESI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4A68D647-D687-DE13-B2DB-D78349F28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4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E549-575C-26C1-CA70-32EAC779A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DA948A-D7BA-7A9A-079B-24EB2F4EC4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1. AVERE UNA TESI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E0741B20-ADC9-E03D-3E73-33777D5E0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C4619C-A4B1-D3A6-01FA-2D23D9839C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1905000"/>
            <a:ext cx="7543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Esiste un </a:t>
            </a:r>
            <a:r>
              <a:rPr lang="it-IT" sz="2800" b="1" dirty="0">
                <a:solidFill>
                  <a:srgbClr val="002060"/>
                </a:solidFill>
              </a:rPr>
              <a:t>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Su questo problema hai </a:t>
            </a:r>
            <a:r>
              <a:rPr lang="it-IT" sz="2800" b="1" dirty="0">
                <a:solidFill>
                  <a:srgbClr val="002060"/>
                </a:solidFill>
              </a:rPr>
              <a:t>un’idea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/>
              <a:t>Vuoi </a:t>
            </a:r>
            <a:r>
              <a:rPr lang="it-IT" sz="2800" b="1" dirty="0">
                <a:solidFill>
                  <a:srgbClr val="002060"/>
                </a:solidFill>
              </a:rPr>
              <a:t>difendere</a:t>
            </a:r>
            <a:r>
              <a:rPr lang="it-IT" sz="2800" dirty="0"/>
              <a:t> la tua idea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ESPRIMILA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539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F5ADA-D5CB-077E-D279-D5B55FDD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2BE15F-3234-C3F5-A513-8997B8129B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2. CONOSCERE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L’ANTITESI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D6DFD0A8-E50A-8394-BBE4-9A42E2435C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1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1238-C400-04FE-A581-02501995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E95CE7-490A-A2C4-9F27-E1ABFA8197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9277" y="739914"/>
            <a:ext cx="473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2. CONOSCERE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>L’ANTITESI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Marco Tullio Cicerone ~ NEGOZIAZIONE.blog">
            <a:extLst>
              <a:ext uri="{FF2B5EF4-FFF2-40B4-BE49-F238E27FC236}">
                <a16:creationId xmlns:a16="http://schemas.microsoft.com/office/drawing/2014/main" id="{1ECB4E16-3C5F-2867-B759-D19AC84CDA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181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9A7817-12B2-A979-D577-EF8DA09573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54" y="2743200"/>
            <a:ext cx="5672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Dimostra di conoscere il </a:t>
            </a:r>
            <a:r>
              <a:rPr lang="it-IT" sz="2800" b="1" dirty="0">
                <a:solidFill>
                  <a:srgbClr val="002060"/>
                </a:solidFill>
              </a:rPr>
              <a:t>problema</a:t>
            </a:r>
            <a:r>
              <a:rPr lang="it-IT" sz="2800" dirty="0"/>
              <a:t> e </a:t>
            </a:r>
            <a:r>
              <a:rPr lang="it-IT" sz="2800" b="1" dirty="0">
                <a:solidFill>
                  <a:srgbClr val="002060"/>
                </a:solidFill>
              </a:rPr>
              <a:t>l’idea contraria </a:t>
            </a:r>
            <a:r>
              <a:rPr lang="it-IT" sz="2800" dirty="0"/>
              <a:t>alla tua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Illustra</a:t>
            </a:r>
            <a:r>
              <a:rPr lang="it-IT" sz="2800" dirty="0"/>
              <a:t> bene questa opinione contraria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582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1111</Words>
  <Application>Microsoft Office PowerPoint</Application>
  <PresentationFormat>Widescreen</PresentationFormat>
  <Paragraphs>164</Paragraphs>
  <Slides>30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Office Theme</vt:lpstr>
      <vt:lpstr>Acrobat Document</vt:lpstr>
      <vt:lpstr>04 – CONNETTIVI E COESIVI  DIPENDENZE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00 - Benvenuti!</dc:title>
  <dc:creator>dorellagiardini@gmail.com</dc:creator>
  <cp:lastModifiedBy>Dorella Giardini</cp:lastModifiedBy>
  <cp:revision>85</cp:revision>
  <dcterms:created xsi:type="dcterms:W3CDTF">2022-02-19T13:38:07Z</dcterms:created>
  <dcterms:modified xsi:type="dcterms:W3CDTF">2025-03-26T15:25:19Z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2022-02-19T00:00:00Z</vt:filetime>
  </property>
</Properties>
</file>