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ic Sans MS" panose="030F0902030302020204" pitchFamily="66" charset="0"/>
      <p:regular r:id="rId28"/>
    </p:embeddedFont>
    <p:embeddedFont>
      <p:font typeface="Pacifico" pitchFamily="2" charset="77"/>
      <p:regular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Roboto Slab" pitchFamily="2" charset="0"/>
      <p:regular r:id="rId34"/>
      <p:bold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>
      <p:cViewPr varScale="1">
        <p:scale>
          <a:sx n="159" d="100"/>
          <a:sy n="159" d="100"/>
        </p:scale>
        <p:origin x="2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2175a1e1b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42175a1e1b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26ce2398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426ce2398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426ce2398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426ce2398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479e56c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4479e56c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2175a1e1b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42175a1e1b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42175a1e1b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42175a1e1b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2175a1e1b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42175a1e1b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4479e56ce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4479e56ce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42175a1e1b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42175a1e1b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426ce2398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426ce2398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fee8dce0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3fee8dce0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42175a1e1b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42175a1e1b_2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b3e639d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43b3e639d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2175a1e1b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342175a1e1b_2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2175a1e1b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42175a1e1b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2175a1e1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2175a1e1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2175a1e1b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42175a1e1b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2175a1e1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42175a1e1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3118d73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43118d73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2175a1e1b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42175a1e1b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Arial"/>
                <a:ea typeface="Arial"/>
                <a:cs typeface="Arial"/>
                <a:sym typeface="Arial"/>
              </a:rPr>
              <a:t>AULE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Arial"/>
                <a:ea typeface="Arial"/>
                <a:cs typeface="Arial"/>
                <a:sym typeface="Arial"/>
              </a:rPr>
              <a:t>27 - 29 MARZO 2025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700">
                <a:latin typeface="Arial"/>
                <a:ea typeface="Arial"/>
                <a:cs typeface="Arial"/>
                <a:sym typeface="Arial"/>
              </a:rPr>
              <a:t>2° e 3° Capitolo</a:t>
            </a:r>
            <a:endParaRPr sz="5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2"/>
          <p:cNvSpPr txBox="1">
            <a:spLocks noGrp="1"/>
          </p:cNvSpPr>
          <p:nvPr>
            <p:ph type="subTitle" idx="1"/>
          </p:nvPr>
        </p:nvSpPr>
        <p:spPr>
          <a:xfrm>
            <a:off x="347675" y="3292767"/>
            <a:ext cx="82221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/>
              <a:t>ILLUSTRAZIONE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/>
              <a:t>DOMANDE</a:t>
            </a:r>
            <a:endParaRPr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ctrTitle"/>
          </p:nvPr>
        </p:nvSpPr>
        <p:spPr>
          <a:xfrm>
            <a:off x="1577350" y="765100"/>
            <a:ext cx="6090000" cy="383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65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it" sz="6650" b="1">
                <a:latin typeface="Arial"/>
                <a:ea typeface="Arial"/>
                <a:cs typeface="Arial"/>
                <a:sym typeface="Arial"/>
              </a:rPr>
              <a:t>°</a:t>
            </a:r>
            <a:r>
              <a:rPr lang="it" sz="6650">
                <a:latin typeface="Arial"/>
                <a:ea typeface="Arial"/>
                <a:cs typeface="Arial"/>
                <a:sym typeface="Arial"/>
              </a:rPr>
              <a:t> Capitolo:</a:t>
            </a:r>
            <a:endParaRPr sz="665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650">
                <a:latin typeface="Arial"/>
                <a:ea typeface="Arial"/>
                <a:cs typeface="Arial"/>
                <a:sym typeface="Arial"/>
              </a:rPr>
              <a:t> </a:t>
            </a:r>
            <a:endParaRPr sz="665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650">
                <a:latin typeface="Arial"/>
                <a:ea typeface="Arial"/>
                <a:cs typeface="Arial"/>
                <a:sym typeface="Arial"/>
              </a:rPr>
              <a:t>approcci </a:t>
            </a:r>
            <a:endParaRPr sz="665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650">
                <a:latin typeface="Arial"/>
                <a:ea typeface="Arial"/>
                <a:cs typeface="Arial"/>
                <a:sym typeface="Arial"/>
              </a:rPr>
              <a:t>alla letto-scrittura</a:t>
            </a:r>
            <a:r>
              <a:rPr lang="it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ctrTitle" idx="4294967295"/>
          </p:nvPr>
        </p:nvSpPr>
        <p:spPr>
          <a:xfrm>
            <a:off x="537925" y="1504425"/>
            <a:ext cx="3579000" cy="17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Arial"/>
                <a:ea typeface="Arial"/>
                <a:cs typeface="Arial"/>
                <a:sym typeface="Arial"/>
              </a:rPr>
              <a:t>il capitolo  è dedicato al focus tematico del T1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4"/>
          <p:cNvSpPr txBox="1">
            <a:spLocks noGrp="1"/>
          </p:cNvSpPr>
          <p:nvPr>
            <p:ph type="subTitle" idx="4294967295"/>
          </p:nvPr>
        </p:nvSpPr>
        <p:spPr>
          <a:xfrm>
            <a:off x="4388725" y="712500"/>
            <a:ext cx="4631700" cy="37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7572" b="1" u="sng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8772" b="1">
                <a:latin typeface="Arial"/>
                <a:ea typeface="Arial"/>
                <a:cs typeface="Arial"/>
                <a:sym typeface="Arial"/>
              </a:rPr>
              <a:t>APPROCCI  </a:t>
            </a:r>
            <a:endParaRPr sz="8772" b="1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8772" b="1">
                <a:latin typeface="Arial"/>
                <a:ea typeface="Arial"/>
                <a:cs typeface="Arial"/>
                <a:sym typeface="Arial"/>
              </a:rPr>
              <a:t>ALLA LETTO-SCRITTURA </a:t>
            </a:r>
            <a:endParaRPr sz="8772" b="1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8772" b="1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8772" b="1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8772" b="1">
                <a:latin typeface="Arial"/>
                <a:ea typeface="Arial"/>
                <a:cs typeface="Arial"/>
                <a:sym typeface="Arial"/>
              </a:rPr>
              <a:t>espresso anche attraverso il titolo che apre il capitolo del diario </a:t>
            </a:r>
            <a:endParaRPr sz="8772" b="1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29217"/>
              <a:buFont typeface="Arial"/>
              <a:buNone/>
            </a:pPr>
            <a:endParaRPr sz="5572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  <p:sp>
        <p:nvSpPr>
          <p:cNvPr id="145" name="Google Shape;145;p24"/>
          <p:cNvSpPr/>
          <p:nvPr/>
        </p:nvSpPr>
        <p:spPr>
          <a:xfrm>
            <a:off x="3904725" y="2311950"/>
            <a:ext cx="707100" cy="51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4"/>
          <p:cNvSpPr/>
          <p:nvPr/>
        </p:nvSpPr>
        <p:spPr>
          <a:xfrm rot="5400000">
            <a:off x="6472875" y="2216476"/>
            <a:ext cx="489600" cy="54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ctrTitle" idx="4294967295"/>
          </p:nvPr>
        </p:nvSpPr>
        <p:spPr>
          <a:xfrm>
            <a:off x="476100" y="235350"/>
            <a:ext cx="8582100" cy="69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920">
                <a:latin typeface="Arial"/>
                <a:ea typeface="Arial"/>
                <a:cs typeface="Arial"/>
                <a:sym typeface="Arial"/>
              </a:rPr>
              <a:t>COSA NON PUÓ MANCARE NEL 2° CAPITOLO</a:t>
            </a:r>
            <a:endParaRPr sz="29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5"/>
          <p:cNvSpPr txBox="1">
            <a:spLocks noGrp="1"/>
          </p:cNvSpPr>
          <p:nvPr>
            <p:ph type="subTitle" idx="4294967295"/>
          </p:nvPr>
        </p:nvSpPr>
        <p:spPr>
          <a:xfrm>
            <a:off x="195300" y="995500"/>
            <a:ext cx="8753400" cy="3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it" sz="1900"/>
              <a:t>riferimenti pedagogico-didattici e teorici sulla letto-scrittura acquisiti nel vostro percorso universitario e/o professionale;</a:t>
            </a:r>
            <a:endParaRPr sz="1900"/>
          </a:p>
          <a:p>
            <a:pPr marL="457200" lvl="0" indent="-3492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it" sz="1900"/>
              <a:t>riferimenti alla letto-scrittura secondo quanto appreso durante l’aula di tirocinio appositamente dedicata;</a:t>
            </a:r>
            <a:endParaRPr sz="1900"/>
          </a:p>
          <a:p>
            <a:pPr marL="457200" lvl="0" indent="-3492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it" sz="1900"/>
              <a:t>applicazione pratica dei concetti/teorie/approcci appresi durante l’attività di tirocinio nell’osservazione della propria tutor accogliente, anche attraverso l’esplicitazione/racconto di episodi particolarmente significativi;</a:t>
            </a:r>
            <a:endParaRPr sz="1900"/>
          </a:p>
          <a:p>
            <a:pPr marL="457200" lvl="0" indent="-3492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it" sz="1900"/>
              <a:t>riferimenti alle aule di tirocinio, ai laboratori e alle attività a libera scelta;</a:t>
            </a:r>
            <a:endParaRPr sz="1900"/>
          </a:p>
          <a:p>
            <a:pPr marL="457200" lvl="0" indent="-3492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it" sz="1900"/>
              <a:t>riflessioni personali rispetto ai punti sopra citati; </a:t>
            </a:r>
            <a:endParaRPr sz="1900"/>
          </a:p>
          <a:p>
            <a:pPr marL="457200" lvl="0" indent="-3492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it" sz="1900"/>
              <a:t>note a piè di pagina; </a:t>
            </a:r>
            <a:endParaRPr sz="1900"/>
          </a:p>
          <a:p>
            <a:pPr marL="457200" lvl="0" indent="-3492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it" sz="1900"/>
              <a:t>riferimenti ai libri di testo consigliati; </a:t>
            </a:r>
            <a:endParaRPr sz="1900"/>
          </a:p>
          <a:p>
            <a:pPr marL="457200" lvl="0" indent="-3492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it" sz="1900"/>
              <a:t>citazioni;</a:t>
            </a:r>
            <a:endParaRPr sz="1950"/>
          </a:p>
          <a:p>
            <a:pPr marL="457200" lvl="0" indent="-3492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it" sz="1950"/>
              <a:t>integrare la narrazione con connessioni ai contenuti acquisiti con la partecipazione alle attività a libera scelta e ai laboratori.</a:t>
            </a:r>
            <a:endParaRPr sz="1950"/>
          </a:p>
          <a:p>
            <a:pPr marL="457200" lvl="0" indent="0" algn="just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0" algn="just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ctrTitle"/>
          </p:nvPr>
        </p:nvSpPr>
        <p:spPr>
          <a:xfrm>
            <a:off x="388850" y="1313975"/>
            <a:ext cx="8520600" cy="28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Arial"/>
                <a:ea typeface="Arial"/>
                <a:cs typeface="Arial"/>
                <a:sym typeface="Arial"/>
              </a:rPr>
              <a:t>CHE COSA È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Arial"/>
                <a:ea typeface="Arial"/>
                <a:cs typeface="Arial"/>
                <a:sym typeface="Arial"/>
              </a:rPr>
              <a:t>UN EPISODIO?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subTitle" idx="4294967295"/>
          </p:nvPr>
        </p:nvSpPr>
        <p:spPr>
          <a:xfrm>
            <a:off x="311700" y="502975"/>
            <a:ext cx="8520600" cy="43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6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Ricostruzione puntuale</a:t>
            </a:r>
            <a:r>
              <a:rPr lang="it" sz="6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documentata</a:t>
            </a:r>
            <a:r>
              <a:rPr lang="it" sz="6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ogni momento/attività/dialoghi di insegnamento-apprendimento osservato in questo anno di tirocinio.</a:t>
            </a:r>
            <a:endParaRPr sz="6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6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COSA FACCIO?</a:t>
            </a:r>
            <a:endParaRPr sz="6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6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OSSERVO LA SCENA: IN CHE AMBIENTE AVVIENE L’EPISODIO? CHI SONO I PROTAGONISTI SULLA SCENA? COSA DICONO? COSA FANNO? SI PRESENTA  UN PROBLEMA… COME LO RISOLVONO? DA COSA HA ORIGINE LA SITUAZIONE E COME SI CONCLUDE?</a:t>
            </a:r>
            <a:endParaRPr sz="6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6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NARRO QUANTO È AVVENUTO CON: </a:t>
            </a:r>
            <a:endParaRPr sz="6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6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 descrittive, trascrizione  di dialoghi significativi, inserimento immagini di accompagnamento  (autorizzazione privacy), eventuali documenti ritenuti significativi</a:t>
            </a:r>
            <a:endParaRPr sz="6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6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MIA RIFLESSIONE CRITICA</a:t>
            </a:r>
            <a:r>
              <a:rPr lang="it" sz="6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" sz="6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interrogo</a:t>
            </a:r>
            <a:r>
              <a:rPr lang="it" sz="6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it" sz="6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atteggiamento problematizzante, ma non giudicante)</a:t>
            </a:r>
            <a:endParaRPr sz="6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6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CONFRONTO CON LA TUTOR ACCOGLIENTE E RIELABORO LA MIA RIFLESSIONE ALLA LUCE DELLA SUA SPIEGAZIONE. </a:t>
            </a:r>
            <a:endParaRPr sz="6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6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6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879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879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38500"/>
              <a:buFont typeface="Arial"/>
              <a:buNone/>
            </a:pPr>
            <a:endParaRPr sz="79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ctrTitle"/>
          </p:nvPr>
        </p:nvSpPr>
        <p:spPr>
          <a:xfrm>
            <a:off x="460950" y="1428225"/>
            <a:ext cx="8222100" cy="21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800">
                <a:latin typeface="Arial"/>
                <a:ea typeface="Arial"/>
                <a:cs typeface="Arial"/>
                <a:sym typeface="Arial"/>
              </a:rPr>
              <a:t>3° Capitolo</a:t>
            </a:r>
            <a:endParaRPr sz="5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800">
                <a:latin typeface="Arial"/>
                <a:ea typeface="Arial"/>
                <a:cs typeface="Arial"/>
                <a:sym typeface="Arial"/>
              </a:rPr>
              <a:t> </a:t>
            </a:r>
            <a:endParaRPr sz="5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ctrTitle" idx="4294967295"/>
          </p:nvPr>
        </p:nvSpPr>
        <p:spPr>
          <a:xfrm>
            <a:off x="676825" y="114150"/>
            <a:ext cx="8548500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720">
                <a:latin typeface="Arial"/>
                <a:ea typeface="Arial"/>
                <a:cs typeface="Arial"/>
                <a:sym typeface="Arial"/>
              </a:rPr>
              <a:t>COSA NON PUÓ MANCARE NEL 3° CAPITOLO</a:t>
            </a:r>
            <a:endParaRPr sz="27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9"/>
          <p:cNvSpPr txBox="1">
            <a:spLocks noGrp="1"/>
          </p:cNvSpPr>
          <p:nvPr>
            <p:ph type="subTitle" idx="4294967295"/>
          </p:nvPr>
        </p:nvSpPr>
        <p:spPr>
          <a:xfrm>
            <a:off x="256925" y="738725"/>
            <a:ext cx="8548500" cy="42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210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30"/>
              <a:buChar char="➢"/>
            </a:pPr>
            <a:r>
              <a:rPr lang="it" sz="1629"/>
              <a:t>r</a:t>
            </a:r>
            <a:r>
              <a:rPr lang="it" sz="1600">
                <a:latin typeface="Arial"/>
                <a:ea typeface="Arial"/>
                <a:cs typeface="Arial"/>
                <a:sym typeface="Arial"/>
              </a:rPr>
              <a:t>iferimenti alla scelta consapevole del proprio obiettivo personalizzato, illustrando le motivazioni e i contenuti pedagogici che hanno orientato la decisione;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➢"/>
            </a:pPr>
            <a:r>
              <a:rPr lang="it" sz="1600">
                <a:latin typeface="Arial"/>
                <a:ea typeface="Arial"/>
                <a:cs typeface="Arial"/>
                <a:sym typeface="Arial"/>
              </a:rPr>
              <a:t>riferimenti concreti all'obiettivo personalizzato durante la pratica educativa nella classe/sezione di tirocinio diretto sia  da parte del tutor accogliente, sia da parte dello studente, anche attraverso l’esplicitazione-racconto di episodi scolastici realmente vissuti;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➢"/>
            </a:pPr>
            <a:r>
              <a:rPr lang="it" sz="1600">
                <a:latin typeface="Arial"/>
                <a:ea typeface="Arial"/>
                <a:cs typeface="Arial"/>
                <a:sym typeface="Arial"/>
              </a:rPr>
              <a:t>riferimenti alla/e peculiarità dell’istituto/scuola dove si svolge l’attività di tirocinio diretto (es. scuole di metodo, modelli di scuola, metodologie adottate, pratiche didattiche, ecc.) e/o a particolari e significativi progetti messi in pratica nella scuola, classe/sezione;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➢"/>
            </a:pPr>
            <a:r>
              <a:rPr lang="it" sz="1600">
                <a:latin typeface="Arial"/>
                <a:ea typeface="Arial"/>
                <a:cs typeface="Arial"/>
                <a:sym typeface="Arial"/>
              </a:rPr>
              <a:t>riferimenti alle aule di tirocinio e alle attività a libera scelta;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➢"/>
            </a:pPr>
            <a:r>
              <a:rPr lang="it" sz="1600">
                <a:latin typeface="Arial"/>
                <a:ea typeface="Arial"/>
                <a:cs typeface="Arial"/>
                <a:sym typeface="Arial"/>
              </a:rPr>
              <a:t>riflessioni personali rispetto ai punti sopra citati;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➢"/>
            </a:pPr>
            <a:r>
              <a:rPr lang="it" sz="1600">
                <a:latin typeface="Arial"/>
                <a:ea typeface="Arial"/>
                <a:cs typeface="Arial"/>
                <a:sym typeface="Arial"/>
              </a:rPr>
              <a:t>note a piè di pagina;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➢"/>
            </a:pPr>
            <a:r>
              <a:rPr lang="it" sz="1600">
                <a:latin typeface="Arial"/>
                <a:ea typeface="Arial"/>
                <a:cs typeface="Arial"/>
                <a:sym typeface="Arial"/>
              </a:rPr>
              <a:t>riferimenti ai libri di testo consigliati;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➢"/>
            </a:pPr>
            <a:r>
              <a:rPr lang="it" sz="1600">
                <a:latin typeface="Arial"/>
                <a:ea typeface="Arial"/>
                <a:cs typeface="Arial"/>
                <a:sym typeface="Arial"/>
              </a:rPr>
              <a:t>citazioni;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➢"/>
            </a:pPr>
            <a:r>
              <a:rPr lang="it" sz="1600">
                <a:latin typeface="Arial"/>
                <a:ea typeface="Arial"/>
                <a:cs typeface="Arial"/>
                <a:sym typeface="Arial"/>
              </a:rPr>
              <a:t>integrare la narrazione con connessioni ai contenuti acquisiti con la partecipazione alle attività a libera scelta e ai laboratori.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29"/>
          </a:p>
          <a:p>
            <a:pPr marL="457200" lvl="0" indent="0" algn="just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1530" baseline="-25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ctrTitle"/>
          </p:nvPr>
        </p:nvSpPr>
        <p:spPr>
          <a:xfrm>
            <a:off x="3957279" y="629125"/>
            <a:ext cx="4629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222">
                <a:latin typeface="Arial"/>
                <a:ea typeface="Arial"/>
                <a:cs typeface="Arial"/>
                <a:sym typeface="Arial"/>
              </a:rPr>
              <a:t>domande</a:t>
            </a:r>
            <a:endParaRPr sz="4222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7033" y="1958175"/>
            <a:ext cx="2563500" cy="2052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subTitle" idx="1"/>
          </p:nvPr>
        </p:nvSpPr>
        <p:spPr>
          <a:xfrm>
            <a:off x="4687125" y="655550"/>
            <a:ext cx="2931300" cy="26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punto della situazione: colloqui individuali 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aprile / maggio  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B5394"/>
              </a:solidFill>
            </a:endParaRPr>
          </a:p>
        </p:txBody>
      </p:sp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400" y="1877025"/>
            <a:ext cx="2476500" cy="2119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2792825" y="4356325"/>
            <a:ext cx="445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3D85C6"/>
                </a:solidFill>
                <a:highlight>
                  <a:schemeClr val="dk1"/>
                </a:highlight>
                <a:latin typeface="Pacifico"/>
                <a:ea typeface="Pacifico"/>
                <a:cs typeface="Pacifico"/>
                <a:sym typeface="Pacifico"/>
              </a:rPr>
              <a:t>Ciabatti, Mura, Nicolosi, Sciascia, </a:t>
            </a:r>
            <a:endParaRPr sz="1800" b="1">
              <a:solidFill>
                <a:srgbClr val="3D85C6"/>
              </a:solidFill>
              <a:highlight>
                <a:schemeClr val="dk1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100" y="552625"/>
            <a:ext cx="6917100" cy="3878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 rot="-382">
            <a:off x="3310325" y="1919886"/>
            <a:ext cx="2697300" cy="1144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TUTORS</a:t>
            </a:r>
            <a:endParaRPr sz="2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425" y="503675"/>
            <a:ext cx="1596300" cy="1144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7050" y="3582050"/>
            <a:ext cx="1050000" cy="1109400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bevel/>
            <a:headEnd type="none" w="sm" len="sm"/>
            <a:tailEnd type="none" w="sm" len="sm"/>
          </a:ln>
        </p:spPr>
      </p:pic>
      <p:pic>
        <p:nvPicPr>
          <p:cNvPr id="73" name="Google Shape;73;p14" title="IMG_3053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44775" y="465425"/>
            <a:ext cx="1165200" cy="1109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9513" y="3748525"/>
            <a:ext cx="1165200" cy="1144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304100" y="351100"/>
            <a:ext cx="4045200" cy="37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440">
                <a:latin typeface="Arial"/>
                <a:ea typeface="Arial"/>
                <a:cs typeface="Arial"/>
                <a:sym typeface="Arial"/>
              </a:rPr>
              <a:t>CONSEGNA  2° CAPITOLO ENTRO </a:t>
            </a:r>
            <a:endParaRPr sz="444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54">
                <a:latin typeface="Arial"/>
                <a:ea typeface="Arial"/>
                <a:cs typeface="Arial"/>
                <a:sym typeface="Arial"/>
              </a:rPr>
              <a:t>il 10 aprile</a:t>
            </a:r>
            <a:r>
              <a:rPr lang="it" sz="5140">
                <a:latin typeface="Arial"/>
                <a:ea typeface="Arial"/>
                <a:cs typeface="Arial"/>
                <a:sym typeface="Arial"/>
              </a:rPr>
              <a:t> </a:t>
            </a:r>
            <a:endParaRPr b="1"/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4440">
                <a:latin typeface="Arial"/>
                <a:ea typeface="Arial"/>
                <a:cs typeface="Arial"/>
                <a:sym typeface="Arial"/>
              </a:rPr>
              <a:t>CONSEGNA</a:t>
            </a:r>
            <a:r>
              <a:rPr lang="it" sz="514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" sz="4440">
                <a:latin typeface="Arial"/>
                <a:ea typeface="Arial"/>
                <a:cs typeface="Arial"/>
                <a:sym typeface="Arial"/>
              </a:rPr>
              <a:t>3°</a:t>
            </a:r>
            <a:r>
              <a:rPr lang="it" sz="514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" sz="4440">
                <a:latin typeface="Arial"/>
                <a:ea typeface="Arial"/>
                <a:cs typeface="Arial"/>
                <a:sym typeface="Arial"/>
              </a:rPr>
              <a:t>CAPITOLO ENTRO </a:t>
            </a:r>
            <a:endParaRPr sz="444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4854">
                <a:latin typeface="Arial"/>
                <a:ea typeface="Arial"/>
                <a:cs typeface="Arial"/>
                <a:sym typeface="Arial"/>
              </a:rPr>
              <a:t>il 19 maggio</a:t>
            </a:r>
            <a:endParaRPr sz="4854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2" name="Google Shape;192;p32" descr="Finish Flags: illustrazione stock 81248581 | Shutterstoc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8025" y="4419300"/>
            <a:ext cx="760800" cy="613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Arial"/>
                <a:ea typeface="Arial"/>
                <a:cs typeface="Arial"/>
                <a:sym typeface="Arial"/>
              </a:rPr>
              <a:t>grazie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3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4800">
                <a:latin typeface="Arial"/>
                <a:ea typeface="Arial"/>
                <a:cs typeface="Arial"/>
                <a:sym typeface="Arial"/>
              </a:rPr>
              <a:t>per l’attenzione 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 idx="4294967295"/>
          </p:nvPr>
        </p:nvSpPr>
        <p:spPr>
          <a:xfrm>
            <a:off x="2612025" y="287425"/>
            <a:ext cx="562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703"/>
              <a:buNone/>
            </a:pPr>
            <a:r>
              <a:rPr lang="it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COSA FACCIAMO OGGI?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4294967295"/>
          </p:nvPr>
        </p:nvSpPr>
        <p:spPr>
          <a:xfrm>
            <a:off x="2341150" y="860125"/>
            <a:ext cx="6287100" cy="4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  </a:t>
            </a:r>
            <a:endParaRPr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0B5394"/>
                </a:solidFill>
              </a:rPr>
              <a:t>  Focus sull’intervista alla tutor accogliente</a:t>
            </a:r>
            <a:endParaRPr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rgbClr val="0B5394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979234">
            <a:off x="69379" y="2177114"/>
            <a:ext cx="1591542" cy="85952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2545925" y="4348525"/>
            <a:ext cx="6227700" cy="6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>
                <a:solidFill>
                  <a:srgbClr val="0B5394"/>
                </a:solidFill>
              </a:rPr>
              <a:t> Il punto della situazione: colloqui individuali aprile - maggio  </a:t>
            </a:r>
            <a:endParaRPr sz="18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2472725" y="1673050"/>
            <a:ext cx="6374100" cy="6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it" sz="1800">
                <a:solidFill>
                  <a:srgbClr val="0B5394"/>
                </a:solidFill>
              </a:rPr>
              <a:t>eer tutoring: scrittura dell’introduzione e del primo capitolo del diario</a:t>
            </a:r>
            <a:r>
              <a:rPr lang="it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6475" y="2363425"/>
            <a:ext cx="623100" cy="545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1375" y="2965335"/>
            <a:ext cx="666300" cy="53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2556425" y="2834650"/>
            <a:ext cx="44925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2480500" y="2461613"/>
            <a:ext cx="6008400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rgbClr val="0B5394"/>
                </a:solidFill>
              </a:rPr>
              <a:t>Indicazioni per la scrittura del secondo e terzo capitolo </a:t>
            </a:r>
            <a:endParaRPr sz="18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2556425" y="3072588"/>
            <a:ext cx="18231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Chiarimenti </a:t>
            </a:r>
            <a:endParaRPr sz="18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2556425" y="3690013"/>
            <a:ext cx="32064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>
                <a:solidFill>
                  <a:srgbClr val="0B5394"/>
                </a:solidFill>
              </a:rPr>
              <a:t>Scadenze consegne </a:t>
            </a:r>
            <a:endParaRPr sz="18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5" descr="Tutti i modi per salutare in italiano! All the ways to say hello in Italian!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9075" y="1727550"/>
            <a:ext cx="810900" cy="539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32275" y="1150108"/>
            <a:ext cx="623100" cy="480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2" name="Google Shape;92;p15" descr="Finish Flags: illustrazione stock 81248581 | Shutterstock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4125" y="3555525"/>
            <a:ext cx="760800" cy="613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12964" y="4388725"/>
            <a:ext cx="623100" cy="533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Arial"/>
                <a:ea typeface="Arial"/>
                <a:cs typeface="Arial"/>
                <a:sym typeface="Arial"/>
              </a:rPr>
              <a:t>LAVORO IN PICCOLO GRUPPO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 dirty="0"/>
              <a:t>ORE 14:00 -14:40 LAVORO IN PICCOLO GRUPPO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 dirty="0"/>
              <a:t>ORE 14:40 - 15.00 RESTITUZIONE (27 MARZO)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6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 dirty="0"/>
              <a:t>ORE 10:00 - 10:40 LAVORO IN PICCOLO GRUPPO </a:t>
            </a:r>
            <a:endParaRPr sz="2600" dirty="0"/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600" dirty="0"/>
              <a:t>ORE 10:40 -11:00 RESTITUZIONE (29 MARZO)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788">
                <a:latin typeface="Arial"/>
                <a:ea typeface="Arial"/>
                <a:cs typeface="Arial"/>
                <a:sym typeface="Arial"/>
              </a:rPr>
              <a:t>INTERVISTA ALLA TUTOR - SCUOLA INFANZIA </a:t>
            </a:r>
            <a:endParaRPr sz="2788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788">
                <a:latin typeface="Arial"/>
                <a:ea typeface="Arial"/>
                <a:cs typeface="Arial"/>
                <a:sym typeface="Arial"/>
              </a:rPr>
              <a:t>CONFRONTO IN PICCOLO GRUPPO</a:t>
            </a:r>
            <a:endParaRPr sz="4888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4294967295"/>
          </p:nvPr>
        </p:nvSpPr>
        <p:spPr>
          <a:xfrm>
            <a:off x="417900" y="1324300"/>
            <a:ext cx="8392500" cy="36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8023" algn="just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arenR"/>
            </a:pPr>
            <a:r>
              <a:rPr lang="it" sz="2426">
                <a:latin typeface="Arial"/>
                <a:ea typeface="Arial"/>
                <a:cs typeface="Arial"/>
                <a:sym typeface="Arial"/>
              </a:rPr>
              <a:t>Dal confronto con la tutor quali elementi interessanti sono emersi riguardo alle pratiche propedeutiche per l’attivazione  dei processi volti allo sviluppo delle abilità di letto-scrittura?</a:t>
            </a:r>
            <a:endParaRPr sz="2426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26">
                <a:latin typeface="Arial"/>
                <a:ea typeface="Arial"/>
                <a:cs typeface="Arial"/>
                <a:sym typeface="Arial"/>
              </a:rPr>
              <a:t> </a:t>
            </a:r>
            <a:endParaRPr sz="2426">
              <a:latin typeface="Arial"/>
              <a:ea typeface="Arial"/>
              <a:cs typeface="Arial"/>
              <a:sym typeface="Arial"/>
            </a:endParaRPr>
          </a:p>
          <a:p>
            <a:pPr marL="457200" lvl="0" indent="-348023" algn="just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arenR"/>
            </a:pPr>
            <a:r>
              <a:rPr lang="it" sz="2426">
                <a:latin typeface="Arial"/>
                <a:ea typeface="Arial"/>
                <a:cs typeface="Arial"/>
                <a:sym typeface="Arial"/>
              </a:rPr>
              <a:t>Quali sono le metodologie di riferimento e quali sono i materiali utilizzati in funzione delle metodologie stesse?</a:t>
            </a:r>
            <a:endParaRPr sz="2426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26">
              <a:latin typeface="Arial"/>
              <a:ea typeface="Arial"/>
              <a:cs typeface="Arial"/>
              <a:sym typeface="Arial"/>
            </a:endParaRPr>
          </a:p>
          <a:p>
            <a:pPr marL="457200" lvl="0" indent="-348023" algn="just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arenR"/>
            </a:pPr>
            <a:r>
              <a:rPr lang="it" sz="2426">
                <a:latin typeface="Arial"/>
                <a:ea typeface="Arial"/>
                <a:cs typeface="Arial"/>
                <a:sym typeface="Arial"/>
              </a:rPr>
              <a:t>Alla luce delle informazioni raccolte e del confronto all’interno del gruppo, quale possibile proposta progettereste per un percorso a sostegno dell’evoluzione delle abilità di letto-scrittura?</a:t>
            </a:r>
            <a:endParaRPr sz="2426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sz="3126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460950" y="304300"/>
            <a:ext cx="8222100" cy="13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44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44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latin typeface="Arial"/>
                <a:ea typeface="Arial"/>
                <a:cs typeface="Arial"/>
                <a:sym typeface="Arial"/>
              </a:rPr>
              <a:t>INTERVISTA ALLA TUTOR - SCUOLA PRIMARIA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latin typeface="Arial"/>
                <a:ea typeface="Arial"/>
                <a:cs typeface="Arial"/>
                <a:sym typeface="Arial"/>
              </a:rPr>
              <a:t>CONFRONTO IN PICCOLO GRUPPO 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387900" y="1268725"/>
            <a:ext cx="8583300" cy="37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arenR"/>
            </a:pPr>
            <a:r>
              <a:rPr lang="it" sz="1700">
                <a:latin typeface="Arial"/>
                <a:ea typeface="Arial"/>
                <a:cs typeface="Arial"/>
                <a:sym typeface="Arial"/>
              </a:rPr>
              <a:t>Dal confronto con la tutor quali elementi interessanti sono emersi riguardo alle pratiche per l’attivazione  dei processi volti allo sviluppo delle abilità di letto-scrittura?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arenR"/>
            </a:pPr>
            <a:r>
              <a:rPr lang="it" sz="1700">
                <a:latin typeface="Arial"/>
                <a:ea typeface="Arial"/>
                <a:cs typeface="Arial"/>
                <a:sym typeface="Arial"/>
              </a:rPr>
              <a:t>Quali sono le metodologie di riferimento e quali sono i materiali utilizzati in funzione delle metodologie stesse?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arenR"/>
            </a:pPr>
            <a:r>
              <a:rPr lang="it" sz="1700">
                <a:latin typeface="Arial"/>
                <a:ea typeface="Arial"/>
                <a:cs typeface="Arial"/>
                <a:sym typeface="Arial"/>
              </a:rPr>
              <a:t>Quali sono gli elementi pedagogico-didattici che hanno orientato la scelta delle metodologie e del libro di testo da parte del team docente?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arenR"/>
            </a:pPr>
            <a:r>
              <a:rPr lang="it" sz="1700">
                <a:latin typeface="Arial"/>
                <a:ea typeface="Arial"/>
                <a:cs typeface="Arial"/>
                <a:sym typeface="Arial"/>
              </a:rPr>
              <a:t>Alla luce delle informazioni raccolte e del confronto all’interno del gruppo, quale possibile proposta progettereste per un percorso a sostegno dell’evoluzione delle abilità di letto scrittura?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/>
          </p:nvPr>
        </p:nvSpPr>
        <p:spPr>
          <a:xfrm>
            <a:off x="1910850" y="754000"/>
            <a:ext cx="5968500" cy="397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rPr lang="it" sz="4300" dirty="0">
                <a:latin typeface="Verdana"/>
                <a:ea typeface="Verdana"/>
                <a:cs typeface="Verdana"/>
                <a:sym typeface="Verdana"/>
              </a:rPr>
              <a:t>Diario di Tirocinio</a:t>
            </a:r>
            <a:endParaRPr sz="43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rPr lang="it" sz="1600" dirty="0">
                <a:latin typeface="Verdana"/>
                <a:ea typeface="Verdana"/>
                <a:cs typeface="Verdana"/>
                <a:sym typeface="Verdana"/>
              </a:rPr>
              <a:t> </a:t>
            </a:r>
            <a:endParaRPr sz="16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rPr lang="it" sz="4100" dirty="0">
                <a:latin typeface="Arial"/>
                <a:ea typeface="Arial"/>
                <a:cs typeface="Arial"/>
                <a:sym typeface="Arial"/>
              </a:rPr>
              <a:t>Introduzione </a:t>
            </a:r>
            <a:endParaRPr sz="4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rPr lang="it" sz="4100" dirty="0">
                <a:latin typeface="Arial"/>
                <a:ea typeface="Arial"/>
                <a:cs typeface="Arial"/>
                <a:sym typeface="Arial"/>
              </a:rPr>
              <a:t> 1° Capitolo:</a:t>
            </a:r>
            <a:r>
              <a:rPr lang="it" sz="43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4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endParaRPr sz="4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rPr lang="it" sz="4300" dirty="0">
                <a:latin typeface="Arial"/>
                <a:ea typeface="Arial"/>
                <a:cs typeface="Arial"/>
                <a:sym typeface="Arial"/>
              </a:rPr>
              <a:t>PEER-TUTORING</a:t>
            </a:r>
            <a:endParaRPr sz="4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1"/>
          </p:nvPr>
        </p:nvSpPr>
        <p:spPr>
          <a:xfrm>
            <a:off x="378500" y="4308700"/>
            <a:ext cx="5322300" cy="6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it" sz="2000" dirty="0">
                <a:latin typeface="Arial"/>
                <a:ea typeface="Arial"/>
                <a:cs typeface="Arial"/>
                <a:sym typeface="Arial"/>
              </a:rPr>
              <a:t>LAVORO IN COPPIA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it" sz="2000" dirty="0">
                <a:latin typeface="Arial"/>
                <a:ea typeface="Arial"/>
                <a:cs typeface="Arial"/>
                <a:sym typeface="Arial"/>
              </a:rPr>
              <a:t>RESTITUZIONE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ctrTitle" idx="4294967295"/>
          </p:nvPr>
        </p:nvSpPr>
        <p:spPr>
          <a:xfrm>
            <a:off x="129525" y="507900"/>
            <a:ext cx="8520600" cy="387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82270" algn="just" rtl="0">
              <a:spcBef>
                <a:spcPts val="0"/>
              </a:spcBef>
              <a:spcAft>
                <a:spcPts val="0"/>
              </a:spcAft>
              <a:buSzPts val="2420"/>
              <a:buFont typeface="Arial"/>
              <a:buChar char="❖"/>
            </a:pPr>
            <a:r>
              <a:rPr lang="it" sz="2420">
                <a:latin typeface="Arial"/>
                <a:ea typeface="Arial"/>
                <a:cs typeface="Arial"/>
                <a:sym typeface="Arial"/>
              </a:rPr>
              <a:t>Nell’introduzione sono presenti riferimenti all’esperienza e alle motivazioni personali, alle indicazioni nazionali/nuovi scenari, ai contenuti del PTOF e alle conoscenze di carattere pedagogico-didattico acquisite durante il percorso di studi. </a:t>
            </a:r>
            <a:endParaRPr sz="242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420">
                <a:latin typeface="Arial"/>
                <a:ea typeface="Arial"/>
                <a:cs typeface="Arial"/>
                <a:sym typeface="Arial"/>
              </a:rPr>
              <a:t>Vi è una breve panoramica sui contenuti dei tre capitoli con riferimento all’obiettivo personalizzato che sarà sviluppato in modo approfondito nel terzo capitolo.</a:t>
            </a:r>
            <a:endParaRPr sz="242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42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92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ctrTitle" idx="4294967295"/>
          </p:nvPr>
        </p:nvSpPr>
        <p:spPr>
          <a:xfrm>
            <a:off x="183125" y="589350"/>
            <a:ext cx="8520600" cy="43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❖"/>
            </a:pPr>
            <a:r>
              <a:rPr lang="it" sz="2200">
                <a:latin typeface="Arial"/>
                <a:ea typeface="Arial"/>
                <a:cs typeface="Arial"/>
                <a:sym typeface="Arial"/>
              </a:rPr>
              <a:t>Nel primo capitolo sono presenti riferimenti al contesto territoriale in cui è inserita la scuola, alle indicazioni nazionali/nuovi scenari, ai contenuti e ai valori esplicitati nel PTOF.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latin typeface="Arial"/>
                <a:ea typeface="Arial"/>
                <a:cs typeface="Arial"/>
                <a:sym typeface="Arial"/>
              </a:rPr>
              <a:t>Vengono descritti: gli ambienti fisici (macro e micro) e quelli relazionali della classe/sezione.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latin typeface="Arial"/>
                <a:ea typeface="Arial"/>
                <a:cs typeface="Arial"/>
                <a:sym typeface="Arial"/>
              </a:rPr>
              <a:t>Sono descritti due/tre episodi-attività significativi osservati relativi all’aspetto relazionale.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latin typeface="Arial"/>
                <a:ea typeface="Arial"/>
                <a:cs typeface="Arial"/>
                <a:sym typeface="Arial"/>
              </a:rPr>
              <a:t>Sono stabilite connessioni con le conoscenze di carattere pedagogico-didattiche acquisite, per es. i riferimenti ai testi di Malaguzzi e di Lodi e ai contenuti  rispetto alla partecipazione alle attività a libera scelta e ai laboratori.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960</Words>
  <Application>Microsoft Macintosh PowerPoint</Application>
  <PresentationFormat>Presentazione su schermo (16:9)</PresentationFormat>
  <Paragraphs>125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Pacifico</vt:lpstr>
      <vt:lpstr>Calibri</vt:lpstr>
      <vt:lpstr>Roboto Slab</vt:lpstr>
      <vt:lpstr>Roboto</vt:lpstr>
      <vt:lpstr>Verdana</vt:lpstr>
      <vt:lpstr>Arial</vt:lpstr>
      <vt:lpstr>Comic Sans MS</vt:lpstr>
      <vt:lpstr>Marina</vt:lpstr>
      <vt:lpstr>AULE  27 - 29 MARZO 2025</vt:lpstr>
      <vt:lpstr>Presentazione standard di PowerPoint</vt:lpstr>
      <vt:lpstr>COSA FACCIAMO OGGI?</vt:lpstr>
      <vt:lpstr>LAVORO IN PICCOLO GRUPPO </vt:lpstr>
      <vt:lpstr>  INTERVISTA ALLA TUTOR - SCUOLA INFANZIA  CONFRONTO IN PICCOLO GRUPPO</vt:lpstr>
      <vt:lpstr>       INTERVISTA ALLA TUTOR - SCUOLA PRIMARIA CONFRONTO IN PICCOLO GRUPPO  </vt:lpstr>
      <vt:lpstr>Diario di Tirocinio   Introduzione   1° Capitolo:   PEER-TUTORING </vt:lpstr>
      <vt:lpstr>Nell’introduzione sono presenti riferimenti all’esperienza e alle motivazioni personali, alle indicazioni nazionali/nuovi scenari, ai contenuti del PTOF e alle conoscenze di carattere pedagogico-didattico acquisite durante il percorso di studi.  Vi è una breve panoramica sui contenuti dei tre capitoli con riferimento all’obiettivo personalizzato che sarà sviluppato in modo approfondito nel terzo capitolo.  </vt:lpstr>
      <vt:lpstr>Nel primo capitolo sono presenti riferimenti al contesto territoriale in cui è inserita la scuola, alle indicazioni nazionali/nuovi scenari, ai contenuti e ai valori esplicitati nel PTOF.  Vengono descritti: gli ambienti fisici (macro e micro) e quelli relazionali della classe/sezione. Sono descritti due/tre episodi-attività significativi osservati relativi all’aspetto relazionale.  Sono stabilite connessioni con le conoscenze di carattere pedagogico-didattiche acquisite, per es. i riferimenti ai testi di Malaguzzi e di Lodi e ai contenuti  rispetto alla partecipazione alle attività a libera scelta e ai laboratori. </vt:lpstr>
      <vt:lpstr>2° e 3° Capitolo</vt:lpstr>
      <vt:lpstr>2° Capitolo:   approcci  alla letto-scrittura </vt:lpstr>
      <vt:lpstr>il capitolo  è dedicato al focus tematico del T1</vt:lpstr>
      <vt:lpstr>COSA NON PUÓ MANCARE NEL 2° CAPITOLO</vt:lpstr>
      <vt:lpstr> CHE COSA È    UN EPISODIO? </vt:lpstr>
      <vt:lpstr>Presentazione standard di PowerPoint</vt:lpstr>
      <vt:lpstr>3° Capitolo  </vt:lpstr>
      <vt:lpstr>COSA NON PUÓ MANCARE NEL 3° CAPITOLO</vt:lpstr>
      <vt:lpstr>   domande</vt:lpstr>
      <vt:lpstr>Presentazione standard di PowerPoint</vt:lpstr>
      <vt:lpstr>CONSEGNA  2° CAPITOLO ENTRO  il 10 aprile 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AULE  27 - 29 MARZO 2025</dc:title>
  <cp:lastModifiedBy>Anna Maria Nicolosi</cp:lastModifiedBy>
  <cp:revision>2</cp:revision>
  <dcterms:modified xsi:type="dcterms:W3CDTF">2025-03-31T13:22:31Z</dcterms:modified>
</cp:coreProperties>
</file>