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1"/>
  </p:notesMasterIdLst>
  <p:sldIdLst>
    <p:sldId id="273" r:id="rId2"/>
    <p:sldId id="256" r:id="rId3"/>
    <p:sldId id="304" r:id="rId4"/>
    <p:sldId id="311" r:id="rId5"/>
    <p:sldId id="276" r:id="rId6"/>
    <p:sldId id="301" r:id="rId7"/>
    <p:sldId id="302" r:id="rId8"/>
    <p:sldId id="275" r:id="rId9"/>
    <p:sldId id="303" r:id="rId10"/>
    <p:sldId id="288" r:id="rId11"/>
    <p:sldId id="290" r:id="rId12"/>
    <p:sldId id="286" r:id="rId13"/>
    <p:sldId id="293" r:id="rId14"/>
    <p:sldId id="292" r:id="rId15"/>
    <p:sldId id="294" r:id="rId16"/>
    <p:sldId id="295" r:id="rId17"/>
    <p:sldId id="305" r:id="rId18"/>
    <p:sldId id="285" r:id="rId19"/>
    <p:sldId id="306" r:id="rId20"/>
    <p:sldId id="297" r:id="rId21"/>
    <p:sldId id="308" r:id="rId22"/>
    <p:sldId id="307" r:id="rId23"/>
    <p:sldId id="287" r:id="rId24"/>
    <p:sldId id="309" r:id="rId25"/>
    <p:sldId id="289" r:id="rId26"/>
    <p:sldId id="281" r:id="rId27"/>
    <p:sldId id="310" r:id="rId28"/>
    <p:sldId id="282" r:id="rId29"/>
    <p:sldId id="283" r:id="rId3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660"/>
  </p:normalViewPr>
  <p:slideViewPr>
    <p:cSldViewPr>
      <p:cViewPr varScale="1">
        <p:scale>
          <a:sx n="84" d="100"/>
          <a:sy n="84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DC8D0-F21B-49B8-9623-79A0D63247A9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5817-2A10-4DC1-B244-9B2D4D3AA0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34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ua-A7qzj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2Q2REReYYhttps://www.youtube.com/watch?v=oK2Q2REReYY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hlinkClick r:id="rId3"/>
              </a:rPr>
              <a:t>https://www.youtube.com/watch?v=Biua-A7qzjA</a:t>
            </a:r>
            <a:endParaRPr lang="it-IT" sz="1200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9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Imperativo e indicativo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 (Giacomelli, Roberto, “La lingua della pubblicità”, in AA.VV, La lingua italiana e i mass media, Roma, Carocci 2003, pp. 223-248)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08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 (Giacomelli, Roberto, “La lingua della pubblicità”, in AA.VV, La lingua italiana e i mass media, Roma, Carocci 2003, pp. 223-248)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12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 (Giacomelli, Roberto, “La lingua della pubblicità”, in AA.VV, La lingua italiana e i mass media, Roma, Carocci 2003, pp. 223-248)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27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 (Giacomelli, Roberto, “La lingua della pubblicità”, in AA.VV, La lingua italiana e i mass media, Roma, Carocci 2003, pp. 223-248)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59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hlinkClick r:id="rId3"/>
              </a:rPr>
              <a:t>https://www.youtube.com/watch?v=oK2Q2REReYYhttps://www.youtube.com/watch?v=oK2Q2REReYY</a:t>
            </a:r>
            <a:r>
              <a:rPr lang="it-IT" sz="1200" dirty="0"/>
              <a:t> 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35817-2A10-4DC1-B244-9B2D4D3AA03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27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87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77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9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5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33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90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07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32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14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6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00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1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1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04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DD508B-228E-40D0-A1A1-88CCDC92E2D9}" type="datetimeFigureOut">
              <a:rPr lang="it-IT" smtClean="0"/>
              <a:pPr/>
              <a:t>09/04/2025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C456-2B1E-4B99-9592-94DE7052D6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76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la.giardini@guest.unibg.i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sicelebri.it/argomento/comanda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asicelebri.it/argomento/fede/" TargetMode="External"/><Relationship Id="rId4" Type="http://schemas.openxmlformats.org/officeDocument/2006/relationships/hyperlink" Target="https://www.frasicelebri.it/argomento/idee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https://www.youtube.com/embed/djJVXwx0_ps?feature=oembed" TargetMode="External"/><Relationship Id="rId1" Type="http://schemas.openxmlformats.org/officeDocument/2006/relationships/video" Target="https://www.youtube.com/embed/pdXm5QHJLdw?feature=oembed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https://www.youtube.com/embed/djJVXwx0_ps?feature=oembed" TargetMode="External"/><Relationship Id="rId1" Type="http://schemas.openxmlformats.org/officeDocument/2006/relationships/video" Target="https://www.youtube.com/embed/pdXm5QHJLdw?feature=oembed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K2Q2REReYY?feature=oembed" TargetMode="Externa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iua-A7qzjA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Biua-A7qz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428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66799" y="2413823"/>
            <a:ext cx="103632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06 – ANALISI DEL TESTO</a:t>
            </a:r>
            <a:endParaRPr sz="6000" b="1" dirty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3533561"/>
            <a:ext cx="3921125" cy="318869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Corso speciale</a:t>
            </a:r>
          </a:p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Italiano per stranieri 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4610"/>
              </a:lnSpc>
            </a:pPr>
            <a:r>
              <a:rPr sz="4000" b="1" spc="-35" dirty="0">
                <a:latin typeface="Calibri"/>
                <a:cs typeface="Calibri"/>
              </a:rPr>
              <a:t>Parlare</a:t>
            </a:r>
            <a:r>
              <a:rPr sz="4000" b="1" spc="-1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pubblico</a:t>
            </a:r>
            <a:endParaRPr sz="4000" dirty="0">
              <a:latin typeface="Calibri"/>
              <a:cs typeface="Calibri"/>
            </a:endParaRPr>
          </a:p>
          <a:p>
            <a:pPr marL="64769" algn="ctr">
              <a:spcBef>
                <a:spcPts val="4720"/>
              </a:spcBef>
            </a:pPr>
            <a:r>
              <a:rPr lang="en-GB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dorella.giardini@guest.unibg.it</a:t>
            </a:r>
            <a:endParaRPr lang="en-GB" sz="24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4720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annarosa.bertelli@guest.unibg.it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arlare in pubblico - HXO.IT">
            <a:extLst>
              <a:ext uri="{FF2B5EF4-FFF2-40B4-BE49-F238E27FC236}">
                <a16:creationId xmlns:a16="http://schemas.microsoft.com/office/drawing/2014/main" id="{B78BB0CF-8EC7-3DB5-72FE-7DD11529C0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8" y="0"/>
            <a:ext cx="3639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3</a:t>
            </a:r>
          </a:p>
        </p:txBody>
      </p:sp>
      <p:sp>
        <p:nvSpPr>
          <p:cNvPr id="3" name="Sottotitolo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54954" y="4777380"/>
            <a:ext cx="10197629" cy="1747964"/>
          </a:xfrm>
        </p:spPr>
        <p:txBody>
          <a:bodyPr>
            <a:norm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dire tutto</a:t>
            </a:r>
          </a:p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Lascia uno spazio di interpretazione</a:t>
            </a:r>
          </a:p>
        </p:txBody>
      </p:sp>
    </p:spTree>
    <p:extLst>
      <p:ext uri="{BB962C8B-B14F-4D97-AF65-F5344CB8AC3E}">
        <p14:creationId xmlns:p14="http://schemas.microsoft.com/office/powerpoint/2010/main" val="240341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pic>
        <p:nvPicPr>
          <p:cNvPr id="7" name="Immagin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64" y="1875264"/>
            <a:ext cx="4816645" cy="4982736"/>
          </a:xfrm>
          <a:prstGeom prst="rect">
            <a:avLst/>
          </a:prstGeom>
        </p:spPr>
      </p:pic>
      <p:pic>
        <p:nvPicPr>
          <p:cNvPr id="5" name="Immagin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78" y="3046388"/>
            <a:ext cx="2628472" cy="3786917"/>
          </a:xfrm>
          <a:prstGeom prst="rect">
            <a:avLst/>
          </a:prstGeom>
        </p:spPr>
      </p:pic>
      <p:sp>
        <p:nvSpPr>
          <p:cNvPr id="9" name="Rettangolo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5520" y="137288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Funzioni: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persuadere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emozionare</a:t>
            </a:r>
          </a:p>
          <a:p>
            <a:endParaRPr lang="it-IT" sz="2800" b="1" dirty="0"/>
          </a:p>
          <a:p>
            <a:endParaRPr lang="it-IT" sz="28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1F3F627-B8FC-9B40-8B04-57D812DA99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21288"/>
            <a:ext cx="12192000" cy="812017"/>
          </a:xfrm>
          <a:prstGeom prst="rect">
            <a:avLst/>
          </a:prstGeom>
          <a:solidFill>
            <a:srgbClr val="0B24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900643-71C9-884F-6A16-160CEFA81C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130" y="6258062"/>
            <a:ext cx="11750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Ellissi: spesso le argomentazioni sono solo suggerite, non dette.</a:t>
            </a:r>
          </a:p>
        </p:txBody>
      </p:sp>
    </p:spTree>
    <p:extLst>
      <p:ext uri="{BB962C8B-B14F-4D97-AF65-F5344CB8AC3E}">
        <p14:creationId xmlns:p14="http://schemas.microsoft.com/office/powerpoint/2010/main" val="358079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ac.6f93.edgecastcdn.net/806F93/static.pubblicitaitalia.it/wp-content/uploads/2017/06/Fiat500L-315x177.jpg">
            <a:extLst>
              <a:ext uri="{FF2B5EF4-FFF2-40B4-BE49-F238E27FC236}">
                <a16:creationId xmlns:a16="http://schemas.microsoft.com/office/drawing/2014/main" id="{4512C556-5FC9-4FB5-BD80-F92ADB50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26" y="1294081"/>
            <a:ext cx="5275699" cy="29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0070" y="1479921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Com’è la sintassi?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1030" name="Picture 6" descr="Risultati immagini per pubblicitÃ  iphone X">
            <a:extLst>
              <a:ext uri="{FF2B5EF4-FFF2-40B4-BE49-F238E27FC236}">
                <a16:creationId xmlns:a16="http://schemas.microsoft.com/office/drawing/2014/main" id="{E8E32CDB-7887-41B7-9C56-8948139AF4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98" y="3693406"/>
            <a:ext cx="7020402" cy="31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pubblicitÃ  birra moretti">
            <a:extLst>
              <a:ext uri="{FF2B5EF4-FFF2-40B4-BE49-F238E27FC236}">
                <a16:creationId xmlns:a16="http://schemas.microsoft.com/office/drawing/2014/main" id="{8C7708DD-94B9-41A0-A81E-176F341AD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2" y="2675467"/>
            <a:ext cx="5733598" cy="32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8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352" y="1413047"/>
            <a:ext cx="10297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Com’è la sintassi? Perché ci affascina?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Paratattica: frasi brevi, ad effetto, coordinazioni, frasi uninominali e </a:t>
            </a:r>
            <a:r>
              <a:rPr lang="it-IT" sz="2800" dirty="0" err="1"/>
              <a:t>uniproposizionali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Ellissi (sottintendere, dire poco ma far intuire molto) 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1028" name="Picture 4" descr="Risultati immagini per pubblicitÃ  birra moretti">
            <a:extLst>
              <a:ext uri="{FF2B5EF4-FFF2-40B4-BE49-F238E27FC236}">
                <a16:creationId xmlns:a16="http://schemas.microsoft.com/office/drawing/2014/main" id="{8C7708DD-94B9-41A0-A81E-176F341AD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" y="3801765"/>
            <a:ext cx="3921890" cy="2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ac.6f93.edgecastcdn.net/806F93/static.pubblicitaitalia.it/wp-content/uploads/2017/06/Fiat500L-315x177.jpg">
            <a:extLst>
              <a:ext uri="{FF2B5EF4-FFF2-40B4-BE49-F238E27FC236}">
                <a16:creationId xmlns:a16="http://schemas.microsoft.com/office/drawing/2014/main" id="{F2DAF258-D8AD-4F5F-A358-2A7F0FF38C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789224"/>
            <a:ext cx="4083304" cy="22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ubblicitÃ  iphone X">
            <a:extLst>
              <a:ext uri="{FF2B5EF4-FFF2-40B4-BE49-F238E27FC236}">
                <a16:creationId xmlns:a16="http://schemas.microsoft.com/office/drawing/2014/main" id="{E8E32CDB-7887-41B7-9C56-8948139AF4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21" y="3779900"/>
            <a:ext cx="5090009" cy="22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4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isultati immagini per pummarÃ²">
            <a:extLst>
              <a:ext uri="{FF2B5EF4-FFF2-40B4-BE49-F238E27FC236}">
                <a16:creationId xmlns:a16="http://schemas.microsoft.com/office/drawing/2014/main" id="{A0F6200D-2A33-4D36-A441-379F6FF0A6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54" y="3510425"/>
            <a:ext cx="3450696" cy="34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3512" y="117915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Com’è il registro?</a:t>
            </a:r>
          </a:p>
        </p:txBody>
      </p:sp>
      <p:pic>
        <p:nvPicPr>
          <p:cNvPr id="3076" name="Picture 4" descr="Risultati immagini per mentadent pubblicitÃ ">
            <a:extLst>
              <a:ext uri="{FF2B5EF4-FFF2-40B4-BE49-F238E27FC236}">
                <a16:creationId xmlns:a16="http://schemas.microsoft.com/office/drawing/2014/main" id="{4DFDC5D0-DB1B-4B52-A707-A9D72E6D1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54" y="1591056"/>
            <a:ext cx="2273934" cy="17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 per j'adore dior">
            <a:extLst>
              <a:ext uri="{FF2B5EF4-FFF2-40B4-BE49-F238E27FC236}">
                <a16:creationId xmlns:a16="http://schemas.microsoft.com/office/drawing/2014/main" id="{DDF12A39-AC4D-4F59-98B1-0EC6119B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37" y="3690675"/>
            <a:ext cx="3152538" cy="31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sultati immagini per two gust is megl che one">
            <a:extLst>
              <a:ext uri="{FF2B5EF4-FFF2-40B4-BE49-F238E27FC236}">
                <a16:creationId xmlns:a16="http://schemas.microsoft.com/office/drawing/2014/main" id="{69379379-D5FD-41A7-8596-7A2227DE3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66" y="2431882"/>
            <a:ext cx="3229645" cy="24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4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isultati immagini per pummarÃ²">
            <a:extLst>
              <a:ext uri="{FF2B5EF4-FFF2-40B4-BE49-F238E27FC236}">
                <a16:creationId xmlns:a16="http://schemas.microsoft.com/office/drawing/2014/main" id="{A0F6200D-2A33-4D36-A441-379F6FF0A6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914823"/>
            <a:ext cx="2901702" cy="2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3512" y="1145403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Com’è il registro?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Lingua orale, di tutti i giorni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Linguaggi da «esperti» : il testimonial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Associazioni attraverso lingue, dialetti, ecc.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(i profumi «francesi» e la «pummarola»)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3076" name="Picture 4" descr="Risultati immagini per mentadent pubblicitÃ ">
            <a:extLst>
              <a:ext uri="{FF2B5EF4-FFF2-40B4-BE49-F238E27FC236}">
                <a16:creationId xmlns:a16="http://schemas.microsoft.com/office/drawing/2014/main" id="{4DFDC5D0-DB1B-4B52-A707-A9D72E6D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932" y="1101210"/>
            <a:ext cx="2396068" cy="17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 per j'adore dior">
            <a:extLst>
              <a:ext uri="{FF2B5EF4-FFF2-40B4-BE49-F238E27FC236}">
                <a16:creationId xmlns:a16="http://schemas.microsoft.com/office/drawing/2014/main" id="{DDF12A39-AC4D-4F59-98B1-0EC6119BBF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31" y="4133329"/>
            <a:ext cx="2683197" cy="26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sultati immagini per two gust is megl che one">
            <a:extLst>
              <a:ext uri="{FF2B5EF4-FFF2-40B4-BE49-F238E27FC236}">
                <a16:creationId xmlns:a16="http://schemas.microsoft.com/office/drawing/2014/main" id="{69379379-D5FD-41A7-8596-7A2227DE3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01" y="4158325"/>
            <a:ext cx="3229645" cy="24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5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isultati immagini per prestitempo">
            <a:extLst>
              <a:ext uri="{FF2B5EF4-FFF2-40B4-BE49-F238E27FC236}">
                <a16:creationId xmlns:a16="http://schemas.microsoft.com/office/drawing/2014/main" id="{0F65A032-C8C4-422C-A021-5E32AA2360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" y="3429000"/>
            <a:ext cx="3047999" cy="32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3512" y="102090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Evocare giocando con le parole:</a:t>
            </a:r>
          </a:p>
        </p:txBody>
      </p:sp>
      <p:pic>
        <p:nvPicPr>
          <p:cNvPr id="4100" name="Picture 4" descr="Risultati immagini per brrr brancamenta">
            <a:extLst>
              <a:ext uri="{FF2B5EF4-FFF2-40B4-BE49-F238E27FC236}">
                <a16:creationId xmlns:a16="http://schemas.microsoft.com/office/drawing/2014/main" id="{F4485B0A-08CD-4602-9E41-8078A29F5C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125584"/>
            <a:ext cx="4200128" cy="24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iatonico.com/wp-content/uploads/2012/04/lactacyd_intimo.jpg">
            <a:extLst>
              <a:ext uri="{FF2B5EF4-FFF2-40B4-BE49-F238E27FC236}">
                <a16:creationId xmlns:a16="http://schemas.microsoft.com/office/drawing/2014/main" id="{D6694CF8-AADB-4A09-A158-F90A4440B3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42" y="4050659"/>
            <a:ext cx="3129002" cy="26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isultati immagini per irresistibile scioglievolezza">
            <a:extLst>
              <a:ext uri="{FF2B5EF4-FFF2-40B4-BE49-F238E27FC236}">
                <a16:creationId xmlns:a16="http://schemas.microsoft.com/office/drawing/2014/main" id="{D46142FD-AC37-4E65-8B02-FA4452BC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97" y="1677311"/>
            <a:ext cx="7642385" cy="23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9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ED4C8-4761-B301-4C8E-04465F85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irresistibile scioglievolezza">
            <a:extLst>
              <a:ext uri="{FF2B5EF4-FFF2-40B4-BE49-F238E27FC236}">
                <a16:creationId xmlns:a16="http://schemas.microsoft.com/office/drawing/2014/main" id="{3117A2AB-9C82-D544-02EE-E55FCBC98F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15" y="2420888"/>
            <a:ext cx="7642385" cy="23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isultati immagini per prestitempo">
            <a:extLst>
              <a:ext uri="{FF2B5EF4-FFF2-40B4-BE49-F238E27FC236}">
                <a16:creationId xmlns:a16="http://schemas.microsoft.com/office/drawing/2014/main" id="{E17276DD-CDBA-7381-AA23-FE86E3A2B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6" y="3648636"/>
            <a:ext cx="3047999" cy="32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DFD8CD6-79EE-2B9B-D7E9-23DD9EC98B19}"/>
              </a:ext>
            </a:extLst>
          </p:cNvPr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4102" name="Picture 6" descr="http://www.diatonico.com/wp-content/uploads/2012/04/lactacyd_intimo.jpg">
            <a:extLst>
              <a:ext uri="{FF2B5EF4-FFF2-40B4-BE49-F238E27FC236}">
                <a16:creationId xmlns:a16="http://schemas.microsoft.com/office/drawing/2014/main" id="{B8142038-F132-08E7-2BBD-C6716B5971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98" y="4250499"/>
            <a:ext cx="3129002" cy="26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brrr brancamenta">
            <a:extLst>
              <a:ext uri="{FF2B5EF4-FFF2-40B4-BE49-F238E27FC236}">
                <a16:creationId xmlns:a16="http://schemas.microsoft.com/office/drawing/2014/main" id="{531C4371-C44D-8648-7640-1C20413BBB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95" y="4240272"/>
            <a:ext cx="4408803" cy="26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2045D45-C780-2237-A5CE-DF79EFF1FD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7751" y="46829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Evocare giocando con le parole: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Pseudotecnicismi</a:t>
            </a:r>
            <a:r>
              <a:rPr lang="it-IT" sz="2800" dirty="0"/>
              <a:t> (evocare un mondo)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Parole «esca» (rumori, per attrarre)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Parole «attaccapanni» (composti inventati)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Neologismi (parole inventate)</a:t>
            </a:r>
          </a:p>
        </p:txBody>
      </p:sp>
    </p:spTree>
    <p:extLst>
      <p:ext uri="{BB962C8B-B14F-4D97-AF65-F5344CB8AC3E}">
        <p14:creationId xmlns:p14="http://schemas.microsoft.com/office/powerpoint/2010/main" val="57001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3512" y="102850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Stratagemmi: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6148" name="Picture 4" descr="Immagine correlata">
            <a:extLst>
              <a:ext uri="{FF2B5EF4-FFF2-40B4-BE49-F238E27FC236}">
                <a16:creationId xmlns:a16="http://schemas.microsoft.com/office/drawing/2014/main" id="{A8298682-BF37-4EF5-9114-40CE30EC80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19" y="1609913"/>
            <a:ext cx="9221445" cy="52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8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8F84-2B7A-FEF3-D6AB-B9AE857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D4899-1955-A21E-FE66-6C922BA76AD0}"/>
              </a:ext>
            </a:extLst>
          </p:cNvPr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E43EC86-DBAE-FC30-0EBA-D91A1F1C0C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1AC04BF-20D2-9AAB-5BFE-3838CD7030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3512" y="102850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Stratagemmi: il testimonial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6148" name="Picture 4" descr="Immagine correlata">
            <a:extLst>
              <a:ext uri="{FF2B5EF4-FFF2-40B4-BE49-F238E27FC236}">
                <a16:creationId xmlns:a16="http://schemas.microsoft.com/office/drawing/2014/main" id="{70BBC681-4E62-088C-3825-BB38C569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19" y="1609913"/>
            <a:ext cx="9221445" cy="52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PERSUADERE:</a:t>
            </a:r>
          </a:p>
          <a:p>
            <a:pPr algn="r"/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pubblicita’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65B76CD-0705-4429-94AB-650EADBE2CC7}"/>
              </a:ext>
            </a:extLst>
          </p:cNvPr>
          <p:cNvSpPr/>
          <p:nvPr/>
        </p:nvSpPr>
        <p:spPr>
          <a:xfrm>
            <a:off x="4787314" y="24928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Il miglior modo per </a:t>
            </a:r>
            <a:r>
              <a:rPr lang="it-IT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imporre</a:t>
            </a:r>
            <a:r>
              <a:rPr lang="it-IT" dirty="0">
                <a:latin typeface="Century Gothic" panose="020B0502020202020204" pitchFamily="34" charset="0"/>
              </a:rPr>
              <a:t> una </a:t>
            </a:r>
            <a:r>
              <a:rPr lang="it-IT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idea</a:t>
            </a:r>
            <a:r>
              <a:rPr lang="it-IT" dirty="0">
                <a:latin typeface="Century Gothic" panose="020B0502020202020204" pitchFamily="34" charset="0"/>
              </a:rPr>
              <a:t> ad altri è quello di far </a:t>
            </a:r>
            <a:r>
              <a:rPr lang="it-IT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credere</a:t>
            </a:r>
            <a:r>
              <a:rPr lang="it-IT" dirty="0">
                <a:latin typeface="Century Gothic" panose="020B0502020202020204" pitchFamily="34" charset="0"/>
              </a:rPr>
              <a:t> che proviene da loro</a:t>
            </a:r>
            <a:endParaRPr lang="it-IT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3392" y="1028505"/>
            <a:ext cx="11288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Perché un testimonial?</a:t>
            </a:r>
          </a:p>
          <a:p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6148" name="Picture 4" descr="Immagine correlata">
            <a:extLst>
              <a:ext uri="{FF2B5EF4-FFF2-40B4-BE49-F238E27FC236}">
                <a16:creationId xmlns:a16="http://schemas.microsoft.com/office/drawing/2014/main" id="{A8298682-BF37-4EF5-9114-40CE30EC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307315"/>
            <a:ext cx="48079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2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DB38-3316-291E-CBB7-F2BE23A8B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D719F99-34C2-8962-736D-A12119D4DBCF}"/>
              </a:ext>
            </a:extLst>
          </p:cNvPr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D86DB27-6682-D785-51F8-C3864447C0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9AD1465-EAE4-D604-0D92-50C2BF6CCF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3392" y="1028505"/>
            <a:ext cx="11288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Perché un testimonial?</a:t>
            </a:r>
          </a:p>
          <a:p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L’esperto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più «figo»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Fa fare associazioni mentali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6148" name="Picture 4" descr="Immagine correlata">
            <a:extLst>
              <a:ext uri="{FF2B5EF4-FFF2-40B4-BE49-F238E27FC236}">
                <a16:creationId xmlns:a16="http://schemas.microsoft.com/office/drawing/2014/main" id="{88BECE17-B5AF-C1C4-0405-E498E720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307315"/>
            <a:ext cx="48079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5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8D2C-7509-957E-76EB-5C628F82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F221B6D-61F6-DC46-27A3-3859FE8596CB}"/>
              </a:ext>
            </a:extLst>
          </p:cNvPr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821BE41-1CA8-85EB-8174-3F9B291EEAAC}"/>
              </a:ext>
            </a:extLst>
          </p:cNvPr>
          <p:cNvSpPr txBox="1">
            <a:spLocks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AED0D43-7F5D-60E3-8242-7B4027C5E8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3392" y="1028505"/>
            <a:ext cx="11288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Chi è il testimonial?</a:t>
            </a:r>
          </a:p>
          <a:p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L’esperto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più «figo»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Fa fare associazioni mentali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Struttura assente (U. Eco): </a:t>
            </a:r>
            <a:r>
              <a:rPr lang="it-IT" sz="2800" dirty="0"/>
              <a:t>(il testimonial) fa associare il prodotto a un mondo che non esiste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6148" name="Picture 4" descr="Immagine correlata">
            <a:extLst>
              <a:ext uri="{FF2B5EF4-FFF2-40B4-BE49-F238E27FC236}">
                <a16:creationId xmlns:a16="http://schemas.microsoft.com/office/drawing/2014/main" id="{70F5E84A-B3C4-706E-169F-BC1CC78B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307315"/>
            <a:ext cx="48079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9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5520" y="96469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Retorica per conquistare:</a:t>
            </a:r>
          </a:p>
        </p:txBody>
      </p:sp>
      <p:pic>
        <p:nvPicPr>
          <p:cNvPr id="7174" name="Picture 6" descr="Risultati immagini per &quot;gusto morbido&quot;">
            <a:extLst>
              <a:ext uri="{FF2B5EF4-FFF2-40B4-BE49-F238E27FC236}">
                <a16:creationId xmlns:a16="http://schemas.microsoft.com/office/drawing/2014/main" id="{45F44BC0-F3E6-415A-975F-9DB707D539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91" y="1591055"/>
            <a:ext cx="4574249" cy="45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ebayimg.com/images/g/zwAAAOSwQTVV8XFb/s-l1600.jpg">
            <a:extLst>
              <a:ext uri="{FF2B5EF4-FFF2-40B4-BE49-F238E27FC236}">
                <a16:creationId xmlns:a16="http://schemas.microsoft.com/office/drawing/2014/main" id="{A59A900C-D31B-46A2-A344-D6101F423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8" y="1466661"/>
            <a:ext cx="3705016" cy="53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sultati immagini per milano da bere">
            <a:extLst>
              <a:ext uri="{FF2B5EF4-FFF2-40B4-BE49-F238E27FC236}">
                <a16:creationId xmlns:a16="http://schemas.microsoft.com/office/drawing/2014/main" id="{F990B626-76EB-4C89-BE2A-F066153324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08" y="4032462"/>
            <a:ext cx="5044430" cy="27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23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8BA97-F62D-2651-0ACD-DC701BE2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000B30B-B36E-BC55-AE1B-BEC2C59C7613}"/>
              </a:ext>
            </a:extLst>
          </p:cNvPr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7424A2-9E9C-46FB-C147-B0654A0F2C53}"/>
              </a:ext>
            </a:extLst>
          </p:cNvPr>
          <p:cNvSpPr txBox="1">
            <a:spLocks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Argomentare in pubblicità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CE2B8D8-BAD4-B2CA-26A3-AC4B2D19F6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545" y="1466195"/>
            <a:ext cx="10488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Retorica per «piacere»: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Anafore ed epifore (ripetizioni ossessive)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Metafora: «Geox, la scarpa che respira»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Metonimia: «Milano da bere» (trasferire significati)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Sinestesia: «gusto morbido»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Iperbole, sineddoche (dire la parte per il tutto)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Captatio</a:t>
            </a:r>
            <a:r>
              <a:rPr lang="it-IT" sz="2800" dirty="0"/>
              <a:t> </a:t>
            </a:r>
            <a:r>
              <a:rPr lang="it-IT" sz="2800" dirty="0" err="1"/>
              <a:t>benevolentiae</a:t>
            </a:r>
            <a:r>
              <a:rPr lang="it-IT" sz="2800" dirty="0"/>
              <a:t> (conquistare gli ascoltatori)</a:t>
            </a:r>
          </a:p>
          <a:p>
            <a:endParaRPr lang="it-IT" sz="2800" dirty="0"/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5" name="Picture 2" descr="https://i.ebayimg.com/images/g/zwAAAOSwQTVV8XFb/s-l1600.jpg">
            <a:extLst>
              <a:ext uri="{FF2B5EF4-FFF2-40B4-BE49-F238E27FC236}">
                <a16:creationId xmlns:a16="http://schemas.microsoft.com/office/drawing/2014/main" id="{8AA96DC4-4070-1F6A-71CB-1646FAE0A5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45" y="4941168"/>
            <a:ext cx="1324922" cy="19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isultati immagini per &quot;gusto morbido&quot;">
            <a:extLst>
              <a:ext uri="{FF2B5EF4-FFF2-40B4-BE49-F238E27FC236}">
                <a16:creationId xmlns:a16="http://schemas.microsoft.com/office/drawing/2014/main" id="{926C3672-2D83-6287-EB06-7B55F7AC27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87" y="4875845"/>
            <a:ext cx="1939098" cy="19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milano da bere">
            <a:extLst>
              <a:ext uri="{FF2B5EF4-FFF2-40B4-BE49-F238E27FC236}">
                <a16:creationId xmlns:a16="http://schemas.microsoft.com/office/drawing/2014/main" id="{96B1A4E5-7573-B066-F1D8-5FEF9B95F7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4743836"/>
            <a:ext cx="3816424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3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1344" y="127129"/>
            <a:ext cx="12000656" cy="684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/>
          </a:p>
          <a:p>
            <a:r>
              <a:rPr lang="it-IT" sz="2800" dirty="0"/>
              <a:t>Individuare la «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it-IT" sz="2800" dirty="0"/>
              <a:t>» (perché uno dovrebbe scegliere questo prodotto e non un altro? Si tratta di una tesi)</a:t>
            </a:r>
          </a:p>
          <a:p>
            <a:endParaRPr lang="it-IT" sz="2800" dirty="0"/>
          </a:p>
          <a:p>
            <a:r>
              <a:rPr lang="it-IT" sz="2800" b="1" dirty="0"/>
              <a:t>Alcuni schemi argomentativi per sostenere una tesi</a:t>
            </a:r>
          </a:p>
          <a:p>
            <a:endParaRPr lang="it-IT" sz="2800" b="1" dirty="0"/>
          </a:p>
          <a:p>
            <a:endParaRPr lang="it-IT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Sillogismi: «è un prodotto Bayer» (</a:t>
            </a:r>
            <a:r>
              <a:rPr lang="it-IT" sz="2800" dirty="0">
                <a:solidFill>
                  <a:srgbClr val="FFFF00"/>
                </a:solidFill>
              </a:rPr>
              <a:t>ellissi</a:t>
            </a:r>
            <a:r>
              <a:rPr lang="it-IT" sz="2800" dirty="0"/>
              <a:t> per dire che la marca è il prodotto migliore)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Generalizzazioni (avendo un campione ristretto, </a:t>
            </a:r>
            <a:r>
              <a:rPr lang="it-IT" sz="2800" dirty="0">
                <a:solidFill>
                  <a:srgbClr val="FFFF00"/>
                </a:solidFill>
              </a:rPr>
              <a:t>generalizzo a TUTTI</a:t>
            </a:r>
            <a:r>
              <a:rPr lang="it-IT" sz="2800" dirty="0"/>
              <a:t>: «gli americani amano il Made in </a:t>
            </a:r>
            <a:r>
              <a:rPr lang="it-IT" sz="2800" dirty="0" err="1"/>
              <a:t>Italy</a:t>
            </a:r>
            <a:r>
              <a:rPr lang="it-IT" sz="2800" dirty="0"/>
              <a:t>»),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Luoghi comuni (uso di </a:t>
            </a:r>
            <a:r>
              <a:rPr lang="it-IT" sz="2800" dirty="0">
                <a:solidFill>
                  <a:srgbClr val="FFFF00"/>
                </a:solidFill>
              </a:rPr>
              <a:t>stereotipi</a:t>
            </a:r>
            <a:r>
              <a:rPr lang="it-IT" sz="2800" dirty="0"/>
              <a:t>, di «quello che pensano le persone» in senso generale: «i maschi veri considerano il rosa un colore da femmine»)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r>
              <a:rPr lang="it-IT" sz="2800" dirty="0"/>
              <a:t>Quasi sempre, le premesse sono false (fallacie ed errori nascosti)</a:t>
            </a:r>
          </a:p>
        </p:txBody>
      </p:sp>
    </p:spTree>
    <p:extLst>
      <p:ext uri="{BB962C8B-B14F-4D97-AF65-F5344CB8AC3E}">
        <p14:creationId xmlns:p14="http://schemas.microsoft.com/office/powerpoint/2010/main" val="3913307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528048" y="260649"/>
            <a:ext cx="3816424" cy="1872208"/>
          </a:xfrm>
        </p:spPr>
        <p:txBody>
          <a:bodyPr/>
          <a:lstStyle/>
          <a:p>
            <a:r>
              <a:rPr lang="it-IT" dirty="0"/>
              <a:t>1. Analizziamo tre pubblicità di creme per il viso, queste due della stessa marca. Cos’è cambiato?</a:t>
            </a:r>
          </a:p>
        </p:txBody>
      </p:sp>
      <p:pic>
        <p:nvPicPr>
          <p:cNvPr id="9" name="Elementi multimediali online 8" title="Una novità Eucerin: scopri la Nuova Generazione Hyaluron-Filler">
            <a:hlinkClick r:id="" action="ppaction://media"/>
            <a:extLst>
              <a:ext uri="{FF2B5EF4-FFF2-40B4-BE49-F238E27FC236}">
                <a16:creationId xmlns:a16="http://schemas.microsoft.com/office/drawing/2014/main" id="{D3A264A7-F41B-0FDF-8BDD-AF0F12469C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95" y="37143"/>
            <a:ext cx="5826105" cy="3289176"/>
          </a:xfrm>
          <a:prstGeom prst="rect">
            <a:avLst/>
          </a:prstGeom>
        </p:spPr>
      </p:pic>
      <p:pic>
        <p:nvPicPr>
          <p:cNvPr id="12" name="Elementi multimediali online 11" title="Eucerin Spot 2024 pubblicità ottobre">
            <a:hlinkClick r:id="" action="ppaction://media"/>
            <a:extLst>
              <a:ext uri="{FF2B5EF4-FFF2-40B4-BE49-F238E27FC236}">
                <a16:creationId xmlns:a16="http://schemas.microsoft.com/office/drawing/2014/main" id="{A76EB223-9674-98B8-A79A-926E4B2A47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76429" y="3225386"/>
            <a:ext cx="6415571" cy="3621963"/>
          </a:xfrm>
          <a:prstGeom prst="rect">
            <a:avLst/>
          </a:prstGeom>
        </p:spPr>
      </p:pic>
      <p:sp>
        <p:nvSpPr>
          <p:cNvPr id="13" name="Titolo 2">
            <a:extLst>
              <a:ext uri="{FF2B5EF4-FFF2-40B4-BE49-F238E27FC236}">
                <a16:creationId xmlns:a16="http://schemas.microsoft.com/office/drawing/2014/main" id="{C3BDD663-E859-5ADB-7FE5-D9F0485DF1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95" y="3316287"/>
            <a:ext cx="3257320" cy="544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2021</a:t>
            </a: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0785AD1E-63D0-AFD5-A589-3779AD01B5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49962" y="2953005"/>
            <a:ext cx="1042038" cy="544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634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528048" y="260649"/>
            <a:ext cx="3816424" cy="1872208"/>
          </a:xfrm>
        </p:spPr>
        <p:txBody>
          <a:bodyPr/>
          <a:lstStyle/>
          <a:p>
            <a:r>
              <a:rPr lang="it-IT" dirty="0"/>
              <a:t>1. Analizziamo tre pubblicità di creme per il viso, queste due della stessa marca. Cos’è cambiato?</a:t>
            </a:r>
          </a:p>
        </p:txBody>
      </p:sp>
      <p:pic>
        <p:nvPicPr>
          <p:cNvPr id="9" name="Elementi multimediali online 8" title="Una novità Eucerin: scopri la Nuova Generazione Hyaluron-Filler">
            <a:hlinkClick r:id="" action="ppaction://media"/>
            <a:extLst>
              <a:ext uri="{FF2B5EF4-FFF2-40B4-BE49-F238E27FC236}">
                <a16:creationId xmlns:a16="http://schemas.microsoft.com/office/drawing/2014/main" id="{D3A264A7-F41B-0FDF-8BDD-AF0F12469C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95" y="37143"/>
            <a:ext cx="5826105" cy="3289176"/>
          </a:xfrm>
          <a:prstGeom prst="rect">
            <a:avLst/>
          </a:prstGeom>
        </p:spPr>
      </p:pic>
      <p:pic>
        <p:nvPicPr>
          <p:cNvPr id="12" name="Elementi multimediali online 11" title="Eucerin Spot 2024 pubblicità ottobre">
            <a:hlinkClick r:id="" action="ppaction://media"/>
            <a:extLst>
              <a:ext uri="{FF2B5EF4-FFF2-40B4-BE49-F238E27FC236}">
                <a16:creationId xmlns:a16="http://schemas.microsoft.com/office/drawing/2014/main" id="{A76EB223-9674-98B8-A79A-926E4B2A47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76429" y="3225386"/>
            <a:ext cx="6415571" cy="3621963"/>
          </a:xfrm>
          <a:prstGeom prst="rect">
            <a:avLst/>
          </a:prstGeom>
        </p:spPr>
      </p:pic>
      <p:sp>
        <p:nvSpPr>
          <p:cNvPr id="13" name="Titolo 2">
            <a:extLst>
              <a:ext uri="{FF2B5EF4-FFF2-40B4-BE49-F238E27FC236}">
                <a16:creationId xmlns:a16="http://schemas.microsoft.com/office/drawing/2014/main" id="{C3BDD663-E859-5ADB-7FE5-D9F0485DF1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95" y="3316287"/>
            <a:ext cx="3257320" cy="544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2021</a:t>
            </a: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0785AD1E-63D0-AFD5-A589-3779AD01B5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49962" y="2953005"/>
            <a:ext cx="1042038" cy="544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2024</a:t>
            </a:r>
          </a:p>
        </p:txBody>
      </p:sp>
      <p:sp>
        <p:nvSpPr>
          <p:cNvPr id="15" name="Titolo 2">
            <a:extLst>
              <a:ext uri="{FF2B5EF4-FFF2-40B4-BE49-F238E27FC236}">
                <a16:creationId xmlns:a16="http://schemas.microsoft.com/office/drawing/2014/main" id="{816B45B0-E42B-11E7-C0B0-C5B6F2A83C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4323" y="4764558"/>
            <a:ext cx="4409448" cy="1840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2. Analizziamo ora una terza pubblicità di crema. Quali sono le differenze?</a:t>
            </a:r>
          </a:p>
        </p:txBody>
      </p:sp>
    </p:spTree>
    <p:extLst>
      <p:ext uri="{BB962C8B-B14F-4D97-AF65-F5344CB8AC3E}">
        <p14:creationId xmlns:p14="http://schemas.microsoft.com/office/powerpoint/2010/main" val="5098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i multimediali online 2" title="SOUNDS LIKE A MAN - A.C. Milan (Spot Tv 2016) - Nivea Men">
            <a:hlinkClick r:id="" action="ppaction://media"/>
            <a:extLst>
              <a:ext uri="{FF2B5EF4-FFF2-40B4-BE49-F238E27FC236}">
                <a16:creationId xmlns:a16="http://schemas.microsoft.com/office/drawing/2014/main" id="{37327159-51F5-19BE-AF34-C49EBD669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Ora tocca a voi!</a:t>
            </a:r>
          </a:p>
        </p:txBody>
      </p:sp>
      <p:sp>
        <p:nvSpPr>
          <p:cNvPr id="4" name="Segnaposto contenuto 3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784616" y="1447800"/>
            <a:ext cx="7144032" cy="457200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Scegliete un prodotto del vostro Paese, o che in Italia non si trova, l’azienda è importante, vi ha incaricato di ideare una campagna pubblicitaria per lanciarlo in Italia.</a:t>
            </a:r>
          </a:p>
          <a:p>
            <a:endParaRPr lang="it-IT" sz="2800" dirty="0"/>
          </a:p>
          <a:p>
            <a:r>
              <a:rPr lang="it-IT" sz="2800" dirty="0"/>
              <a:t>Trovate un nome, un motto (</a:t>
            </a:r>
            <a:r>
              <a:rPr lang="it-IT" sz="2800" dirty="0" err="1"/>
              <a:t>claim</a:t>
            </a:r>
            <a:r>
              <a:rPr lang="it-IT" sz="2800" dirty="0"/>
              <a:t>) e un’idea da presentare ai vostri committenti.</a:t>
            </a:r>
          </a:p>
          <a:p>
            <a:r>
              <a:rPr lang="it-IT" sz="2800" dirty="0"/>
              <a:t>Presentate il prodotto in conferenza stampa (usate le schede con le tracce)</a:t>
            </a:r>
          </a:p>
        </p:txBody>
      </p:sp>
      <p:pic>
        <p:nvPicPr>
          <p:cNvPr id="3074" name="Picture 2" descr="Risultati immagini per staffetta">
            <a:extLst>
              <a:ext uri="{FF2B5EF4-FFF2-40B4-BE49-F238E27FC236}">
                <a16:creationId xmlns:a16="http://schemas.microsoft.com/office/drawing/2014/main" id="{DDA39298-9A30-409D-903D-1898CF4B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4" y="475692"/>
            <a:ext cx="21602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42186-C894-C25B-59EC-2A4C51928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98121F-29CF-DB84-432B-741706B99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3EDEC-106C-61B7-A146-C66959CE6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5CD51E-0C8E-DC89-748F-210E03F8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B0C29448-44CC-D0C1-73BA-CE1BD4C0A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PERSUADERE:</a:t>
            </a:r>
          </a:p>
          <a:p>
            <a:pPr algn="r"/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pubblicita’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F29DA3E-B8B5-0C7D-79C5-8EB946952D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11824" y="1930986"/>
            <a:ext cx="6192684" cy="320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dirty="0"/>
              <a:t>Sono spunti utili per parlare in pubblico?</a:t>
            </a:r>
          </a:p>
          <a:p>
            <a:r>
              <a:rPr lang="it-IT" sz="3600" dirty="0"/>
              <a:t>Perché?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116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7013A-5A10-0C5F-BFA0-6F32574C8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A5105C-01D1-969B-BD18-44C16A452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D2A74-8BDA-3D83-54DC-FE275BBB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2FEEF8-BCBD-BDAC-6692-307992E14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EA9C2A12-1357-7E16-D7B4-F43C6B474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PERSUADERE:</a:t>
            </a:r>
          </a:p>
          <a:p>
            <a:pPr algn="r"/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pubblicita’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4135FF-E902-4039-40C3-7151C0F67D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11824" y="1930986"/>
            <a:ext cx="6192684" cy="320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err="1"/>
              <a:t>Capacità</a:t>
            </a:r>
            <a:r>
              <a:rPr lang="en-GB" sz="2800" dirty="0"/>
              <a:t> di </a:t>
            </a:r>
            <a:r>
              <a:rPr lang="en-GB" sz="2800" dirty="0" err="1"/>
              <a:t>sintesi</a:t>
            </a:r>
            <a:endParaRPr lang="en-GB" sz="2800" dirty="0"/>
          </a:p>
          <a:p>
            <a:r>
              <a:rPr lang="en-GB" sz="2800" dirty="0" err="1"/>
              <a:t>Uso</a:t>
            </a:r>
            <a:r>
              <a:rPr lang="en-GB" sz="2800" dirty="0"/>
              <a:t> “gentile”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persuasione</a:t>
            </a:r>
            <a:endParaRPr lang="en-GB" sz="2800" dirty="0"/>
          </a:p>
          <a:p>
            <a:r>
              <a:rPr lang="en-GB" sz="2800" dirty="0"/>
              <a:t>Breve</a:t>
            </a:r>
          </a:p>
          <a:p>
            <a:r>
              <a:rPr lang="en-GB" sz="2800" dirty="0" err="1"/>
              <a:t>Efficace</a:t>
            </a:r>
            <a:endParaRPr lang="en-GB" sz="2800" dirty="0"/>
          </a:p>
          <a:p>
            <a:r>
              <a:rPr lang="en-GB" sz="2800" dirty="0" err="1"/>
              <a:t>Usa</a:t>
            </a:r>
            <a:r>
              <a:rPr lang="en-GB" sz="2800" dirty="0"/>
              <a:t> </a:t>
            </a:r>
            <a:r>
              <a:rPr lang="en-GB" sz="2800" dirty="0" err="1"/>
              <a:t>tantissimo</a:t>
            </a:r>
            <a:r>
              <a:rPr lang="en-GB" sz="2800" dirty="0"/>
              <a:t> le </a:t>
            </a:r>
            <a:r>
              <a:rPr lang="en-GB" sz="2800" dirty="0" err="1"/>
              <a:t>metafore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17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045096"/>
          </a:xfrm>
        </p:spPr>
        <p:txBody>
          <a:bodyPr/>
          <a:lstStyle/>
          <a:p>
            <a:r>
              <a:rPr lang="it-IT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1</a:t>
            </a:r>
          </a:p>
        </p:txBody>
      </p:sp>
      <p:pic>
        <p:nvPicPr>
          <p:cNvPr id="1026" name="Picture 2" descr="Risultati immagini per sherlock holmes">
            <a:extLst>
              <a:ext uri="{FF2B5EF4-FFF2-40B4-BE49-F238E27FC236}">
                <a16:creationId xmlns:a16="http://schemas.microsoft.com/office/drawing/2014/main" id="{45109159-BC34-45A8-A3E1-0C9274FF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683128"/>
            <a:ext cx="3215680" cy="15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C74BE8B-C552-DD67-5780-7C9FC9EA731B}"/>
              </a:ext>
            </a:extLst>
          </p:cNvPr>
          <p:cNvSpPr txBox="1">
            <a:spLocks/>
          </p:cNvSpPr>
          <p:nvPr/>
        </p:nvSpPr>
        <p:spPr>
          <a:xfrm>
            <a:off x="1055440" y="3212976"/>
            <a:ext cx="8825658" cy="104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2</a:t>
            </a:r>
          </a:p>
        </p:txBody>
      </p:sp>
      <p:pic>
        <p:nvPicPr>
          <p:cNvPr id="8" name="Picture 2" descr="Risultati immagini per big little">
            <a:extLst>
              <a:ext uri="{FF2B5EF4-FFF2-40B4-BE49-F238E27FC236}">
                <a16:creationId xmlns:a16="http://schemas.microsoft.com/office/drawing/2014/main" id="{D5F6E29D-E89F-D1B8-59C0-91E093D1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611178"/>
            <a:ext cx="3215680" cy="21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BD7B-8D6C-190F-E825-31B40795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579F9-CFE2-FC0D-E715-FFFECD30C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045096"/>
          </a:xfrm>
        </p:spPr>
        <p:txBody>
          <a:bodyPr/>
          <a:lstStyle/>
          <a:p>
            <a:r>
              <a:rPr lang="it-IT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1A2266-147D-A120-E529-D843F47E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492897"/>
            <a:ext cx="8825658" cy="861420"/>
          </a:xfrm>
        </p:spPr>
        <p:txBody>
          <a:bodyPr>
            <a:norm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Studiare il destinatario</a:t>
            </a:r>
          </a:p>
        </p:txBody>
      </p:sp>
      <p:pic>
        <p:nvPicPr>
          <p:cNvPr id="1026" name="Picture 2" descr="Risultati immagini per sherlock holmes">
            <a:extLst>
              <a:ext uri="{FF2B5EF4-FFF2-40B4-BE49-F238E27FC236}">
                <a16:creationId xmlns:a16="http://schemas.microsoft.com/office/drawing/2014/main" id="{F81B53D9-0BB3-2678-7E6E-387EEE8D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683128"/>
            <a:ext cx="3215680" cy="15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C11924E-62BB-3EEA-092E-D067EE0DE74E}"/>
              </a:ext>
            </a:extLst>
          </p:cNvPr>
          <p:cNvSpPr txBox="1">
            <a:spLocks/>
          </p:cNvSpPr>
          <p:nvPr/>
        </p:nvSpPr>
        <p:spPr>
          <a:xfrm>
            <a:off x="1055440" y="3212976"/>
            <a:ext cx="8825658" cy="104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2</a:t>
            </a:r>
          </a:p>
        </p:txBody>
      </p:sp>
      <p:pic>
        <p:nvPicPr>
          <p:cNvPr id="8" name="Picture 2" descr="Risultati immagini per big little">
            <a:extLst>
              <a:ext uri="{FF2B5EF4-FFF2-40B4-BE49-F238E27FC236}">
                <a16:creationId xmlns:a16="http://schemas.microsoft.com/office/drawing/2014/main" id="{29918F94-B5FE-0568-930B-C273D388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611178"/>
            <a:ext cx="3215680" cy="21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2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FB2C-012C-3A3A-BC2F-7C67ABD7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E7A4E-B4C8-317A-B387-2E873A530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045096"/>
          </a:xfrm>
        </p:spPr>
        <p:txBody>
          <a:bodyPr/>
          <a:lstStyle/>
          <a:p>
            <a:r>
              <a:rPr lang="it-IT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98714C-8769-D9D8-B76F-9D18CD959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492897"/>
            <a:ext cx="8825658" cy="861420"/>
          </a:xfrm>
        </p:spPr>
        <p:txBody>
          <a:bodyPr>
            <a:norm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Studiare il destinatario</a:t>
            </a:r>
          </a:p>
        </p:txBody>
      </p:sp>
      <p:pic>
        <p:nvPicPr>
          <p:cNvPr id="1026" name="Picture 2" descr="Risultati immagini per sherlock holmes">
            <a:extLst>
              <a:ext uri="{FF2B5EF4-FFF2-40B4-BE49-F238E27FC236}">
                <a16:creationId xmlns:a16="http://schemas.microsoft.com/office/drawing/2014/main" id="{87B95159-9A1E-D4CE-F665-C1A515ED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683128"/>
            <a:ext cx="3215680" cy="15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2DFD748-1547-43B4-49CC-4EFBFC90DA8D}"/>
              </a:ext>
            </a:extLst>
          </p:cNvPr>
          <p:cNvSpPr txBox="1">
            <a:spLocks/>
          </p:cNvSpPr>
          <p:nvPr/>
        </p:nvSpPr>
        <p:spPr>
          <a:xfrm>
            <a:off x="1055440" y="3212976"/>
            <a:ext cx="8825658" cy="104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nr. 2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0C39648-07D2-BE2F-828C-56720C91ADF4}"/>
              </a:ext>
            </a:extLst>
          </p:cNvPr>
          <p:cNvSpPr txBox="1">
            <a:spLocks/>
          </p:cNvSpPr>
          <p:nvPr/>
        </p:nvSpPr>
        <p:spPr>
          <a:xfrm>
            <a:off x="1154955" y="4272840"/>
            <a:ext cx="7821365" cy="1604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Mostrare i vantaggi,</a:t>
            </a:r>
          </a:p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«nascondere» gli svantaggi</a:t>
            </a:r>
          </a:p>
        </p:txBody>
      </p:sp>
      <p:pic>
        <p:nvPicPr>
          <p:cNvPr id="8" name="Picture 2" descr="Risultati immagini per big little">
            <a:extLst>
              <a:ext uri="{FF2B5EF4-FFF2-40B4-BE49-F238E27FC236}">
                <a16:creationId xmlns:a16="http://schemas.microsoft.com/office/drawing/2014/main" id="{40CACA5F-C75F-4CA9-1668-CC56D572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611178"/>
            <a:ext cx="3215680" cy="21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1200" y="338104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Proviamo con la pubblicità</a:t>
            </a:r>
          </a:p>
        </p:txBody>
      </p:sp>
      <p:sp>
        <p:nvSpPr>
          <p:cNvPr id="6" name="Rettango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1344" y="1492327"/>
            <a:ext cx="12000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Facciamo pratica.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dirty="0" err="1"/>
              <a:t>Role</a:t>
            </a:r>
            <a:r>
              <a:rPr lang="it-IT" sz="2800" dirty="0"/>
              <a:t> play: siete dei pubblicitari di una nota casa d’auto. </a:t>
            </a:r>
          </a:p>
          <a:p>
            <a:r>
              <a:rPr lang="it-IT" sz="2800" dirty="0"/>
              <a:t>Task: pubblicizzare un nuovo prodotto italiano. </a:t>
            </a:r>
          </a:p>
          <a:p>
            <a:r>
              <a:rPr lang="it-IT" sz="2800" dirty="0"/>
              <a:t>Target: il vostro paese.</a:t>
            </a:r>
            <a:br>
              <a:rPr lang="it-IT" sz="2800" dirty="0"/>
            </a:br>
            <a:r>
              <a:rPr lang="it-IT" sz="2800" dirty="0"/>
              <a:t>Pensate ai destinatari. Come sono?</a:t>
            </a:r>
          </a:p>
          <a:p>
            <a:r>
              <a:rPr lang="it-IT" sz="2800" dirty="0"/>
              <a:t>Quali i vantaggi di una macchina italiana per i vostri connazionali?</a:t>
            </a:r>
          </a:p>
          <a:p>
            <a:r>
              <a:rPr lang="it-IT" sz="2800" dirty="0"/>
              <a:t>Quali saranno gli svantaggi? Gli svantaggi si dicono?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3248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4D666-08AE-1DA7-7E48-7943DEA2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FA4442B-B1BC-962E-CDEF-D05409ED8EFD}"/>
              </a:ext>
            </a:extLst>
          </p:cNvPr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845CE1F-EF7E-A36B-F3D8-FE0805E5BA51}"/>
              </a:ext>
            </a:extLst>
          </p:cNvPr>
          <p:cNvSpPr txBox="1">
            <a:spLocks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Vediamo l’operazione commerciale fatta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843CEE6-96EB-D151-5DD2-DDA7939A77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8024" y="6309320"/>
            <a:ext cx="8668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4"/>
              </a:rPr>
              <a:t>https://www.youtube.com/watch?v=Biua-A7qzjA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5" name="Elementi multimediali online 4" title="Backseat Italians NUOVO SPOT DELLA FIAT 500 L IN AMERICA UNA FAMIGLIA ITALIANA INCLUSA">
            <a:hlinkClick r:id="" action="ppaction://media"/>
            <a:extLst>
              <a:ext uri="{FF2B5EF4-FFF2-40B4-BE49-F238E27FC236}">
                <a16:creationId xmlns:a16="http://schemas.microsoft.com/office/drawing/2014/main" id="{74A7014B-0BEC-D21D-B74A-B2A621218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905</TotalTime>
  <Words>954</Words>
  <Application>Microsoft Office PowerPoint</Application>
  <PresentationFormat>Widescreen</PresentationFormat>
  <Paragraphs>153</Paragraphs>
  <Slides>29</Slides>
  <Notes>7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Symbol</vt:lpstr>
      <vt:lpstr>Wingdings 3</vt:lpstr>
      <vt:lpstr>Ione</vt:lpstr>
      <vt:lpstr>06 – ANALISI DEL TESTO</vt:lpstr>
      <vt:lpstr>Presentazione standard di PowerPoint</vt:lpstr>
      <vt:lpstr>Presentazione standard di PowerPoint</vt:lpstr>
      <vt:lpstr>Presentazione standard di PowerPoint</vt:lpstr>
      <vt:lpstr>Regola nr. 1</vt:lpstr>
      <vt:lpstr>Regola nr. 1</vt:lpstr>
      <vt:lpstr>Regola nr. 1</vt:lpstr>
      <vt:lpstr>Presentazione standard di PowerPoint</vt:lpstr>
      <vt:lpstr>Presentazione standard di PowerPoint</vt:lpstr>
      <vt:lpstr>Regola nr. 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1. Analizziamo tre pubblicità di creme per il viso, queste due della stessa marca. Cos’è cambiato?</vt:lpstr>
      <vt:lpstr>1. Analizziamo tre pubblicità di creme per il viso, queste due della stessa marca. Cos’è cambiato?</vt:lpstr>
      <vt:lpstr>Presentazione standard di PowerPoint</vt:lpstr>
      <vt:lpstr>Ora tocca a voi!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3</dc:title>
  <dc:creator>docente</dc:creator>
  <cp:lastModifiedBy>Dorella Giardini</cp:lastModifiedBy>
  <cp:revision>64</cp:revision>
  <dcterms:created xsi:type="dcterms:W3CDTF">2015-03-18T12:21:40Z</dcterms:created>
  <dcterms:modified xsi:type="dcterms:W3CDTF">2025-04-09T15:13:31Z</dcterms:modified>
</cp:coreProperties>
</file>