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5" r:id="rId3"/>
  </p:sldMasterIdLst>
  <p:notesMasterIdLst>
    <p:notesMasterId r:id="rId12"/>
  </p:notesMasterIdLst>
  <p:sldIdLst>
    <p:sldId id="256" r:id="rId4"/>
    <p:sldId id="257" r:id="rId5"/>
    <p:sldId id="258" r:id="rId6"/>
    <p:sldId id="357" r:id="rId7"/>
    <p:sldId id="358" r:id="rId8"/>
    <p:sldId id="354" r:id="rId9"/>
    <p:sldId id="355" r:id="rId10"/>
    <p:sldId id="35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8BE0C-D81E-431D-9CFC-C90CEB2699B7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3F5B3-496E-4385-9AC9-8429016450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24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1bf9beee04_1_2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g31bf9beee04_1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C02545-0746-02C7-2B18-E24B1CC98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D57A5E3-5E5B-4B51-C871-C17934544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7EE366-D0EB-4817-4665-48E381CC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E7760F-35DA-B4E4-2BFC-5E67E15BF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958FBC-E4F4-A85A-2080-C5F82717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23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9BE74C-43D8-CC76-3180-BE57E9E1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63E2B7-F9DC-4707-2805-DBC5C6363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CC797D-B9E0-A068-47B5-1746BD4FB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20453F-A2D2-34DA-09D8-873D35817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8D40FC-3D5A-EFEF-670A-5487CDDEE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19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6BBF5EC-DDC8-4D75-13BF-A25BB1BCE0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7C83AB-F24C-6EC3-FDB8-19036723A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680FA1-95DC-B606-8D5A-EB2470D23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A38869-DC99-2A62-FC47-02143C76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DFBC18-3192-0575-81C1-B32AB4F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167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1bf9beee04_1_149"/>
          <p:cNvSpPr txBox="1">
            <a:spLocks noGrp="1"/>
          </p:cNvSpPr>
          <p:nvPr>
            <p:ph type="sldNum" idx="12"/>
          </p:nvPr>
        </p:nvSpPr>
        <p:spPr>
          <a:xfrm>
            <a:off x="10185173" y="6365809"/>
            <a:ext cx="1637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69" name="Google Shape;169;g31bf9beee04_1_149"/>
          <p:cNvSpPr txBox="1">
            <a:spLocks noGrp="1"/>
          </p:cNvSpPr>
          <p:nvPr>
            <p:ph type="title"/>
          </p:nvPr>
        </p:nvSpPr>
        <p:spPr>
          <a:xfrm>
            <a:off x="1033105" y="569537"/>
            <a:ext cx="10349700" cy="99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ubik"/>
              <a:buNone/>
              <a:defRPr sz="3000" b="1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>
            <a:endParaRPr/>
          </a:p>
        </p:txBody>
      </p:sp>
      <p:sp>
        <p:nvSpPr>
          <p:cNvPr id="170" name="Google Shape;170;g31bf9beee04_1_149"/>
          <p:cNvSpPr txBox="1">
            <a:spLocks noGrp="1"/>
          </p:cNvSpPr>
          <p:nvPr>
            <p:ph type="body" idx="1"/>
          </p:nvPr>
        </p:nvSpPr>
        <p:spPr>
          <a:xfrm>
            <a:off x="1027571" y="2201713"/>
            <a:ext cx="10355100" cy="35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154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1bf9beee04_1_153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3854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1bf9beee04_1_155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75" name="Google Shape;175;g31bf9beee04_1_155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1432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obj">
  <p:cSld name="Title Slide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1bf9beee04_1_158"/>
          <p:cNvSpPr txBox="1">
            <a:spLocks noGrp="1"/>
          </p:cNvSpPr>
          <p:nvPr>
            <p:ph type="ctrTitle"/>
          </p:nvPr>
        </p:nvSpPr>
        <p:spPr>
          <a:xfrm>
            <a:off x="1577375" y="418199"/>
            <a:ext cx="9037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>
            <a:endParaRPr/>
          </a:p>
        </p:txBody>
      </p:sp>
      <p:sp>
        <p:nvSpPr>
          <p:cNvPr id="178" name="Google Shape;178;g31bf9beee04_1_158"/>
          <p:cNvSpPr txBox="1">
            <a:spLocks noGrp="1"/>
          </p:cNvSpPr>
          <p:nvPr>
            <p:ph type="subTitle" idx="1"/>
          </p:nvPr>
        </p:nvSpPr>
        <p:spPr>
          <a:xfrm>
            <a:off x="4149512" y="4868673"/>
            <a:ext cx="3892800" cy="2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9" name="Google Shape;179;g31bf9beee04_1_158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999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0" name="Google Shape;180;g31bf9beee04_1_158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999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g31bf9beee04_1_158"/>
          <p:cNvSpPr txBox="1">
            <a:spLocks noGrp="1"/>
          </p:cNvSpPr>
          <p:nvPr>
            <p:ph type="sldNum" idx="12"/>
          </p:nvPr>
        </p:nvSpPr>
        <p:spPr>
          <a:xfrm>
            <a:off x="10185173" y="6365809"/>
            <a:ext cx="1637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>
              <a:latin typeface="Rubik"/>
              <a:ea typeface="Rubik"/>
              <a:cs typeface="Rubik"/>
              <a:sym typeface="Rubik"/>
            </a:endParaRPr>
          </a:p>
        </p:txBody>
      </p:sp>
    </p:spTree>
    <p:extLst>
      <p:ext uri="{BB962C8B-B14F-4D97-AF65-F5344CB8AC3E}">
        <p14:creationId xmlns:p14="http://schemas.microsoft.com/office/powerpoint/2010/main" val="2815615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1bf9beee04_1_164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84" name="Google Shape;184;g31bf9beee04_1_164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5" name="Google Shape;185;g31bf9beee04_1_164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9719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1bf9beee04_1_16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8" name="Google Shape;188;g31bf9beee04_1_168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6287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1bf9beee04_1_17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g31bf9beee04_1_17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2" name="Google Shape;192;g31bf9beee04_1_17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7996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1bf9beee04_1_17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g31bf9beee04_1_17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6" name="Google Shape;196;g31bf9beee04_1_17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7" name="Google Shape;197;g31bf9beee04_1_175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129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69A266-D779-5254-F9D2-834DF804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0E2776-33C3-BC73-180B-CC73A1C9B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CA4E3B-C1A8-34DE-EE04-A60C7698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4C43D6-2E9F-B56D-C699-3F095677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55DF82-2CEF-9DF9-5ED8-0495F4158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946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1bf9beee04_1_18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g31bf9beee04_1_180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99364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1bf9beee04_1_183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3" name="Google Shape;203;g31bf9beee04_1_183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04" name="Google Shape;204;g31bf9beee04_1_183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1415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1bf9beee04_1_187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07" name="Google Shape;207;g31bf9beee04_1_187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4892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1bf9beee04_1_190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g31bf9beee04_1_190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11" name="Google Shape;211;g31bf9beee04_1_190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12" name="Google Shape;212;g31bf9beee04_1_190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3" name="Google Shape;213;g31bf9beee04_1_190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8795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1bf9beee04_1_196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6" name="Google Shape;216;g31bf9beee04_1_19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7" name="Google Shape;217;g31bf9beee04_1_196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57890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865225" y="268288"/>
            <a:ext cx="957431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it-IT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0992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570992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0960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19743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BD9CE-A80B-A4FB-31FE-75BFA31DB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7FCF9A-F774-377A-5337-8AC8735BC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19ADA7-8136-98E4-E357-70B48DFB8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89D91A-D9BC-AB52-620C-6A2191699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D86581-32D0-0A97-6C75-DAB92BF6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7983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40C137-4E90-42FE-3FE8-A46353E2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D3D534-8192-D14E-BCDB-EBC8DE99F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9735C1-9988-557A-F130-7724387CB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084DEA-5125-8785-82D8-B19F47D34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B51A5D-A017-00B1-7744-45E31AD4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226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7E02CB-0F96-0111-C7FC-44180B53F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54BB4D-7C5C-2331-6563-1E39107B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B8B047-AE02-73DA-3AD2-5E8545CB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9C9E16-D49E-0D82-1C5F-3FC9760D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F02F15-124E-BE44-5FC1-730015DE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91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3275B1-FFDA-ED0E-974F-F2BF33E78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C7FA1A-1968-9374-D18B-C43095E6D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ED3933-DC7C-E5ED-9480-793FFC568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957321-0D69-821A-CD81-3B18435F6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76B744-5EDE-68F5-EFA9-466331FE6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A28AB2-EA85-16D3-A901-B46791E0B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77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48B8F-87BA-BBFD-C293-66927A487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6A383-E7DA-4A9C-9E4C-D42B5CC5F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3D39CF-8200-5E1E-A363-E04F8C055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071253-3EBE-3EEC-9E8E-58759B2C8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861249-27A0-319B-0AB2-434E3D0A0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0933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A38522-8110-DD38-1428-AB8041FA3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742E81-B8AE-C6E9-6711-D2E66E41E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239DC0-441D-CB82-4084-0B9A73CD3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A3639DC-35AE-CDC0-E14E-A26ABE086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995A9EB-8E8F-E35B-A907-2F7C3F930F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0C793F5-00B1-238C-C707-1B60BD6C0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67D5851-4C80-2813-FAF4-EC75EFC1F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ABF6AF2-9F62-BAE8-FA02-90092A85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0619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BA139-6C6E-292B-939A-4790D6719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4BDE4D5-EAE1-AF26-F989-A3068DD9F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8746BC-9988-1335-8A2B-34C71EAB1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38192C-78C4-9090-23A6-AD542F1CC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439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A112D1E-9CAC-CE32-FA08-E491A1C6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D08ED16-2730-DF34-6AF5-FD8BF155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352B8D6-6632-B54D-6707-3A360590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065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6297BD-F638-1EEB-2985-8F0B3608E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F84FEE-3C95-86E8-FD65-493FC07F9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EBE6E4A-6D17-6709-40B2-0562D1F08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19E1E8-329D-CB18-472A-7547D8337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CD04AF-8B0F-8686-1640-768DEAE34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6968C7-AAB2-8F96-C2FB-B408A901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894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024D31-1217-9567-143F-2D60E5F25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718DEAF-206C-2F3F-AC8A-09BA8C54F2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319B4D-DA47-9FBB-6D86-6F5900389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6110C1-8275-E6E7-08B7-C6F6ED204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A7D0E4-1E85-54A8-10D3-75155C40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A829973-FDD8-C771-9352-F0487A3D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43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F0AE05-313E-71AC-2D03-F1FF8A486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6E5D745-63B0-73F6-B930-F7218B358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D45B15-B3E7-ECD2-86AD-0A8384F8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1A4362-79B3-A8E8-4F79-CAEAAB66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2CC960-F024-3A69-D064-448217C9E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4677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C0CD4C-AE57-FC01-1719-71EDE5083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B5EB02-CFFF-4727-1B81-D3F2F977C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8C140C-5AC0-339D-A388-C7FB295C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21FDD3-C988-1C86-0CC2-92D48CE8E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A9C7F0-67A9-5245-2A4B-BB3732980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63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701A5-89EA-5BAF-DC78-1049FFFD5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D2F915-4EC9-10A2-093B-B44E082267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990634-9BD5-9D6B-D573-9C29C70EB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148071-90DD-7FCC-040E-062D2600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4C9760-9416-3BC6-5B47-DF0F1E9D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8457E9-D6E6-7C35-E584-E3A6E2FD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51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7FD867-0F3A-0FC0-0502-03CD254F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2FAC18-CA9A-357D-CB7C-13373693E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420E82E-FD61-2520-B67F-7371AEA48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A3B8057-8320-9161-7F33-794F795CFF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CE0063B-163D-58C7-9FE1-BF549BD10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4F838B3-F19E-8272-1F07-75EA7F7E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0F7BFF5-A409-504B-51D5-D7A604176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582E4B2-AAD5-52EE-3189-5B2C919A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64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4DB313-972C-53CA-AC33-550AEC9E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C2F033-5437-3294-1E39-56029FF96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8857DA6-DEF5-5A61-4AF1-0E2B8EAED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2EDD11-1D39-5D43-23F3-76184368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18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263F38B-2ED5-E197-3389-5FBFFF1A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377CB98-6482-14FD-7B69-AE9E9225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1B9070B-E294-E30C-203C-AEDD47234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42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61A8B6-AA94-B2DA-57DB-85D816B2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5DF3F2-2D8D-31A9-5492-3BF5F1A18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7881FA-4D84-456F-5711-E8AC3D64B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595FAB-646A-6D30-C0FB-9672632C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74DC8F-B90B-70DC-31DC-757C61DB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BC6371-8109-0DE1-D68D-A651ADBC8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58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19A0BF-6BEB-E648-6E48-597D909F8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9822AB7-4E61-D852-C156-957A1806E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EC6396-2251-6618-8ECC-4BEF91365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81DDC6-B5B6-8E96-6763-949ABC1A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BDBB47-4D5D-ED09-EDAC-D6130AEF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C80387-8077-9691-4CC9-BD123CE37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52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3407FA6-394F-8A55-D692-67D23D8E4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DAF1BD-4837-0127-8C8F-D98DFF2E9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BE3C01-803F-7D7A-B4DB-F20C3572D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79B437-419C-4FCD-B110-DAEBE641E6B2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C1493-62DC-ACD9-F739-088F747EC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B20E79-D225-6C9A-6741-B410E747E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BA5779-CBD8-45E6-8551-CACB337CA5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53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6">
            <a:alphaModFix/>
          </a:blip>
          <a:stretch>
            <a:fillRect/>
          </a:stretch>
        </a:blip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1bf9beee04_1_14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5" name="Google Shape;165;g31bf9beee04_1_14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6" name="Google Shape;166;g31bf9beee04_1_145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31355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E054BE1-0EB4-143C-7A3E-A262A20C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2FBD3E-8A31-EEB7-EA64-2A0D52AA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2E73BF-EEB3-443D-76BD-91FACAE95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1287F-FEE3-4179-A75B-D8755ED119A0}" type="datetimeFigureOut">
              <a:rPr lang="it-IT" smtClean="0"/>
              <a:t>17/02/2025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3985FE-23CD-1C8E-C3EA-483B14ADB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368A10-955A-0BB2-DFE1-E9A71E60A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42C8-F3D3-4562-80DE-C878DE8F99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15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1bf9beee04_1_281"/>
          <p:cNvSpPr txBox="1">
            <a:spLocks noGrp="1"/>
          </p:cNvSpPr>
          <p:nvPr>
            <p:ph type="title"/>
          </p:nvPr>
        </p:nvSpPr>
        <p:spPr>
          <a:xfrm>
            <a:off x="530927" y="2040702"/>
            <a:ext cx="11391600" cy="1784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85189" marR="88646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it-IT" sz="2400" dirty="0"/>
              <a:t>Psicologia dell’età infantile</a:t>
            </a:r>
            <a:br>
              <a:rPr lang="it-IT" sz="2400" dirty="0"/>
            </a:br>
            <a:r>
              <a:rPr lang="it-IT" sz="2400" dirty="0"/>
              <a:t>Scienze dell’educazione – </a:t>
            </a:r>
            <a:r>
              <a:rPr lang="it-IT" sz="2400"/>
              <a:t>indirizzo infanzia, </a:t>
            </a:r>
            <a:r>
              <a:rPr lang="it-IT" sz="2400" dirty="0" err="1"/>
              <a:t>a.a</a:t>
            </a:r>
            <a:r>
              <a:rPr lang="it-IT" sz="2400" dirty="0"/>
              <a:t>. 2024-2025</a:t>
            </a:r>
            <a:endParaRPr sz="24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2400" b="0" dirty="0"/>
          </a:p>
          <a:p>
            <a:pPr marL="71120" marR="572135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it-IT" sz="2400" b="0" dirty="0"/>
              <a:t>Federica Bianco, </a:t>
            </a:r>
            <a:r>
              <a:rPr lang="it-IT" sz="2400" b="0" dirty="0" err="1"/>
              <a:t>Ph.D</a:t>
            </a:r>
            <a:r>
              <a:rPr lang="it-IT" sz="2400" b="0" dirty="0"/>
              <a:t>. </a:t>
            </a:r>
            <a:br>
              <a:rPr lang="it-IT" sz="2400" b="0" dirty="0"/>
            </a:br>
            <a:r>
              <a:rPr lang="it-IT" sz="2400" b="0" dirty="0"/>
              <a:t>prof.ssa Associata Psicologia dello Sviluppo e dell’Educazione - </a:t>
            </a:r>
            <a:r>
              <a:rPr lang="it-IT" sz="2400" b="0" dirty="0" err="1"/>
              <a:t>Unibg</a:t>
            </a:r>
            <a:endParaRPr sz="2400" b="0" dirty="0"/>
          </a:p>
          <a:p>
            <a:pPr marL="71120" marR="572135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2400" i="1" dirty="0"/>
          </a:p>
          <a:p>
            <a:pPr marL="71120" marR="572135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2400" i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ubik"/>
              <a:buNone/>
            </a:pPr>
            <a:br>
              <a:rPr lang="it-IT" sz="2400" b="0" dirty="0"/>
            </a:b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24DBFAD-443F-0A33-1069-C9B28F811E2C}"/>
              </a:ext>
            </a:extLst>
          </p:cNvPr>
          <p:cNvSpPr txBox="1"/>
          <p:nvPr/>
        </p:nvSpPr>
        <p:spPr>
          <a:xfrm>
            <a:off x="334297" y="737419"/>
            <a:ext cx="11248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Presentazione mia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«Come contatto la docente?»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Presentazione del corso. L’articolazione nei due moduli e i laboratori</a:t>
            </a:r>
          </a:p>
        </p:txBody>
      </p:sp>
    </p:spTree>
    <p:extLst>
      <p:ext uri="{BB962C8B-B14F-4D97-AF65-F5344CB8AC3E}">
        <p14:creationId xmlns:p14="http://schemas.microsoft.com/office/powerpoint/2010/main" val="185452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A5F993C-6029-0EAA-CD42-EE3F412E693D}"/>
              </a:ext>
            </a:extLst>
          </p:cNvPr>
          <p:cNvSpPr txBox="1"/>
          <p:nvPr/>
        </p:nvSpPr>
        <p:spPr>
          <a:xfrm>
            <a:off x="2064774" y="206478"/>
            <a:ext cx="8504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ESSERE STATI ACCUDITI/ESSERE UN DOMANI ACCUDENTI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C649442-3D40-3DA2-9531-DD310EBEDF50}"/>
              </a:ext>
            </a:extLst>
          </p:cNvPr>
          <p:cNvSpPr txBox="1"/>
          <p:nvPr/>
        </p:nvSpPr>
        <p:spPr>
          <a:xfrm>
            <a:off x="368709" y="852809"/>
            <a:ext cx="1145458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/>
              <a:t>Un ricordo bello e un ricordo brutto a scuola (carta e matita) 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Quando penso al mestiere dell’educatore al nido la prima parola che mi viene in mente…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Quale pensatore storico ci aiuta a capire il rapporto alunno-insegnante?  VYGOTSKIJ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Quale grande costrutto della psicologia ci aiuta a capire il rapporto alunno-insegnante? LA TEORIA DELL’ATTACCAMENTO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Cosa vuol dire «apprendere»? Le grandi correnti e i teorici storici della psicologia dello sviluppo/apprendimento (comportamentismo, Piaget, </a:t>
            </a:r>
            <a:r>
              <a:rPr lang="it-IT" dirty="0" err="1"/>
              <a:t>Karmilloth</a:t>
            </a:r>
            <a:r>
              <a:rPr lang="it-IT" dirty="0"/>
              <a:t>-Smith, …)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 Su quali competenze del bambino in crescita ci soffermeremo? Tutte quelle che fanno parte del mondo psicologico ma in particolare le competenze socio-emotive (in primis Teoria della Mente)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0644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713678C-B572-D81B-1F31-8C1DB74D7CB1}"/>
              </a:ext>
            </a:extLst>
          </p:cNvPr>
          <p:cNvSpPr txBox="1"/>
          <p:nvPr/>
        </p:nvSpPr>
        <p:spPr>
          <a:xfrm>
            <a:off x="1789471" y="315932"/>
            <a:ext cx="881953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Quando penso al mestiere dell’educatore la prima parola che mi viene in mente…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463245-5975-54B5-0419-C630606DC7DD}"/>
              </a:ext>
            </a:extLst>
          </p:cNvPr>
          <p:cNvSpPr txBox="1"/>
          <p:nvPr/>
        </p:nvSpPr>
        <p:spPr>
          <a:xfrm>
            <a:off x="3151238" y="350852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https://presenter.ahaslides.com/presentation/6520119</a:t>
            </a:r>
          </a:p>
        </p:txBody>
      </p:sp>
    </p:spTree>
    <p:extLst>
      <p:ext uri="{BB962C8B-B14F-4D97-AF65-F5344CB8AC3E}">
        <p14:creationId xmlns:p14="http://schemas.microsoft.com/office/powerpoint/2010/main" val="75977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8D1023E-9A0F-4325-9500-2D15E980A710}"/>
              </a:ext>
            </a:extLst>
          </p:cNvPr>
          <p:cNvSpPr txBox="1"/>
          <p:nvPr/>
        </p:nvSpPr>
        <p:spPr>
          <a:xfrm>
            <a:off x="2209800" y="2581275"/>
            <a:ext cx="667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Ricordarsi di </a:t>
            </a:r>
            <a:r>
              <a:rPr lang="it-IT"/>
              <a:t>domanda bibliografia</a:t>
            </a:r>
          </a:p>
        </p:txBody>
      </p:sp>
    </p:spTree>
    <p:extLst>
      <p:ext uri="{BB962C8B-B14F-4D97-AF65-F5344CB8AC3E}">
        <p14:creationId xmlns:p14="http://schemas.microsoft.com/office/powerpoint/2010/main" val="51110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9A3525-93E6-4FDB-BC59-48B796361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ZONA DI SVILUPPO PROSSIMALE secondo</a:t>
            </a:r>
            <a:br>
              <a:rPr lang="it-IT" dirty="0"/>
            </a:br>
            <a:r>
              <a:rPr lang="it-IT" dirty="0"/>
              <a:t>VYGOTSKIJ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1233B2-0E8F-4948-8AD5-79B30783CD3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07568" y="2318812"/>
            <a:ext cx="7467600" cy="4873752"/>
          </a:xfrm>
        </p:spPr>
        <p:txBody>
          <a:bodyPr/>
          <a:lstStyle/>
          <a:p>
            <a:pPr marL="0" indent="0" algn="ctr">
              <a:buNone/>
            </a:pPr>
            <a:r>
              <a:rPr lang="it-IT" b="0" i="0" dirty="0">
                <a:solidFill>
                  <a:schemeClr val="tx2"/>
                </a:solidFill>
                <a:effectLst/>
                <a:latin typeface="Roboto"/>
              </a:rPr>
              <a:t>La ZSP è definita come la distanza tra il livello di sviluppo attuale e il livello di sviluppo potenziale, che può essere raggiunto con l'aiuto di altre persone, che siano adulti o dei pari con un livello di competenza maggiore.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DC4A23E-7BAD-71F9-BC77-EB356ADBC677}"/>
              </a:ext>
            </a:extLst>
          </p:cNvPr>
          <p:cNvSpPr txBox="1"/>
          <p:nvPr/>
        </p:nvSpPr>
        <p:spPr>
          <a:xfrm>
            <a:off x="8832304" y="61858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CHI IMPARA è UN’APPRENDISTA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F4AC923-4884-A04F-A7B9-598C34C2D627}"/>
              </a:ext>
            </a:extLst>
          </p:cNvPr>
          <p:cNvSpPr txBox="1"/>
          <p:nvPr/>
        </p:nvSpPr>
        <p:spPr>
          <a:xfrm>
            <a:off x="3359696" y="5280683"/>
            <a:ext cx="1872208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     novizio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7099E01-09EE-8307-67D8-9E12C8E0508F}"/>
              </a:ext>
            </a:extLst>
          </p:cNvPr>
          <p:cNvSpPr txBox="1"/>
          <p:nvPr/>
        </p:nvSpPr>
        <p:spPr>
          <a:xfrm>
            <a:off x="6960096" y="5280683"/>
            <a:ext cx="1872208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    esperto</a:t>
            </a:r>
          </a:p>
        </p:txBody>
      </p:sp>
      <p:sp>
        <p:nvSpPr>
          <p:cNvPr id="8" name="Freccia bidirezionale orizzontale 7">
            <a:extLst>
              <a:ext uri="{FF2B5EF4-FFF2-40B4-BE49-F238E27FC236}">
                <a16:creationId xmlns:a16="http://schemas.microsoft.com/office/drawing/2014/main" id="{7561155A-F8CD-BA4D-3CCA-68780B634583}"/>
              </a:ext>
            </a:extLst>
          </p:cNvPr>
          <p:cNvSpPr/>
          <p:nvPr/>
        </p:nvSpPr>
        <p:spPr>
          <a:xfrm>
            <a:off x="5375920" y="5347591"/>
            <a:ext cx="1440160" cy="3278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406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494FD-5702-0497-4F61-F48AB2DA7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212"/>
            <a:ext cx="10515600" cy="1325563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L’importanza delle relazioni nell’apprendimento e nel benessere a scuola</a:t>
            </a:r>
          </a:p>
        </p:txBody>
      </p:sp>
      <p:pic>
        <p:nvPicPr>
          <p:cNvPr id="4" name="object 3">
            <a:extLst>
              <a:ext uri="{FF2B5EF4-FFF2-40B4-BE49-F238E27FC236}">
                <a16:creationId xmlns:a16="http://schemas.microsoft.com/office/drawing/2014/main" id="{7A38975A-DF8D-92A7-BEAF-00AF98B33A4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1883155"/>
            <a:ext cx="4409441" cy="438556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1C58D59-A0DE-6D29-65BB-8B0CC94E902A}"/>
              </a:ext>
            </a:extLst>
          </p:cNvPr>
          <p:cNvSpPr txBox="1"/>
          <p:nvPr/>
        </p:nvSpPr>
        <p:spPr>
          <a:xfrm>
            <a:off x="6096000" y="1555775"/>
            <a:ext cx="5715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2700" dirty="0">
                <a:solidFill>
                  <a:prstClr val="black"/>
                </a:solidFill>
                <a:latin typeface="Calibri" panose="020F0502020204030204"/>
              </a:rPr>
              <a:t>Dalla teoria dell’attaccamento… i MOI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5B997AB-7714-FF7F-8788-3A9E92BA4CEE}"/>
              </a:ext>
            </a:extLst>
          </p:cNvPr>
          <p:cNvSpPr txBox="1"/>
          <p:nvPr/>
        </p:nvSpPr>
        <p:spPr>
          <a:xfrm>
            <a:off x="4661270" y="2023201"/>
            <a:ext cx="7903346" cy="611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spcBef>
                <a:spcPct val="50000"/>
              </a:spcBef>
            </a:pPr>
            <a:r>
              <a:rPr lang="it-IT" altLang="it-IT" sz="1350" dirty="0">
                <a:solidFill>
                  <a:prstClr val="black"/>
                </a:solidFill>
                <a:latin typeface="Calibri" panose="020F0502020204030204"/>
              </a:rPr>
              <a:t>Rappresentazioni mentali con il </a:t>
            </a:r>
            <a:r>
              <a:rPr lang="it-IT" altLang="it-IT" sz="1350" i="1" dirty="0">
                <a:solidFill>
                  <a:prstClr val="black"/>
                </a:solidFill>
                <a:latin typeface="Calibri" panose="020F0502020204030204"/>
              </a:rPr>
              <a:t>caregiver. Orientano proprie interpretazioni nelle relazioni sociali </a:t>
            </a:r>
          </a:p>
          <a:p>
            <a:pPr algn="ctr" defTabSz="685800">
              <a:spcBef>
                <a:spcPct val="50000"/>
              </a:spcBef>
            </a:pPr>
            <a:r>
              <a:rPr lang="it-IT" altLang="it-IT" sz="1350" i="1" dirty="0">
                <a:solidFill>
                  <a:prstClr val="black"/>
                </a:solidFill>
                <a:latin typeface="Calibri" panose="020F0502020204030204"/>
              </a:rPr>
              <a:t> e il proprio comportamento</a:t>
            </a:r>
          </a:p>
        </p:txBody>
      </p:sp>
      <p:graphicFrame>
        <p:nvGraphicFramePr>
          <p:cNvPr id="7" name="Group 38">
            <a:extLst>
              <a:ext uri="{FF2B5EF4-FFF2-40B4-BE49-F238E27FC236}">
                <a16:creationId xmlns:a16="http://schemas.microsoft.com/office/drawing/2014/main" id="{10DE7EA6-1F3B-656F-9B33-BE9E7513E4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21931"/>
              </p:ext>
            </p:extLst>
          </p:nvPr>
        </p:nvGraphicFramePr>
        <p:xfrm>
          <a:off x="5525729" y="2694722"/>
          <a:ext cx="6479459" cy="3672064"/>
        </p:xfrm>
        <a:graphic>
          <a:graphicData uri="http://schemas.openxmlformats.org/drawingml/2006/table">
            <a:tbl>
              <a:tblPr/>
              <a:tblGrid>
                <a:gridCol w="1620161">
                  <a:extLst>
                    <a:ext uri="{9D8B030D-6E8A-4147-A177-3AD203B41FA5}">
                      <a16:colId xmlns:a16="http://schemas.microsoft.com/office/drawing/2014/main" val="926535852"/>
                    </a:ext>
                  </a:extLst>
                </a:gridCol>
                <a:gridCol w="1620162">
                  <a:extLst>
                    <a:ext uri="{9D8B030D-6E8A-4147-A177-3AD203B41FA5}">
                      <a16:colId xmlns:a16="http://schemas.microsoft.com/office/drawing/2014/main" val="2397436931"/>
                    </a:ext>
                  </a:extLst>
                </a:gridCol>
                <a:gridCol w="1618975">
                  <a:extLst>
                    <a:ext uri="{9D8B030D-6E8A-4147-A177-3AD203B41FA5}">
                      <a16:colId xmlns:a16="http://schemas.microsoft.com/office/drawing/2014/main" val="3023071149"/>
                    </a:ext>
                  </a:extLst>
                </a:gridCol>
                <a:gridCol w="1620161">
                  <a:extLst>
                    <a:ext uri="{9D8B030D-6E8A-4147-A177-3AD203B41FA5}">
                      <a16:colId xmlns:a16="http://schemas.microsoft.com/office/drawing/2014/main" val="846800442"/>
                    </a:ext>
                  </a:extLst>
                </a:gridCol>
              </a:tblGrid>
              <a:tr h="4494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Pattern di attaccamento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Rappresentaz</a:t>
                      </a:r>
                      <a:r>
                        <a:rPr kumimoji="0" lang="it-IT" altLang="it-IT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. Altri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Rappresentaz</a:t>
                      </a:r>
                      <a:r>
                        <a:rPr kumimoji="0" lang="it-IT" altLang="it-IT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. Sé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Rappresentaz</a:t>
                      </a:r>
                      <a:r>
                        <a:rPr kumimoji="0" lang="it-IT" altLang="it-IT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. Mondo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634136"/>
                  </a:ext>
                </a:extLst>
              </a:tr>
              <a:tr h="10357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t-IT" altLang="it-IT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Individui come disponibili ad aiutarmi nelle difficoltà</a:t>
                      </a:r>
                      <a:endParaRPr kumimoji="0" lang="it-IT" altLang="it-IT" sz="15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Io sono degno di essere aiutato e amato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Il mondo è un posto in cui poter avere fiducia e sostegno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2552524"/>
                  </a:ext>
                </a:extLst>
              </a:tr>
              <a:tr h="10748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t-IT" altLang="it-IT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Gli individui soddisfano i propri bisogni, imprevedibili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Io non sono degno di essere amato e aiutato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Il mondo è un posto in cui ognuno pensa a sé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7682729"/>
                  </a:ext>
                </a:extLst>
              </a:tr>
              <a:tr h="10357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t-IT" altLang="it-IT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Individui tendono ad allontanarsi e a non fornire supporto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Io non sono degno di essere amato e aiutato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Il mondo è un posto in cui non posso chiedere aiuto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745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895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7DF8A-8DF6-EFE1-4936-6607F0261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capire quanto sono importanti le relazioni</a:t>
            </a:r>
            <a:br>
              <a:rPr lang="it-IT" dirty="0"/>
            </a:br>
            <a:r>
              <a:rPr lang="it-IT" dirty="0"/>
              <a:t>per stare bene…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845ED-E101-5396-5997-84EE455DB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Aristotele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Video felicità</a:t>
            </a:r>
          </a:p>
        </p:txBody>
      </p:sp>
    </p:spTree>
    <p:extLst>
      <p:ext uri="{BB962C8B-B14F-4D97-AF65-F5344CB8AC3E}">
        <p14:creationId xmlns:p14="http://schemas.microsoft.com/office/powerpoint/2010/main" val="1998586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410</Words>
  <Application>Microsoft Office PowerPoint</Application>
  <PresentationFormat>Widescreen</PresentationFormat>
  <Paragraphs>53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Calibri Light</vt:lpstr>
      <vt:lpstr>Roboto</vt:lpstr>
      <vt:lpstr>Rubik</vt:lpstr>
      <vt:lpstr>Wingdings</vt:lpstr>
      <vt:lpstr>Tema di Office</vt:lpstr>
      <vt:lpstr>Simple Light</vt:lpstr>
      <vt:lpstr>1_Tema di Office</vt:lpstr>
      <vt:lpstr>Psicologia dell’età infantile Scienze dell’educazione – indirizzo infanzia, a.a. 2024-2025  Federica Bianco, Ph.D.  prof.ssa Associata Psicologia dello Sviluppo e dell’Educazione - Unibg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ZONA DI SVILUPPO PROSSIMALE secondo VYGOTSKIJ</vt:lpstr>
      <vt:lpstr>L’importanza delle relazioni nell’apprendimento e nel benessere a scuola</vt:lpstr>
      <vt:lpstr>Per capire quanto sono importanti le relazioni per stare bene…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dell’età infantile Scienze dell’educazione – indirizzo infanzia, a.a. 2024-2025  Federica Bianco, Ph.D.  prof.ssa Associata Psicologia dello Sviluppo e dell’Educazione - Unibg    </dc:title>
  <dc:creator>Federica Bianco</dc:creator>
  <cp:lastModifiedBy>utente</cp:lastModifiedBy>
  <cp:revision>6</cp:revision>
  <dcterms:created xsi:type="dcterms:W3CDTF">2025-02-14T17:40:39Z</dcterms:created>
  <dcterms:modified xsi:type="dcterms:W3CDTF">2025-02-17T14:52:59Z</dcterms:modified>
</cp:coreProperties>
</file>