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8" r:id="rId2"/>
    <p:sldId id="259" r:id="rId3"/>
    <p:sldId id="261" r:id="rId4"/>
    <p:sldId id="260" r:id="rId5"/>
    <p:sldId id="288" r:id="rId6"/>
    <p:sldId id="281" r:id="rId7"/>
    <p:sldId id="263" r:id="rId8"/>
    <p:sldId id="277" r:id="rId9"/>
    <p:sldId id="278" r:id="rId10"/>
    <p:sldId id="279" r:id="rId11"/>
    <p:sldId id="275" r:id="rId12"/>
    <p:sldId id="262" r:id="rId13"/>
    <p:sldId id="282" r:id="rId14"/>
    <p:sldId id="265" r:id="rId15"/>
    <p:sldId id="280" r:id="rId16"/>
    <p:sldId id="283" r:id="rId17"/>
    <p:sldId id="285" r:id="rId18"/>
    <p:sldId id="266" r:id="rId19"/>
    <p:sldId id="284" r:id="rId20"/>
    <p:sldId id="286" r:id="rId21"/>
    <p:sldId id="267" r:id="rId22"/>
    <p:sldId id="287" r:id="rId23"/>
    <p:sldId id="268" r:id="rId24"/>
    <p:sldId id="291" r:id="rId25"/>
    <p:sldId id="269" r:id="rId26"/>
    <p:sldId id="270" r:id="rId27"/>
    <p:sldId id="271" r:id="rId28"/>
    <p:sldId id="290" r:id="rId29"/>
    <p:sldId id="289" r:id="rId30"/>
    <p:sldId id="273" r:id="rId31"/>
    <p:sldId id="272" r:id="rId32"/>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6093280-1595-4D68-BD36-E29C3BE584E1}" type="datetimeFigureOut">
              <a:rPr lang="it-IT" smtClean="0"/>
              <a:t>14/04/2025</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13380BB-D8A5-4EC3-88DA-A6907B6CE30E}" type="slidenum">
              <a:rPr lang="it-IT" smtClean="0"/>
              <a:t>‹N›</a:t>
            </a:fld>
            <a:endParaRPr lang="it-IT"/>
          </a:p>
        </p:txBody>
      </p:sp>
    </p:spTree>
    <p:extLst>
      <p:ext uri="{BB962C8B-B14F-4D97-AF65-F5344CB8AC3E}">
        <p14:creationId xmlns:p14="http://schemas.microsoft.com/office/powerpoint/2010/main" val="4075083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1</a:t>
            </a:fld>
            <a:endParaRPr lang="it-IT"/>
          </a:p>
        </p:txBody>
      </p:sp>
    </p:spTree>
    <p:extLst>
      <p:ext uri="{BB962C8B-B14F-4D97-AF65-F5344CB8AC3E}">
        <p14:creationId xmlns:p14="http://schemas.microsoft.com/office/powerpoint/2010/main" val="1318298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10</a:t>
            </a:fld>
            <a:endParaRPr lang="it-IT"/>
          </a:p>
        </p:txBody>
      </p:sp>
    </p:spTree>
    <p:extLst>
      <p:ext uri="{BB962C8B-B14F-4D97-AF65-F5344CB8AC3E}">
        <p14:creationId xmlns:p14="http://schemas.microsoft.com/office/powerpoint/2010/main" val="4171550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11</a:t>
            </a:fld>
            <a:endParaRPr lang="it-IT"/>
          </a:p>
        </p:txBody>
      </p:sp>
    </p:spTree>
    <p:extLst>
      <p:ext uri="{BB962C8B-B14F-4D97-AF65-F5344CB8AC3E}">
        <p14:creationId xmlns:p14="http://schemas.microsoft.com/office/powerpoint/2010/main" val="1802242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12</a:t>
            </a:fld>
            <a:endParaRPr lang="it-IT"/>
          </a:p>
        </p:txBody>
      </p:sp>
    </p:spTree>
    <p:extLst>
      <p:ext uri="{BB962C8B-B14F-4D97-AF65-F5344CB8AC3E}">
        <p14:creationId xmlns:p14="http://schemas.microsoft.com/office/powerpoint/2010/main" val="245118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Fattori culturali, differenze individuali,</a:t>
            </a:r>
            <a:r>
              <a:rPr lang="it-IT" baseline="0"/>
              <a:t> esperienza possono accelerare o rallentare. Non si può saltare uno stadio. Si va verso equilibrio</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13</a:t>
            </a:fld>
            <a:endParaRPr lang="it-IT"/>
          </a:p>
        </p:txBody>
      </p:sp>
    </p:spTree>
    <p:extLst>
      <p:ext uri="{BB962C8B-B14F-4D97-AF65-F5344CB8AC3E}">
        <p14:creationId xmlns:p14="http://schemas.microsoft.com/office/powerpoint/2010/main" val="353132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14</a:t>
            </a:fld>
            <a:endParaRPr lang="it-IT"/>
          </a:p>
        </p:txBody>
      </p:sp>
    </p:spTree>
    <p:extLst>
      <p:ext uri="{BB962C8B-B14F-4D97-AF65-F5344CB8AC3E}">
        <p14:creationId xmlns:p14="http://schemas.microsoft.com/office/powerpoint/2010/main" val="14912370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Att.ne</a:t>
            </a:r>
            <a:r>
              <a:rPr lang="it-IT" baseline="0"/>
              <a:t> a non confondere AZIONE con SCHEMA AZIONE. E’ il programma motorio che fa da substrato. Ad esempio il succhiare che poi si declina nelle varie azioni di: succhiare il dito, succhiare il ciuccio, etc…   Non possiamo però prescindere dall’azione agita. Non è l’idea di agire. Ricordate che i bambini non hanno ancora la rappresentazione. E’ l’azione. Il movimento. Il mondo viene letto dal bambino come ambiente in cui AGIRE.  I nuovi dati vengono inglobati, con la mia conoscenza agisco sulla realtà, e lo sviluppo va avanti tra accomodazione e asimilazione</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15</a:t>
            </a:fld>
            <a:endParaRPr lang="it-IT"/>
          </a:p>
        </p:txBody>
      </p:sp>
    </p:spTree>
    <p:extLst>
      <p:ext uri="{BB962C8B-B14F-4D97-AF65-F5344CB8AC3E}">
        <p14:creationId xmlns:p14="http://schemas.microsoft.com/office/powerpoint/2010/main" val="35995832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Dalle risposte automatiche, tipo riflessi, progressivamente passiamo alla RIPETIZIONE VOLONTARIA. Grazie ai feedback che ci dà l’ambiente. Il bambino da passivo</a:t>
            </a:r>
            <a:r>
              <a:rPr lang="it-IT" baseline="0"/>
              <a:t> recettore di stimoli, si trasforma in in individuo che pianifica e agisce. Vi chiederete come fa il bambino a passare  </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16</a:t>
            </a:fld>
            <a:endParaRPr lang="it-IT"/>
          </a:p>
        </p:txBody>
      </p:sp>
    </p:spTree>
    <p:extLst>
      <p:ext uri="{BB962C8B-B14F-4D97-AF65-F5344CB8AC3E}">
        <p14:creationId xmlns:p14="http://schemas.microsoft.com/office/powerpoint/2010/main" val="8398812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18</a:t>
            </a:fld>
            <a:endParaRPr lang="it-IT"/>
          </a:p>
        </p:txBody>
      </p:sp>
    </p:spTree>
    <p:extLst>
      <p:ext uri="{BB962C8B-B14F-4D97-AF65-F5344CB8AC3E}">
        <p14:creationId xmlns:p14="http://schemas.microsoft.com/office/powerpoint/2010/main" val="27783711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Ad esempio</a:t>
            </a:r>
            <a:r>
              <a:rPr lang="it-IT" baseline="0"/>
              <a:t> movimento</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19</a:t>
            </a:fld>
            <a:endParaRPr lang="it-IT"/>
          </a:p>
        </p:txBody>
      </p:sp>
    </p:spTree>
    <p:extLst>
      <p:ext uri="{BB962C8B-B14F-4D97-AF65-F5344CB8AC3E}">
        <p14:creationId xmlns:p14="http://schemas.microsoft.com/office/powerpoint/2010/main" val="37602547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Ad esempio</a:t>
            </a:r>
            <a:r>
              <a:rPr lang="it-IT" baseline="0"/>
              <a:t> movimento</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20</a:t>
            </a:fld>
            <a:endParaRPr lang="it-IT"/>
          </a:p>
        </p:txBody>
      </p:sp>
    </p:spTree>
    <p:extLst>
      <p:ext uri="{BB962C8B-B14F-4D97-AF65-F5344CB8AC3E}">
        <p14:creationId xmlns:p14="http://schemas.microsoft.com/office/powerpoint/2010/main" val="3760254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Ci</a:t>
            </a:r>
            <a:r>
              <a:rPr lang="it-IT" baseline="0"/>
              <a:t> ha fornito un insieme di conoscenze organizzate che vanno sul livello dell’interpretazione. Non si ferma a dire: il bambino a tot mesi sa fare questo, a tot sa fare l’altro. Ci spiega anche perché e come si passa a livelli successivi di conoscenza.</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2</a:t>
            </a:fld>
            <a:endParaRPr lang="it-IT"/>
          </a:p>
        </p:txBody>
      </p:sp>
    </p:spTree>
    <p:extLst>
      <p:ext uri="{BB962C8B-B14F-4D97-AF65-F5344CB8AC3E}">
        <p14:creationId xmlns:p14="http://schemas.microsoft.com/office/powerpoint/2010/main" val="22300948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NON FATEVI INGANNARE DAL TERMINE. Si</a:t>
            </a:r>
            <a:r>
              <a:rPr lang="it-IT" baseline="0"/>
              <a:t> estende a molti ambiti. Monologhi collettivi. </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21</a:t>
            </a:fld>
            <a:endParaRPr lang="it-IT"/>
          </a:p>
        </p:txBody>
      </p:sp>
    </p:spTree>
    <p:extLst>
      <p:ext uri="{BB962C8B-B14F-4D97-AF65-F5344CB8AC3E}">
        <p14:creationId xmlns:p14="http://schemas.microsoft.com/office/powerpoint/2010/main" val="27914960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Uno</a:t>
            </a:r>
            <a:r>
              <a:rPr lang="it-IT" baseline="0"/>
              <a:t> alla volta: palline rosse. </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22</a:t>
            </a:fld>
            <a:endParaRPr lang="it-IT"/>
          </a:p>
        </p:txBody>
      </p:sp>
    </p:spTree>
    <p:extLst>
      <p:ext uri="{BB962C8B-B14F-4D97-AF65-F5344CB8AC3E}">
        <p14:creationId xmlns:p14="http://schemas.microsoft.com/office/powerpoint/2010/main" val="37602547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23</a:t>
            </a:fld>
            <a:endParaRPr lang="it-IT"/>
          </a:p>
        </p:txBody>
      </p:sp>
    </p:spTree>
    <p:extLst>
      <p:ext uri="{BB962C8B-B14F-4D97-AF65-F5344CB8AC3E}">
        <p14:creationId xmlns:p14="http://schemas.microsoft.com/office/powerpoint/2010/main" val="19866720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25</a:t>
            </a:fld>
            <a:endParaRPr lang="it-IT"/>
          </a:p>
        </p:txBody>
      </p:sp>
    </p:spTree>
    <p:extLst>
      <p:ext uri="{BB962C8B-B14F-4D97-AF65-F5344CB8AC3E}">
        <p14:creationId xmlns:p14="http://schemas.microsoft.com/office/powerpoint/2010/main" val="3078974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26</a:t>
            </a:fld>
            <a:endParaRPr lang="it-IT"/>
          </a:p>
        </p:txBody>
      </p:sp>
    </p:spTree>
    <p:extLst>
      <p:ext uri="{BB962C8B-B14F-4D97-AF65-F5344CB8AC3E}">
        <p14:creationId xmlns:p14="http://schemas.microsoft.com/office/powerpoint/2010/main" val="26112944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27</a:t>
            </a:fld>
            <a:endParaRPr lang="it-IT"/>
          </a:p>
        </p:txBody>
      </p:sp>
    </p:spTree>
    <p:extLst>
      <p:ext uri="{BB962C8B-B14F-4D97-AF65-F5344CB8AC3E}">
        <p14:creationId xmlns:p14="http://schemas.microsoft.com/office/powerpoint/2010/main" val="12845952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L’esperienza è un fattore</a:t>
            </a:r>
            <a:r>
              <a:rPr lang="it-IT" baseline="0"/>
              <a:t> necessario ma non sufficiente. La mente impone una griglia all’esperienza. L’apparato va a differenziarsi e specializzarsi in base ai conitinui scambi con l’ambiente.  Analogia con respirazione. </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29</a:t>
            </a:fld>
            <a:endParaRPr lang="it-IT"/>
          </a:p>
        </p:txBody>
      </p:sp>
    </p:spTree>
    <p:extLst>
      <p:ext uri="{BB962C8B-B14F-4D97-AF65-F5344CB8AC3E}">
        <p14:creationId xmlns:p14="http://schemas.microsoft.com/office/powerpoint/2010/main" val="29419100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Anni 60 e 70</a:t>
            </a:r>
          </a:p>
        </p:txBody>
      </p:sp>
      <p:sp>
        <p:nvSpPr>
          <p:cNvPr id="4" name="Segnaposto numero diapositiva 3"/>
          <p:cNvSpPr>
            <a:spLocks noGrp="1"/>
          </p:cNvSpPr>
          <p:nvPr>
            <p:ph type="sldNum" sz="quarter" idx="10"/>
          </p:nvPr>
        </p:nvSpPr>
        <p:spPr/>
        <p:txBody>
          <a:bodyPr/>
          <a:lstStyle/>
          <a:p>
            <a:fld id="{113380BB-D8A5-4EC3-88DA-A6907B6CE30E}" type="slidenum">
              <a:rPr lang="it-IT" smtClean="0"/>
              <a:t>30</a:t>
            </a:fld>
            <a:endParaRPr lang="it-IT"/>
          </a:p>
        </p:txBody>
      </p:sp>
    </p:spTree>
    <p:extLst>
      <p:ext uri="{BB962C8B-B14F-4D97-AF65-F5344CB8AC3E}">
        <p14:creationId xmlns:p14="http://schemas.microsoft.com/office/powerpoint/2010/main" val="42226299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Un po’ come succede per la FC.</a:t>
            </a:r>
            <a:r>
              <a:rPr lang="it-IT" baseline="0"/>
              <a:t> Se modifico carico esecutivo; se diminuisco complessità verbale compit possono essere risolti prima.</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31</a:t>
            </a:fld>
            <a:endParaRPr lang="it-IT"/>
          </a:p>
        </p:txBody>
      </p:sp>
    </p:spTree>
    <p:extLst>
      <p:ext uri="{BB962C8B-B14F-4D97-AF65-F5344CB8AC3E}">
        <p14:creationId xmlns:p14="http://schemas.microsoft.com/office/powerpoint/2010/main" val="1860326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49CADF5-498A-472C-A5D3-347756B5A7A0}" type="slidenum">
              <a:rPr lang="it-IT" altLang="it-IT"/>
              <a:pPr eaLnBrk="1" hangingPunct="1"/>
              <a:t>3</a:t>
            </a:fld>
            <a:endParaRPr lang="it-IT" altLang="it-IT"/>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906357" y="4709984"/>
            <a:ext cx="4984962" cy="298143"/>
          </a:xfrm>
          <a:noFill/>
        </p:spPr>
        <p:txBody>
          <a:bodyPr/>
          <a:lstStyle/>
          <a:p>
            <a:pPr eaLnBrk="1" hangingPunct="1"/>
            <a:endParaRPr lang="it-IT"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Le strutture cognitive sono i principi organizzativi del</a:t>
            </a:r>
            <a:r>
              <a:rPr lang="it-IT" baseline="0"/>
              <a:t> sistema cognitivo: esse riflettono le modalità di organzzazione dei dati e si modifiano nel tempo. Ottostanno e controllano pensiero e comportamnto.</a:t>
            </a:r>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4</a:t>
            </a:fld>
            <a:endParaRPr lang="it-IT"/>
          </a:p>
        </p:txBody>
      </p:sp>
    </p:spTree>
    <p:extLst>
      <p:ext uri="{BB962C8B-B14F-4D97-AF65-F5344CB8AC3E}">
        <p14:creationId xmlns:p14="http://schemas.microsoft.com/office/powerpoint/2010/main" val="699684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solidFill>
                  <a:prstClr val="black"/>
                </a:solidFill>
              </a:rPr>
              <a:pPr/>
              <a:t>5</a:t>
            </a:fld>
            <a:endParaRPr lang="it-IT">
              <a:solidFill>
                <a:prstClr val="black"/>
              </a:solidFill>
            </a:endParaRPr>
          </a:p>
        </p:txBody>
      </p:sp>
    </p:spTree>
    <p:extLst>
      <p:ext uri="{BB962C8B-B14F-4D97-AF65-F5344CB8AC3E}">
        <p14:creationId xmlns:p14="http://schemas.microsoft.com/office/powerpoint/2010/main" val="1945599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solidFill>
                  <a:prstClr val="black"/>
                </a:solidFill>
              </a:rPr>
              <a:pPr/>
              <a:t>6</a:t>
            </a:fld>
            <a:endParaRPr lang="it-IT">
              <a:solidFill>
                <a:prstClr val="black"/>
              </a:solidFill>
            </a:endParaRPr>
          </a:p>
        </p:txBody>
      </p:sp>
    </p:spTree>
    <p:extLst>
      <p:ext uri="{BB962C8B-B14F-4D97-AF65-F5344CB8AC3E}">
        <p14:creationId xmlns:p14="http://schemas.microsoft.com/office/powerpoint/2010/main" val="1945599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Sono 2 funzioni biologiche che governano ogni aspetto del funzionamento dell’organismo.</a:t>
            </a:r>
          </a:p>
        </p:txBody>
      </p:sp>
      <p:sp>
        <p:nvSpPr>
          <p:cNvPr id="4" name="Segnaposto numero diapositiva 3"/>
          <p:cNvSpPr>
            <a:spLocks noGrp="1"/>
          </p:cNvSpPr>
          <p:nvPr>
            <p:ph type="sldNum" sz="quarter" idx="10"/>
          </p:nvPr>
        </p:nvSpPr>
        <p:spPr/>
        <p:txBody>
          <a:bodyPr/>
          <a:lstStyle/>
          <a:p>
            <a:fld id="{113380BB-D8A5-4EC3-88DA-A6907B6CE30E}" type="slidenum">
              <a:rPr lang="it-IT" smtClean="0"/>
              <a:t>7</a:t>
            </a:fld>
            <a:endParaRPr lang="it-IT"/>
          </a:p>
        </p:txBody>
      </p:sp>
    </p:spTree>
    <p:extLst>
      <p:ext uri="{BB962C8B-B14F-4D97-AF65-F5344CB8AC3E}">
        <p14:creationId xmlns:p14="http://schemas.microsoft.com/office/powerpoint/2010/main" val="2357474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8</a:t>
            </a:fld>
            <a:endParaRPr lang="it-IT"/>
          </a:p>
        </p:txBody>
      </p:sp>
    </p:spTree>
    <p:extLst>
      <p:ext uri="{BB962C8B-B14F-4D97-AF65-F5344CB8AC3E}">
        <p14:creationId xmlns:p14="http://schemas.microsoft.com/office/powerpoint/2010/main" val="1554545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13380BB-D8A5-4EC3-88DA-A6907B6CE30E}" type="slidenum">
              <a:rPr lang="it-IT" smtClean="0"/>
              <a:t>9</a:t>
            </a:fld>
            <a:endParaRPr lang="it-IT"/>
          </a:p>
        </p:txBody>
      </p:sp>
    </p:spTree>
    <p:extLst>
      <p:ext uri="{BB962C8B-B14F-4D97-AF65-F5344CB8AC3E}">
        <p14:creationId xmlns:p14="http://schemas.microsoft.com/office/powerpoint/2010/main" val="1071154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BB2A5A14-CC39-4DE0-B8DE-3139F33247F1}" type="datetimeFigureOut">
              <a:rPr lang="it-IT" smtClean="0">
                <a:solidFill>
                  <a:srgbClr val="FFFFFF"/>
                </a:solidFill>
              </a:rPr>
              <a:pPr/>
              <a:t>14/04/2025</a:t>
            </a:fld>
            <a:endParaRPr lang="it-IT">
              <a:solidFill>
                <a:srgbClr val="FFFFFF"/>
              </a:solidFill>
            </a:endParaRPr>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solidFill>
                <a:srgbClr val="FFFFFF"/>
              </a:solidFill>
            </a:endParaRPr>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9" name="Segnaposto numero diapositiva 28"/>
          <p:cNvSpPr>
            <a:spLocks noGrp="1"/>
          </p:cNvSpPr>
          <p:nvPr>
            <p:ph type="sldNum" sz="quarter" idx="12"/>
          </p:nvPr>
        </p:nvSpPr>
        <p:spPr bwMode="auto">
          <a:xfrm>
            <a:off x="1325544" y="4928702"/>
            <a:ext cx="609600" cy="517524"/>
          </a:xfrm>
        </p:spPr>
        <p:txBody>
          <a:bodyPr/>
          <a:lstStyle/>
          <a:p>
            <a:fld id="{8B2A6CD1-154E-4FED-92B4-00597838EF33}" type="slidenum">
              <a:rPr lang="it-IT" smtClean="0"/>
              <a:pPr/>
              <a:t>‹N›</a:t>
            </a:fld>
            <a:endParaRPr lang="it-IT"/>
          </a:p>
        </p:txBody>
      </p:sp>
    </p:spTree>
    <p:extLst>
      <p:ext uri="{BB962C8B-B14F-4D97-AF65-F5344CB8AC3E}">
        <p14:creationId xmlns:p14="http://schemas.microsoft.com/office/powerpoint/2010/main" val="226224388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BB2A5A14-CC39-4DE0-B8DE-3139F33247F1}" type="datetimeFigureOut">
              <a:rPr lang="it-IT" smtClean="0">
                <a:solidFill>
                  <a:srgbClr val="FFFFFF"/>
                </a:solidFill>
              </a:rPr>
              <a:pPr/>
              <a:t>14/04/2025</a:t>
            </a:fld>
            <a:endParaRPr lang="it-IT">
              <a:solidFill>
                <a:srgbClr val="FFFFFF"/>
              </a:solidFill>
            </a:endParaRPr>
          </a:p>
        </p:txBody>
      </p:sp>
      <p:sp>
        <p:nvSpPr>
          <p:cNvPr id="5" name="Segnaposto piè di pagina 4"/>
          <p:cNvSpPr>
            <a:spLocks noGrp="1"/>
          </p:cNvSpPr>
          <p:nvPr>
            <p:ph type="ftr" sz="quarter" idx="11"/>
          </p:nvPr>
        </p:nvSpPr>
        <p:spPr/>
        <p:txBody>
          <a:bodyPr/>
          <a:lstStyle/>
          <a:p>
            <a:endParaRPr lang="it-IT">
              <a:solidFill>
                <a:srgbClr val="FFFFFF"/>
              </a:solidFill>
            </a:endParaRPr>
          </a:p>
        </p:txBody>
      </p:sp>
      <p:sp>
        <p:nvSpPr>
          <p:cNvPr id="6" name="Segnaposto numero diapositiva 5"/>
          <p:cNvSpPr>
            <a:spLocks noGrp="1"/>
          </p:cNvSpPr>
          <p:nvPr>
            <p:ph type="sldNum" sz="quarter" idx="12"/>
          </p:nvPr>
        </p:nvSpPr>
        <p:spPr/>
        <p:txBody>
          <a:bodyPr/>
          <a:lstStyle/>
          <a:p>
            <a:fld id="{8B2A6CD1-154E-4FED-92B4-00597838EF33}" type="slidenum">
              <a:rPr lang="it-IT" smtClean="0"/>
              <a:pPr/>
              <a:t>‹N›</a:t>
            </a:fld>
            <a:endParaRPr lang="it-IT"/>
          </a:p>
        </p:txBody>
      </p:sp>
    </p:spTree>
    <p:extLst>
      <p:ext uri="{BB962C8B-B14F-4D97-AF65-F5344CB8AC3E}">
        <p14:creationId xmlns:p14="http://schemas.microsoft.com/office/powerpoint/2010/main" val="3974917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BB2A5A14-CC39-4DE0-B8DE-3139F33247F1}" type="datetimeFigureOut">
              <a:rPr lang="it-IT" smtClean="0">
                <a:solidFill>
                  <a:srgbClr val="FFFFFF"/>
                </a:solidFill>
              </a:rPr>
              <a:pPr/>
              <a:t>14/04/2025</a:t>
            </a:fld>
            <a:endParaRPr lang="it-IT">
              <a:solidFill>
                <a:srgbClr val="FFFFFF"/>
              </a:solidFill>
            </a:endParaRPr>
          </a:p>
        </p:txBody>
      </p:sp>
      <p:sp>
        <p:nvSpPr>
          <p:cNvPr id="5" name="Segnaposto piè di pagina 4"/>
          <p:cNvSpPr>
            <a:spLocks noGrp="1"/>
          </p:cNvSpPr>
          <p:nvPr>
            <p:ph type="ftr" sz="quarter" idx="11"/>
          </p:nvPr>
        </p:nvSpPr>
        <p:spPr/>
        <p:txBody>
          <a:bodyPr/>
          <a:lstStyle/>
          <a:p>
            <a:endParaRPr lang="it-IT">
              <a:solidFill>
                <a:srgbClr val="FFFFFF"/>
              </a:solidFill>
            </a:endParaRPr>
          </a:p>
        </p:txBody>
      </p:sp>
      <p:sp>
        <p:nvSpPr>
          <p:cNvPr id="6" name="Segnaposto numero diapositiva 5"/>
          <p:cNvSpPr>
            <a:spLocks noGrp="1"/>
          </p:cNvSpPr>
          <p:nvPr>
            <p:ph type="sldNum" sz="quarter" idx="12"/>
          </p:nvPr>
        </p:nvSpPr>
        <p:spPr/>
        <p:txBody>
          <a:bodyPr/>
          <a:lstStyle/>
          <a:p>
            <a:fld id="{8B2A6CD1-154E-4FED-92B4-00597838EF33}" type="slidenum">
              <a:rPr lang="it-IT" smtClean="0"/>
              <a:pPr/>
              <a:t>‹N›</a:t>
            </a:fld>
            <a:endParaRPr lang="it-IT"/>
          </a:p>
        </p:txBody>
      </p:sp>
    </p:spTree>
    <p:extLst>
      <p:ext uri="{BB962C8B-B14F-4D97-AF65-F5344CB8AC3E}">
        <p14:creationId xmlns:p14="http://schemas.microsoft.com/office/powerpoint/2010/main" val="365740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4"/>
          </p:nvPr>
        </p:nvSpPr>
        <p:spPr/>
        <p:txBody>
          <a:bodyPr rtlCol="0"/>
          <a:lstStyle/>
          <a:p>
            <a:fld id="{BB2A5A14-CC39-4DE0-B8DE-3139F33247F1}" type="datetimeFigureOut">
              <a:rPr lang="it-IT" smtClean="0">
                <a:solidFill>
                  <a:srgbClr val="FFFFFF"/>
                </a:solidFill>
              </a:rPr>
              <a:pPr/>
              <a:t>14/04/2025</a:t>
            </a:fld>
            <a:endParaRPr lang="it-IT">
              <a:solidFill>
                <a:srgbClr val="FFFFFF"/>
              </a:solidFill>
            </a:endParaRPr>
          </a:p>
        </p:txBody>
      </p:sp>
      <p:sp>
        <p:nvSpPr>
          <p:cNvPr id="9" name="Segnaposto numero diapositiva 8"/>
          <p:cNvSpPr>
            <a:spLocks noGrp="1"/>
          </p:cNvSpPr>
          <p:nvPr>
            <p:ph type="sldNum" sz="quarter" idx="15"/>
          </p:nvPr>
        </p:nvSpPr>
        <p:spPr/>
        <p:txBody>
          <a:bodyPr rtlCol="0"/>
          <a:lstStyle/>
          <a:p>
            <a:fld id="{8B2A6CD1-154E-4FED-92B4-00597838EF33}"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solidFill>
                <a:srgbClr val="FFFFFF"/>
              </a:solidFill>
            </a:endParaRPr>
          </a:p>
        </p:txBody>
      </p:sp>
    </p:spTree>
    <p:extLst>
      <p:ext uri="{BB962C8B-B14F-4D97-AF65-F5344CB8AC3E}">
        <p14:creationId xmlns:p14="http://schemas.microsoft.com/office/powerpoint/2010/main" val="239523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BB2A5A14-CC39-4DE0-B8DE-3139F33247F1}" type="datetimeFigureOut">
              <a:rPr lang="it-IT" smtClean="0">
                <a:solidFill>
                  <a:srgbClr val="FFF39D"/>
                </a:solidFill>
              </a:rPr>
              <a:pPr/>
              <a:t>14/04/2025</a:t>
            </a:fld>
            <a:endParaRPr lang="it-IT">
              <a:solidFill>
                <a:srgbClr val="FFF39D"/>
              </a:solidFill>
            </a:endParaRPr>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solidFill>
                <a:srgbClr val="FFF39D"/>
              </a:solidFill>
            </a:endParaRPr>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592259"/>
              </a:solidFill>
            </a:endParaRPr>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592259"/>
              </a:solidFill>
            </a:endParaRPr>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592259"/>
              </a:solidFill>
            </a:endParaRPr>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592259"/>
              </a:solidFill>
            </a:endParaRPr>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592259"/>
              </a:solidFill>
            </a:endParaRPr>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592259"/>
              </a:solidFill>
            </a:endParaRPr>
          </a:p>
        </p:txBody>
      </p:sp>
      <p:sp>
        <p:nvSpPr>
          <p:cNvPr id="6" name="Segnaposto numero diapositiva 5"/>
          <p:cNvSpPr>
            <a:spLocks noGrp="1"/>
          </p:cNvSpPr>
          <p:nvPr>
            <p:ph type="sldNum" sz="quarter" idx="12"/>
          </p:nvPr>
        </p:nvSpPr>
        <p:spPr bwMode="auto">
          <a:xfrm>
            <a:off x="1340616" y="4928702"/>
            <a:ext cx="609600" cy="517524"/>
          </a:xfrm>
        </p:spPr>
        <p:txBody>
          <a:bodyPr/>
          <a:lstStyle/>
          <a:p>
            <a:fld id="{8B2A6CD1-154E-4FED-92B4-00597838EF33}" type="slidenum">
              <a:rPr lang="it-IT" smtClean="0"/>
              <a:pPr/>
              <a:t>‹N›</a:t>
            </a:fld>
            <a:endParaRPr lang="it-IT"/>
          </a:p>
        </p:txBody>
      </p:sp>
    </p:spTree>
    <p:extLst>
      <p:ext uri="{BB962C8B-B14F-4D97-AF65-F5344CB8AC3E}">
        <p14:creationId xmlns:p14="http://schemas.microsoft.com/office/powerpoint/2010/main" val="34155228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fld id="{BB2A5A14-CC39-4DE0-B8DE-3139F33247F1}" type="datetimeFigureOut">
              <a:rPr lang="it-IT" smtClean="0">
                <a:solidFill>
                  <a:srgbClr val="FFFFFF"/>
                </a:solidFill>
              </a:rPr>
              <a:pPr/>
              <a:t>14/04/2025</a:t>
            </a:fld>
            <a:endParaRPr lang="it-IT">
              <a:solidFill>
                <a:srgbClr val="FFFFFF"/>
              </a:solidFill>
            </a:endParaRPr>
          </a:p>
        </p:txBody>
      </p:sp>
      <p:sp>
        <p:nvSpPr>
          <p:cNvPr id="6" name="Segnaposto piè di pagina 5"/>
          <p:cNvSpPr>
            <a:spLocks noGrp="1"/>
          </p:cNvSpPr>
          <p:nvPr>
            <p:ph type="ftr" sz="quarter" idx="11"/>
          </p:nvPr>
        </p:nvSpPr>
        <p:spPr/>
        <p:txBody>
          <a:bodyPr/>
          <a:lstStyle/>
          <a:p>
            <a:endParaRPr lang="it-IT">
              <a:solidFill>
                <a:srgbClr val="FFFFFF"/>
              </a:solidFill>
            </a:endParaRPr>
          </a:p>
        </p:txBody>
      </p:sp>
      <p:sp>
        <p:nvSpPr>
          <p:cNvPr id="7" name="Segnaposto numero diapositiva 6"/>
          <p:cNvSpPr>
            <a:spLocks noGrp="1"/>
          </p:cNvSpPr>
          <p:nvPr>
            <p:ph type="sldNum" sz="quarter" idx="12"/>
          </p:nvPr>
        </p:nvSpPr>
        <p:spPr/>
        <p:txBody>
          <a:bodyPr/>
          <a:lstStyle/>
          <a:p>
            <a:fld id="{8B2A6CD1-154E-4FED-92B4-00597838EF33}"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extLst>
      <p:ext uri="{BB962C8B-B14F-4D97-AF65-F5344CB8AC3E}">
        <p14:creationId xmlns:p14="http://schemas.microsoft.com/office/powerpoint/2010/main" val="2796664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a:t>Fare clic per modificare lo stile del titolo</a:t>
            </a:r>
            <a:endParaRPr kumimoji="0" lang="en-US"/>
          </a:p>
        </p:txBody>
      </p:sp>
      <p:sp>
        <p:nvSpPr>
          <p:cNvPr id="7" name="Segnaposto data 6"/>
          <p:cNvSpPr>
            <a:spLocks noGrp="1"/>
          </p:cNvSpPr>
          <p:nvPr>
            <p:ph type="dt" sz="half" idx="10"/>
          </p:nvPr>
        </p:nvSpPr>
        <p:spPr/>
        <p:txBody>
          <a:bodyPr/>
          <a:lstStyle/>
          <a:p>
            <a:fld id="{BB2A5A14-CC39-4DE0-B8DE-3139F33247F1}" type="datetimeFigureOut">
              <a:rPr lang="it-IT" smtClean="0">
                <a:solidFill>
                  <a:srgbClr val="FFFFFF"/>
                </a:solidFill>
              </a:rPr>
              <a:pPr/>
              <a:t>14/04/2025</a:t>
            </a:fld>
            <a:endParaRPr lang="it-IT">
              <a:solidFill>
                <a:srgbClr val="FFFFFF"/>
              </a:solidFill>
            </a:endParaRPr>
          </a:p>
        </p:txBody>
      </p:sp>
      <p:sp>
        <p:nvSpPr>
          <p:cNvPr id="8" name="Segnaposto piè di pagina 7"/>
          <p:cNvSpPr>
            <a:spLocks noGrp="1"/>
          </p:cNvSpPr>
          <p:nvPr>
            <p:ph type="ftr" sz="quarter" idx="11"/>
          </p:nvPr>
        </p:nvSpPr>
        <p:spPr/>
        <p:txBody>
          <a:bodyPr/>
          <a:lstStyle/>
          <a:p>
            <a:endParaRPr lang="it-IT">
              <a:solidFill>
                <a:srgbClr val="FFFFFF"/>
              </a:solidFill>
            </a:endParaRPr>
          </a:p>
        </p:txBody>
      </p:sp>
      <p:sp>
        <p:nvSpPr>
          <p:cNvPr id="9" name="Segnaposto numero diapositiva 8"/>
          <p:cNvSpPr>
            <a:spLocks noGrp="1"/>
          </p:cNvSpPr>
          <p:nvPr>
            <p:ph type="sldNum" sz="quarter" idx="12"/>
          </p:nvPr>
        </p:nvSpPr>
        <p:spPr/>
        <p:txBody>
          <a:bodyPr/>
          <a:lstStyle/>
          <a:p>
            <a:fld id="{8B2A6CD1-154E-4FED-92B4-00597838EF33}"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Tree>
    <p:extLst>
      <p:ext uri="{BB962C8B-B14F-4D97-AF65-F5344CB8AC3E}">
        <p14:creationId xmlns:p14="http://schemas.microsoft.com/office/powerpoint/2010/main" val="1530910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6" name="Segnaposto data 5"/>
          <p:cNvSpPr>
            <a:spLocks noGrp="1"/>
          </p:cNvSpPr>
          <p:nvPr>
            <p:ph type="dt" sz="half" idx="10"/>
          </p:nvPr>
        </p:nvSpPr>
        <p:spPr/>
        <p:txBody>
          <a:bodyPr rtlCol="0"/>
          <a:lstStyle/>
          <a:p>
            <a:fld id="{BB2A5A14-CC39-4DE0-B8DE-3139F33247F1}" type="datetimeFigureOut">
              <a:rPr lang="it-IT" smtClean="0">
                <a:solidFill>
                  <a:srgbClr val="FFFFFF"/>
                </a:solidFill>
              </a:rPr>
              <a:pPr/>
              <a:t>14/04/2025</a:t>
            </a:fld>
            <a:endParaRPr lang="it-IT">
              <a:solidFill>
                <a:srgbClr val="FFFFFF"/>
              </a:solidFill>
            </a:endParaRPr>
          </a:p>
        </p:txBody>
      </p:sp>
      <p:sp>
        <p:nvSpPr>
          <p:cNvPr id="7" name="Segnaposto numero diapositiva 6"/>
          <p:cNvSpPr>
            <a:spLocks noGrp="1"/>
          </p:cNvSpPr>
          <p:nvPr>
            <p:ph type="sldNum" sz="quarter" idx="11"/>
          </p:nvPr>
        </p:nvSpPr>
        <p:spPr/>
        <p:txBody>
          <a:bodyPr rtlCol="0"/>
          <a:lstStyle/>
          <a:p>
            <a:fld id="{8B2A6CD1-154E-4FED-92B4-00597838EF33}"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solidFill>
                <a:srgbClr val="FFFFFF"/>
              </a:solidFill>
            </a:endParaRPr>
          </a:p>
        </p:txBody>
      </p:sp>
    </p:spTree>
    <p:extLst>
      <p:ext uri="{BB962C8B-B14F-4D97-AF65-F5344CB8AC3E}">
        <p14:creationId xmlns:p14="http://schemas.microsoft.com/office/powerpoint/2010/main" val="2606559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B2A5A14-CC39-4DE0-B8DE-3139F33247F1}" type="datetimeFigureOut">
              <a:rPr lang="it-IT" smtClean="0">
                <a:solidFill>
                  <a:srgbClr val="FFFFFF"/>
                </a:solidFill>
              </a:rPr>
              <a:pPr/>
              <a:t>14/04/2025</a:t>
            </a:fld>
            <a:endParaRPr lang="it-IT">
              <a:solidFill>
                <a:srgbClr val="FFFFFF"/>
              </a:solidFill>
            </a:endParaRPr>
          </a:p>
        </p:txBody>
      </p:sp>
      <p:sp>
        <p:nvSpPr>
          <p:cNvPr id="3" name="Segnaposto piè di pagina 2"/>
          <p:cNvSpPr>
            <a:spLocks noGrp="1"/>
          </p:cNvSpPr>
          <p:nvPr>
            <p:ph type="ftr" sz="quarter" idx="11"/>
          </p:nvPr>
        </p:nvSpPr>
        <p:spPr/>
        <p:txBody>
          <a:bodyPr/>
          <a:lstStyle/>
          <a:p>
            <a:endParaRPr lang="it-IT">
              <a:solidFill>
                <a:srgbClr val="FFFFFF"/>
              </a:solidFill>
            </a:endParaRPr>
          </a:p>
        </p:txBody>
      </p:sp>
      <p:sp>
        <p:nvSpPr>
          <p:cNvPr id="4" name="Segnaposto numero diapositiva 3"/>
          <p:cNvSpPr>
            <a:spLocks noGrp="1"/>
          </p:cNvSpPr>
          <p:nvPr>
            <p:ph type="sldNum" sz="quarter" idx="12"/>
          </p:nvPr>
        </p:nvSpPr>
        <p:spPr/>
        <p:txBody>
          <a:bodyPr/>
          <a:lstStyle/>
          <a:p>
            <a:fld id="{8B2A6CD1-154E-4FED-92B4-00597838EF33}" type="slidenum">
              <a:rPr lang="it-IT" smtClean="0"/>
              <a:pPr/>
              <a:t>‹N›</a:t>
            </a:fld>
            <a:endParaRPr lang="it-IT"/>
          </a:p>
        </p:txBody>
      </p:sp>
    </p:spTree>
    <p:extLst>
      <p:ext uri="{BB962C8B-B14F-4D97-AF65-F5344CB8AC3E}">
        <p14:creationId xmlns:p14="http://schemas.microsoft.com/office/powerpoint/2010/main" val="1655472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1" name="Segnaposto data 20"/>
          <p:cNvSpPr>
            <a:spLocks noGrp="1"/>
          </p:cNvSpPr>
          <p:nvPr>
            <p:ph type="dt" sz="half" idx="14"/>
          </p:nvPr>
        </p:nvSpPr>
        <p:spPr/>
        <p:txBody>
          <a:bodyPr rtlCol="0"/>
          <a:lstStyle/>
          <a:p>
            <a:fld id="{BB2A5A14-CC39-4DE0-B8DE-3139F33247F1}" type="datetimeFigureOut">
              <a:rPr lang="it-IT" smtClean="0">
                <a:solidFill>
                  <a:srgbClr val="FFFFFF"/>
                </a:solidFill>
              </a:rPr>
              <a:pPr/>
              <a:t>14/04/2025</a:t>
            </a:fld>
            <a:endParaRPr lang="it-IT">
              <a:solidFill>
                <a:srgbClr val="FFFFFF"/>
              </a:solidFill>
            </a:endParaRPr>
          </a:p>
        </p:txBody>
      </p:sp>
      <p:sp>
        <p:nvSpPr>
          <p:cNvPr id="22" name="Segnaposto numero diapositiva 21"/>
          <p:cNvSpPr>
            <a:spLocks noGrp="1"/>
          </p:cNvSpPr>
          <p:nvPr>
            <p:ph type="sldNum" sz="quarter" idx="15"/>
          </p:nvPr>
        </p:nvSpPr>
        <p:spPr/>
        <p:txBody>
          <a:bodyPr rtlCol="0"/>
          <a:lstStyle/>
          <a:p>
            <a:fld id="{8B2A6CD1-154E-4FED-92B4-00597838EF33}"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solidFill>
                <a:srgbClr val="FFFFFF"/>
              </a:solidFill>
            </a:endParaRPr>
          </a:p>
        </p:txBody>
      </p:sp>
    </p:spTree>
    <p:extLst>
      <p:ext uri="{BB962C8B-B14F-4D97-AF65-F5344CB8AC3E}">
        <p14:creationId xmlns:p14="http://schemas.microsoft.com/office/powerpoint/2010/main" val="262915989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Segnaposto data 16"/>
          <p:cNvSpPr>
            <a:spLocks noGrp="1"/>
          </p:cNvSpPr>
          <p:nvPr>
            <p:ph type="dt" sz="half" idx="10"/>
          </p:nvPr>
        </p:nvSpPr>
        <p:spPr/>
        <p:txBody>
          <a:bodyPr rtlCol="0"/>
          <a:lstStyle/>
          <a:p>
            <a:fld id="{BB2A5A14-CC39-4DE0-B8DE-3139F33247F1}" type="datetimeFigureOut">
              <a:rPr lang="it-IT" smtClean="0">
                <a:solidFill>
                  <a:srgbClr val="FFFFFF"/>
                </a:solidFill>
              </a:rPr>
              <a:pPr/>
              <a:t>14/04/2025</a:t>
            </a:fld>
            <a:endParaRPr lang="it-IT">
              <a:solidFill>
                <a:srgbClr val="FFFFFF"/>
              </a:solidFill>
            </a:endParaRPr>
          </a:p>
        </p:txBody>
      </p:sp>
      <p:sp>
        <p:nvSpPr>
          <p:cNvPr id="18" name="Segnaposto numero diapositiva 17"/>
          <p:cNvSpPr>
            <a:spLocks noGrp="1"/>
          </p:cNvSpPr>
          <p:nvPr>
            <p:ph type="sldNum" sz="quarter" idx="11"/>
          </p:nvPr>
        </p:nvSpPr>
        <p:spPr/>
        <p:txBody>
          <a:bodyPr rtlCol="0"/>
          <a:lstStyle/>
          <a:p>
            <a:fld id="{8B2A6CD1-154E-4FED-92B4-00597838EF33}"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solidFill>
                <a:srgbClr val="FFFFFF"/>
              </a:solidFill>
            </a:endParaRPr>
          </a:p>
        </p:txBody>
      </p:sp>
    </p:spTree>
    <p:extLst>
      <p:ext uri="{BB962C8B-B14F-4D97-AF65-F5344CB8AC3E}">
        <p14:creationId xmlns:p14="http://schemas.microsoft.com/office/powerpoint/2010/main" val="3557739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B2A5A14-CC39-4DE0-B8DE-3139F33247F1}" type="datetimeFigureOut">
              <a:rPr lang="it-IT" smtClean="0">
                <a:solidFill>
                  <a:srgbClr val="FFFFFF"/>
                </a:solidFill>
              </a:rPr>
              <a:pPr/>
              <a:t>14/04/2025</a:t>
            </a:fld>
            <a:endParaRPr lang="it-IT">
              <a:solidFill>
                <a:srgbClr val="FFFFFF"/>
              </a:solidFill>
            </a:endParaRPr>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solidFill>
                <a:srgbClr val="FFFFFF"/>
              </a:solidFill>
            </a:endParaRPr>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592259"/>
              </a:solidFill>
            </a:endParaRPr>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srgbClr val="592259"/>
              </a:solidFill>
            </a:endParaRPr>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B2A6CD1-154E-4FED-92B4-00597838EF33}" type="slidenum">
              <a:rPr lang="it-IT" smtClean="0"/>
              <a:pPr/>
              <a:t>‹N›</a:t>
            </a:fld>
            <a:endParaRPr lang="it-IT"/>
          </a:p>
        </p:txBody>
      </p:sp>
    </p:spTree>
    <p:extLst>
      <p:ext uri="{BB962C8B-B14F-4D97-AF65-F5344CB8AC3E}">
        <p14:creationId xmlns:p14="http://schemas.microsoft.com/office/powerpoint/2010/main" val="3254486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oleObject" Target="../embeddings/oleObject2.bin"/><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6.bin"/><Relationship Id="rId7"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88640"/>
            <a:ext cx="8604448" cy="1143000"/>
          </a:xfrm>
        </p:spPr>
        <p:txBody>
          <a:bodyPr>
            <a:noAutofit/>
          </a:bodyPr>
          <a:lstStyle/>
          <a:p>
            <a:pPr algn="ctr"/>
            <a:endParaRPr lang="it-IT" sz="4400"/>
          </a:p>
        </p:txBody>
      </p:sp>
      <p:sp>
        <p:nvSpPr>
          <p:cNvPr id="3" name="Segnaposto contenuto 2"/>
          <p:cNvSpPr>
            <a:spLocks noGrp="1"/>
          </p:cNvSpPr>
          <p:nvPr>
            <p:ph sz="quarter" idx="1"/>
          </p:nvPr>
        </p:nvSpPr>
        <p:spPr>
          <a:xfrm>
            <a:off x="611560" y="764704"/>
            <a:ext cx="7467600" cy="4873752"/>
          </a:xfrm>
        </p:spPr>
        <p:txBody>
          <a:bodyPr>
            <a:normAutofit/>
          </a:bodyPr>
          <a:lstStyle/>
          <a:p>
            <a:pPr marL="0" indent="0" algn="ctr">
              <a:buNone/>
            </a:pPr>
            <a:r>
              <a:rPr lang="it-IT" sz="7200" b="1" i="1">
                <a:solidFill>
                  <a:schemeClr val="tx2"/>
                </a:solidFill>
              </a:rPr>
              <a:t>Jean Piaget</a:t>
            </a:r>
          </a:p>
        </p:txBody>
      </p:sp>
      <p:pic>
        <p:nvPicPr>
          <p:cNvPr id="1026" name="Picture 2" descr="http://hindsfoot.org/xpiaget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2858028"/>
            <a:ext cx="5715000" cy="3771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4723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a:t>III INVARIANTE FUNZIONALE:</a:t>
            </a:r>
            <a:br>
              <a:rPr lang="it-IT"/>
            </a:br>
            <a:r>
              <a:rPr lang="it-IT" u="sng"/>
              <a:t>L’EQUILIBRAZIONE</a:t>
            </a:r>
          </a:p>
        </p:txBody>
      </p:sp>
      <p:sp>
        <p:nvSpPr>
          <p:cNvPr id="3" name="Segnaposto contenuto 2"/>
          <p:cNvSpPr>
            <a:spLocks noGrp="1"/>
          </p:cNvSpPr>
          <p:nvPr>
            <p:ph sz="quarter" idx="1"/>
          </p:nvPr>
        </p:nvSpPr>
        <p:spPr/>
        <p:txBody>
          <a:bodyPr/>
          <a:lstStyle/>
          <a:p>
            <a:pPr marL="0" indent="0" algn="ctr">
              <a:buNone/>
            </a:pPr>
            <a:r>
              <a:rPr lang="it-IT">
                <a:solidFill>
                  <a:schemeClr val="tx2"/>
                </a:solidFill>
              </a:rPr>
              <a:t>Ogni cambiamento nell’organizzazione delle strutture cognitive o nell’ambiente comporta uno stato di disequilibrio, che può essere superato attraverso lo sviluppo di nuove strutture che consentono diverse modalità di interazione con il mondo. </a:t>
            </a:r>
          </a:p>
        </p:txBody>
      </p:sp>
    </p:spTree>
    <p:extLst>
      <p:ext uri="{BB962C8B-B14F-4D97-AF65-F5344CB8AC3E}">
        <p14:creationId xmlns:p14="http://schemas.microsoft.com/office/powerpoint/2010/main" val="3239061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La conoscenza…</a:t>
            </a:r>
          </a:p>
        </p:txBody>
      </p:sp>
      <p:sp>
        <p:nvSpPr>
          <p:cNvPr id="3" name="Segnaposto contenuto 2"/>
          <p:cNvSpPr>
            <a:spLocks noGrp="1"/>
          </p:cNvSpPr>
          <p:nvPr>
            <p:ph sz="quarter" idx="1"/>
          </p:nvPr>
        </p:nvSpPr>
        <p:spPr/>
        <p:txBody>
          <a:bodyPr/>
          <a:lstStyle/>
          <a:p>
            <a:r>
              <a:rPr lang="it-IT">
                <a:solidFill>
                  <a:schemeClr val="tx2"/>
                </a:solidFill>
              </a:rPr>
              <a:t>È un PROCESSO e non uno STATO</a:t>
            </a:r>
          </a:p>
          <a:p>
            <a:r>
              <a:rPr lang="it-IT">
                <a:solidFill>
                  <a:schemeClr val="tx2"/>
                </a:solidFill>
              </a:rPr>
              <a:t>È costruita attraverso l’azione, ovvero l’interazione con l’ambiente</a:t>
            </a:r>
          </a:p>
          <a:p>
            <a:r>
              <a:rPr lang="it-IT">
                <a:solidFill>
                  <a:schemeClr val="tx2"/>
                </a:solidFill>
              </a:rPr>
              <a:t>È costruita dal bambino che SELEZIONA e INTERPRETA le info del suo ambiente</a:t>
            </a:r>
          </a:p>
          <a:p>
            <a:r>
              <a:rPr lang="it-IT">
                <a:solidFill>
                  <a:schemeClr val="tx2"/>
                </a:solidFill>
              </a:rPr>
              <a:t>CAMBIA con l’evolversi del sistema cognitivo</a:t>
            </a:r>
          </a:p>
        </p:txBody>
      </p:sp>
    </p:spTree>
    <p:extLst>
      <p:ext uri="{BB962C8B-B14F-4D97-AF65-F5344CB8AC3E}">
        <p14:creationId xmlns:p14="http://schemas.microsoft.com/office/powerpoint/2010/main" val="2352389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04800" y="1676400"/>
            <a:ext cx="8458200" cy="1447800"/>
          </a:xfrm>
          <a:prstGeom prst="rect">
            <a:avLst/>
          </a:prstGeom>
          <a:gradFill rotWithShape="0">
            <a:gsLst>
              <a:gs pos="0">
                <a:schemeClr val="accent2"/>
              </a:gs>
              <a:gs pos="100000">
                <a:schemeClr val="accent1"/>
              </a:gs>
            </a:gsLst>
            <a:lin ang="5400000" scaled="1"/>
          </a:gra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92100" indent="-2921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ts val="3000"/>
              </a:lnSpc>
              <a:buClr>
                <a:srgbClr val="FF9521"/>
              </a:buClr>
              <a:buFontTx/>
              <a:buChar char="•"/>
            </a:pPr>
            <a:r>
              <a:rPr lang="it-IT" altLang="it-IT" sz="2300">
                <a:solidFill>
                  <a:schemeClr val="bg1"/>
                </a:solidFill>
                <a:cs typeface="Times New Roman" pitchFamily="18" charset="0"/>
              </a:rPr>
              <a:t>Lo sviluppo è comprensibile all’interno della storia evolutiva delle specie, di cui l’organizzazione biologica e psicologica dell’uomo costituisce l’apice</a:t>
            </a:r>
          </a:p>
        </p:txBody>
      </p:sp>
      <p:sp>
        <p:nvSpPr>
          <p:cNvPr id="22531" name="Rectangle 3"/>
          <p:cNvSpPr>
            <a:spLocks noChangeArrowheads="1"/>
          </p:cNvSpPr>
          <p:nvPr/>
        </p:nvSpPr>
        <p:spPr bwMode="auto">
          <a:xfrm>
            <a:off x="304800" y="3352800"/>
            <a:ext cx="8458200" cy="914400"/>
          </a:xfrm>
          <a:prstGeom prst="rect">
            <a:avLst/>
          </a:prstGeom>
          <a:gradFill rotWithShape="0">
            <a:gsLst>
              <a:gs pos="0">
                <a:schemeClr val="accent2"/>
              </a:gs>
              <a:gs pos="100000">
                <a:schemeClr val="accent1"/>
              </a:gs>
            </a:gsLst>
            <a:lin ang="5400000" scaled="1"/>
          </a:gra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92100" indent="-2921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ts val="3000"/>
              </a:lnSpc>
              <a:buClr>
                <a:srgbClr val="FF9521"/>
              </a:buClr>
              <a:buFontTx/>
              <a:buChar char="•"/>
            </a:pPr>
            <a:r>
              <a:rPr lang="it-IT" altLang="it-IT" sz="2400">
                <a:solidFill>
                  <a:schemeClr val="bg1"/>
                </a:solidFill>
                <a:cs typeface="Times New Roman" pitchFamily="18" charset="0"/>
              </a:rPr>
              <a:t>L’organismo è attivo e si modifica attraverso gli scambi con l’ambiente</a:t>
            </a:r>
          </a:p>
        </p:txBody>
      </p:sp>
      <p:sp>
        <p:nvSpPr>
          <p:cNvPr id="22532" name="Rectangle 4"/>
          <p:cNvSpPr>
            <a:spLocks noChangeArrowheads="1"/>
          </p:cNvSpPr>
          <p:nvPr/>
        </p:nvSpPr>
        <p:spPr bwMode="auto">
          <a:xfrm>
            <a:off x="304800" y="4800600"/>
            <a:ext cx="8458200" cy="1295400"/>
          </a:xfrm>
          <a:prstGeom prst="rect">
            <a:avLst/>
          </a:prstGeom>
          <a:gradFill rotWithShape="0">
            <a:gsLst>
              <a:gs pos="0">
                <a:schemeClr val="accent2"/>
              </a:gs>
              <a:gs pos="100000">
                <a:schemeClr val="accent1"/>
              </a:gs>
            </a:gsLst>
            <a:lin ang="5400000" scaled="1"/>
          </a:gra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92100" indent="-2921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ts val="3000"/>
              </a:lnSpc>
              <a:buClr>
                <a:srgbClr val="FF9521"/>
              </a:buClr>
              <a:buFontTx/>
              <a:buChar char="•"/>
            </a:pPr>
            <a:r>
              <a:rPr lang="it-IT" altLang="it-IT" sz="2300">
                <a:solidFill>
                  <a:schemeClr val="bg1"/>
                </a:solidFill>
                <a:cs typeface="Times New Roman" pitchFamily="18" charset="0"/>
              </a:rPr>
              <a:t>Lo sviluppo consiste nella trasformazione di strutture che non sono innate, ma si costruiscono grazie all’attività dell’individuo</a:t>
            </a:r>
          </a:p>
        </p:txBody>
      </p:sp>
      <p:sp>
        <p:nvSpPr>
          <p:cNvPr id="22533" name="Rectangle 5"/>
          <p:cNvSpPr>
            <a:spLocks noGrp="1" noChangeArrowheads="1"/>
          </p:cNvSpPr>
          <p:nvPr>
            <p:ph type="title"/>
          </p:nvPr>
        </p:nvSpPr>
        <p:spPr>
          <a:xfrm>
            <a:off x="609600" y="381000"/>
            <a:ext cx="7772400" cy="519113"/>
          </a:xfrm>
          <a:noFill/>
        </p:spPr>
        <p:txBody>
          <a:bodyPr>
            <a:spAutoFit/>
          </a:bodyPr>
          <a:lstStyle/>
          <a:p>
            <a:pPr eaLnBrk="1" hangingPunct="1"/>
            <a:r>
              <a:rPr lang="it-IT" altLang="it-IT" sz="2800">
                <a:solidFill>
                  <a:srgbClr val="00FF00"/>
                </a:solidFill>
                <a:cs typeface="Times New Roman" pitchFamily="18" charset="0"/>
              </a:rPr>
              <a:t>Gli assunti base della teoria di Piaget</a:t>
            </a:r>
            <a:endParaRPr lang="it-IT" altLang="it-IT" sz="2800">
              <a:solidFill>
                <a:srgbClr val="00FF00"/>
              </a:solidFill>
            </a:endParaRPr>
          </a:p>
        </p:txBody>
      </p:sp>
    </p:spTree>
    <p:extLst>
      <p:ext uri="{BB962C8B-B14F-4D97-AF65-F5344CB8AC3E}">
        <p14:creationId xmlns:p14="http://schemas.microsoft.com/office/powerpoint/2010/main" val="19474590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3"/>
                                        </p:tgtEl>
                                        <p:attrNameLst>
                                          <p:attrName>style.visibility</p:attrName>
                                        </p:attrNameLst>
                                      </p:cBhvr>
                                      <p:to>
                                        <p:strVal val="visible"/>
                                      </p:to>
                                    </p:set>
                                    <p:anim calcmode="lin" valueType="num">
                                      <p:cBhvr additive="base">
                                        <p:cTn id="7" dur="500" fill="hold"/>
                                        <p:tgtEl>
                                          <p:spTgt spid="22533"/>
                                        </p:tgtEl>
                                        <p:attrNameLst>
                                          <p:attrName>ppt_x</p:attrName>
                                        </p:attrNameLst>
                                      </p:cBhvr>
                                      <p:tavLst>
                                        <p:tav tm="0">
                                          <p:val>
                                            <p:strVal val="0-#ppt_w/2"/>
                                          </p:val>
                                        </p:tav>
                                        <p:tav tm="100000">
                                          <p:val>
                                            <p:strVal val="#ppt_x"/>
                                          </p:val>
                                        </p:tav>
                                      </p:tavLst>
                                    </p:anim>
                                    <p:anim calcmode="lin" valueType="num">
                                      <p:cBhvr additive="base">
                                        <p:cTn id="8" dur="500" fill="hold"/>
                                        <p:tgtEl>
                                          <p:spTgt spid="2253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22530"/>
                                        </p:tgtEl>
                                        <p:attrNameLst>
                                          <p:attrName>style.visibility</p:attrName>
                                        </p:attrNameLst>
                                      </p:cBhvr>
                                      <p:to>
                                        <p:strVal val="visible"/>
                                      </p:to>
                                    </p:set>
                                    <p:animEffect transition="in" filter="wipe(left)">
                                      <p:cBhvr>
                                        <p:cTn id="13" dur="500"/>
                                        <p:tgtEl>
                                          <p:spTgt spid="2253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2531"/>
                                        </p:tgtEl>
                                        <p:attrNameLst>
                                          <p:attrName>style.visibility</p:attrName>
                                        </p:attrNameLst>
                                      </p:cBhvr>
                                      <p:to>
                                        <p:strVal val="visible"/>
                                      </p:to>
                                    </p:set>
                                    <p:animEffect transition="in" filter="wipe(left)">
                                      <p:cBhvr>
                                        <p:cTn id="18" dur="500"/>
                                        <p:tgtEl>
                                          <p:spTgt spid="2253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2532"/>
                                        </p:tgtEl>
                                        <p:attrNameLst>
                                          <p:attrName>style.visibility</p:attrName>
                                        </p:attrNameLst>
                                      </p:cBhvr>
                                      <p:to>
                                        <p:strVal val="visible"/>
                                      </p:to>
                                    </p:set>
                                    <p:animEffect transition="in" filter="wipe(left)">
                                      <p:cBhvr>
                                        <p:cTn id="23" dur="500"/>
                                        <p:tgtEl>
                                          <p:spTgt spid="22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autoUpdateAnimBg="0"/>
      <p:bldP spid="22531" grpId="0" animBg="1" autoUpdateAnimBg="0"/>
      <p:bldP spid="22532" grpId="0" animBg="1" autoUpdateAnimBg="0"/>
      <p:bldP spid="225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GLI STADI…</a:t>
            </a:r>
          </a:p>
        </p:txBody>
      </p:sp>
      <p:sp>
        <p:nvSpPr>
          <p:cNvPr id="3" name="Segnaposto contenuto 2"/>
          <p:cNvSpPr>
            <a:spLocks noGrp="1"/>
          </p:cNvSpPr>
          <p:nvPr>
            <p:ph sz="quarter" idx="1"/>
          </p:nvPr>
        </p:nvSpPr>
        <p:spPr/>
        <p:txBody>
          <a:bodyPr/>
          <a:lstStyle/>
          <a:p>
            <a:r>
              <a:rPr lang="it-IT">
                <a:solidFill>
                  <a:schemeClr val="tx2"/>
                </a:solidFill>
              </a:rPr>
              <a:t>Qualitativamente diversi</a:t>
            </a:r>
          </a:p>
          <a:p>
            <a:r>
              <a:rPr lang="it-IT">
                <a:solidFill>
                  <a:schemeClr val="tx2"/>
                </a:solidFill>
              </a:rPr>
              <a:t>Gerarchia. Caratteristica universale.</a:t>
            </a:r>
          </a:p>
          <a:p>
            <a:r>
              <a:rPr lang="it-IT">
                <a:solidFill>
                  <a:schemeClr val="tx2"/>
                </a:solidFill>
              </a:rPr>
              <a:t>Sequenza invariante: ciascuno stadio deriva dal precedente, lo incorpora, lo trasforma e prepara al successivo</a:t>
            </a:r>
          </a:p>
          <a:p>
            <a:r>
              <a:rPr lang="it-IT">
                <a:solidFill>
                  <a:schemeClr val="tx2"/>
                </a:solidFill>
              </a:rPr>
              <a:t>Modificazioni contemporanee in tutto apparato</a:t>
            </a:r>
          </a:p>
          <a:p>
            <a:r>
              <a:rPr lang="it-IT">
                <a:solidFill>
                  <a:schemeClr val="tx2"/>
                </a:solidFill>
              </a:rPr>
              <a:t>Il conflitto cognitivo è il motore</a:t>
            </a:r>
          </a:p>
        </p:txBody>
      </p:sp>
      <p:sp>
        <p:nvSpPr>
          <p:cNvPr id="4" name="Stella a 5 punte 3"/>
          <p:cNvSpPr/>
          <p:nvPr/>
        </p:nvSpPr>
        <p:spPr>
          <a:xfrm>
            <a:off x="251520" y="6309320"/>
            <a:ext cx="504056" cy="3600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33140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209800" y="1600200"/>
            <a:ext cx="1295400" cy="533400"/>
          </a:xfrm>
          <a:prstGeom prst="rect">
            <a:avLst/>
          </a:prstGeom>
          <a:solidFill>
            <a:schemeClr val="accent1"/>
          </a:solidFill>
          <a:ln w="9525">
            <a:solidFill>
              <a:srgbClr val="FF9900"/>
            </a:solidFill>
            <a:miter lim="800000"/>
            <a:headEnd/>
            <a:tailEnd/>
          </a:ln>
          <a:effec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Età</a:t>
            </a:r>
          </a:p>
        </p:txBody>
      </p:sp>
      <p:sp>
        <p:nvSpPr>
          <p:cNvPr id="5123" name="Rectangle 3"/>
          <p:cNvSpPr>
            <a:spLocks noChangeArrowheads="1"/>
          </p:cNvSpPr>
          <p:nvPr/>
        </p:nvSpPr>
        <p:spPr bwMode="auto">
          <a:xfrm>
            <a:off x="228600" y="2133600"/>
            <a:ext cx="1981200" cy="10668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200">
                <a:solidFill>
                  <a:schemeClr val="bg1"/>
                </a:solidFill>
                <a:cs typeface="Times New Roman" pitchFamily="18" charset="0"/>
              </a:rPr>
              <a:t>Sensomotorio</a:t>
            </a:r>
            <a:endParaRPr lang="it-IT" altLang="it-IT" sz="2400">
              <a:solidFill>
                <a:schemeClr val="bg1"/>
              </a:solidFill>
              <a:cs typeface="Times New Roman" pitchFamily="18" charset="0"/>
            </a:endParaRPr>
          </a:p>
        </p:txBody>
      </p:sp>
      <p:sp>
        <p:nvSpPr>
          <p:cNvPr id="5124" name="Rectangle 4"/>
          <p:cNvSpPr>
            <a:spLocks noChangeArrowheads="1"/>
          </p:cNvSpPr>
          <p:nvPr/>
        </p:nvSpPr>
        <p:spPr bwMode="auto">
          <a:xfrm>
            <a:off x="253692" y="1600200"/>
            <a:ext cx="1981200" cy="533400"/>
          </a:xfrm>
          <a:prstGeom prst="rect">
            <a:avLst/>
          </a:prstGeom>
          <a:solidFill>
            <a:schemeClr val="accent1"/>
          </a:solidFill>
          <a:ln w="9525">
            <a:solidFill>
              <a:srgbClr val="FF9900"/>
            </a:solidFill>
            <a:miter lim="800000"/>
            <a:headEnd/>
            <a:tailEnd/>
          </a:ln>
          <a:effectLst/>
        </p:spPr>
        <p:txBody>
          <a:bodyPr anchor="ctr"/>
          <a:lstStyle>
            <a:lvl1pPr marL="292100" indent="-2921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Stadio</a:t>
            </a:r>
          </a:p>
        </p:txBody>
      </p:sp>
      <p:sp>
        <p:nvSpPr>
          <p:cNvPr id="5125" name="Rectangle 5"/>
          <p:cNvSpPr>
            <a:spLocks noChangeArrowheads="1"/>
          </p:cNvSpPr>
          <p:nvPr/>
        </p:nvSpPr>
        <p:spPr bwMode="auto">
          <a:xfrm>
            <a:off x="3505200" y="1600200"/>
            <a:ext cx="5334000" cy="533400"/>
          </a:xfrm>
          <a:prstGeom prst="rect">
            <a:avLst/>
          </a:prstGeom>
          <a:solidFill>
            <a:schemeClr val="accent1"/>
          </a:solidFill>
          <a:ln w="9525">
            <a:solidFill>
              <a:srgbClr val="FF9900"/>
            </a:solidFill>
            <a:miter lim="800000"/>
            <a:headEnd/>
            <a:tailEnd/>
          </a:ln>
          <a:effec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Descrizione</a:t>
            </a:r>
          </a:p>
        </p:txBody>
      </p:sp>
      <p:sp>
        <p:nvSpPr>
          <p:cNvPr id="5126" name="Rectangle 6"/>
          <p:cNvSpPr>
            <a:spLocks noChangeArrowheads="1"/>
          </p:cNvSpPr>
          <p:nvPr/>
        </p:nvSpPr>
        <p:spPr bwMode="auto">
          <a:xfrm>
            <a:off x="2209800" y="2133600"/>
            <a:ext cx="1295400" cy="10668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 </a:t>
            </a:r>
            <a:r>
              <a:rPr lang="it-IT" altLang="it-IT" sz="2200">
                <a:solidFill>
                  <a:schemeClr val="bg1"/>
                </a:solidFill>
                <a:cs typeface="Times New Roman" pitchFamily="18" charset="0"/>
              </a:rPr>
              <a:t>0-2 anni</a:t>
            </a:r>
            <a:endParaRPr lang="it-IT" altLang="it-IT" sz="2400">
              <a:solidFill>
                <a:schemeClr val="bg1"/>
              </a:solidFill>
              <a:cs typeface="Times New Roman" pitchFamily="18" charset="0"/>
            </a:endParaRPr>
          </a:p>
        </p:txBody>
      </p:sp>
      <p:sp>
        <p:nvSpPr>
          <p:cNvPr id="5127" name="Rectangle 7"/>
          <p:cNvSpPr>
            <a:spLocks noChangeArrowheads="1"/>
          </p:cNvSpPr>
          <p:nvPr/>
        </p:nvSpPr>
        <p:spPr bwMode="auto">
          <a:xfrm>
            <a:off x="3505200" y="2133600"/>
            <a:ext cx="5334000" cy="10668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a:solidFill>
                  <a:schemeClr val="bg1"/>
                </a:solidFill>
                <a:cs typeface="Times New Roman" pitchFamily="18" charset="0"/>
              </a:rPr>
              <a:t>A 2 anni “comprende” il mondo in base a ciò che può fare con gli oggetti e con le informazioni sensoriali. Pensiero = azione diretta</a:t>
            </a:r>
          </a:p>
        </p:txBody>
      </p:sp>
      <p:sp>
        <p:nvSpPr>
          <p:cNvPr id="5128" name="Rectangle 8"/>
          <p:cNvSpPr>
            <a:spLocks noChangeArrowheads="1"/>
          </p:cNvSpPr>
          <p:nvPr/>
        </p:nvSpPr>
        <p:spPr bwMode="auto">
          <a:xfrm>
            <a:off x="228600" y="3200400"/>
            <a:ext cx="1981200" cy="9906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200">
                <a:solidFill>
                  <a:schemeClr val="bg1"/>
                </a:solidFill>
                <a:cs typeface="Times New Roman" pitchFamily="18" charset="0"/>
              </a:rPr>
              <a:t>Preoperatorio</a:t>
            </a:r>
            <a:endParaRPr lang="it-IT" altLang="it-IT" sz="2400">
              <a:solidFill>
                <a:schemeClr val="bg1"/>
              </a:solidFill>
              <a:cs typeface="Times New Roman" pitchFamily="18" charset="0"/>
            </a:endParaRPr>
          </a:p>
        </p:txBody>
      </p:sp>
      <p:sp>
        <p:nvSpPr>
          <p:cNvPr id="5129" name="Rectangle 9"/>
          <p:cNvSpPr>
            <a:spLocks noChangeArrowheads="1"/>
          </p:cNvSpPr>
          <p:nvPr/>
        </p:nvSpPr>
        <p:spPr bwMode="auto">
          <a:xfrm>
            <a:off x="2209800" y="3200400"/>
            <a:ext cx="1295400" cy="9906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200">
                <a:solidFill>
                  <a:schemeClr val="bg1"/>
                </a:solidFill>
                <a:cs typeface="Times New Roman" pitchFamily="18" charset="0"/>
              </a:rPr>
              <a:t>2-6 anni</a:t>
            </a:r>
            <a:endParaRPr lang="it-IT" altLang="it-IT" sz="2400">
              <a:solidFill>
                <a:schemeClr val="bg1"/>
              </a:solidFill>
              <a:cs typeface="Times New Roman" pitchFamily="18" charset="0"/>
            </a:endParaRPr>
          </a:p>
        </p:txBody>
      </p:sp>
      <p:sp>
        <p:nvSpPr>
          <p:cNvPr id="5130" name="Rectangle 10"/>
          <p:cNvSpPr>
            <a:spLocks noChangeArrowheads="1"/>
          </p:cNvSpPr>
          <p:nvPr/>
        </p:nvSpPr>
        <p:spPr bwMode="auto">
          <a:xfrm>
            <a:off x="3505200" y="3200400"/>
            <a:ext cx="5334000" cy="9906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a:solidFill>
                  <a:schemeClr val="bg1"/>
                </a:solidFill>
                <a:cs typeface="Times New Roman" pitchFamily="18" charset="0"/>
              </a:rPr>
              <a:t>Si rappresenta mentalmente gli oggetti e comincia a comprendere la loro classificazione in gruppi (simboli)</a:t>
            </a:r>
          </a:p>
        </p:txBody>
      </p:sp>
      <p:sp>
        <p:nvSpPr>
          <p:cNvPr id="5131" name="Rectangle 11"/>
          <p:cNvSpPr>
            <a:spLocks noChangeArrowheads="1"/>
          </p:cNvSpPr>
          <p:nvPr/>
        </p:nvSpPr>
        <p:spPr bwMode="auto">
          <a:xfrm>
            <a:off x="228600" y="4191000"/>
            <a:ext cx="1981200" cy="10668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200">
                <a:solidFill>
                  <a:schemeClr val="bg1"/>
                </a:solidFill>
                <a:cs typeface="Times New Roman" pitchFamily="18" charset="0"/>
              </a:rPr>
              <a:t>Operatorio</a:t>
            </a:r>
          </a:p>
          <a:p>
            <a:pPr algn="ctr" eaLnBrk="1" hangingPunct="1">
              <a:lnSpc>
                <a:spcPts val="2400"/>
              </a:lnSpc>
            </a:pPr>
            <a:r>
              <a:rPr lang="it-IT" altLang="it-IT" sz="2200">
                <a:solidFill>
                  <a:schemeClr val="bg1"/>
                </a:solidFill>
                <a:cs typeface="Times New Roman" pitchFamily="18" charset="0"/>
              </a:rPr>
              <a:t>concreto</a:t>
            </a:r>
            <a:endParaRPr lang="it-IT" altLang="it-IT" sz="2400">
              <a:solidFill>
                <a:schemeClr val="bg1"/>
              </a:solidFill>
              <a:cs typeface="Times New Roman" pitchFamily="18" charset="0"/>
            </a:endParaRPr>
          </a:p>
        </p:txBody>
      </p:sp>
      <p:sp>
        <p:nvSpPr>
          <p:cNvPr id="5132" name="Rectangle 12"/>
          <p:cNvSpPr>
            <a:spLocks noChangeArrowheads="1"/>
          </p:cNvSpPr>
          <p:nvPr/>
        </p:nvSpPr>
        <p:spPr bwMode="auto">
          <a:xfrm>
            <a:off x="2209800" y="4191000"/>
            <a:ext cx="1295400" cy="10668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200">
                <a:solidFill>
                  <a:schemeClr val="bg1"/>
                </a:solidFill>
                <a:cs typeface="Times New Roman" pitchFamily="18" charset="0"/>
              </a:rPr>
              <a:t>6-12</a:t>
            </a:r>
          </a:p>
          <a:p>
            <a:pPr algn="ctr" eaLnBrk="1" hangingPunct="1">
              <a:lnSpc>
                <a:spcPts val="2400"/>
              </a:lnSpc>
            </a:pPr>
            <a:r>
              <a:rPr lang="it-IT" altLang="it-IT" sz="2200">
                <a:solidFill>
                  <a:schemeClr val="bg1"/>
                </a:solidFill>
                <a:cs typeface="Times New Roman" pitchFamily="18" charset="0"/>
              </a:rPr>
              <a:t>anni</a:t>
            </a:r>
            <a:endParaRPr lang="it-IT" altLang="it-IT" sz="2400">
              <a:solidFill>
                <a:schemeClr val="bg1"/>
              </a:solidFill>
              <a:cs typeface="Times New Roman" pitchFamily="18" charset="0"/>
            </a:endParaRPr>
          </a:p>
        </p:txBody>
      </p:sp>
      <p:sp>
        <p:nvSpPr>
          <p:cNvPr id="5133" name="Rectangle 13"/>
          <p:cNvSpPr>
            <a:spLocks noChangeArrowheads="1"/>
          </p:cNvSpPr>
          <p:nvPr/>
        </p:nvSpPr>
        <p:spPr bwMode="auto">
          <a:xfrm>
            <a:off x="3505200" y="4191000"/>
            <a:ext cx="5334000" cy="10668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1700">
                <a:solidFill>
                  <a:schemeClr val="bg1"/>
                </a:solidFill>
                <a:cs typeface="Times New Roman" pitchFamily="18" charset="0"/>
              </a:rPr>
              <a:t>La capacità logica progredisce grazie allo sviluppo di nuove operazioni mentali (addizione, sottrazione, ecc.). Capacità logiche, trasformazioni reversibili </a:t>
            </a:r>
          </a:p>
        </p:txBody>
      </p:sp>
      <p:sp>
        <p:nvSpPr>
          <p:cNvPr id="5134" name="Rectangle 14"/>
          <p:cNvSpPr>
            <a:spLocks noChangeArrowheads="1"/>
          </p:cNvSpPr>
          <p:nvPr/>
        </p:nvSpPr>
        <p:spPr bwMode="auto">
          <a:xfrm>
            <a:off x="228600" y="5257800"/>
            <a:ext cx="1981200" cy="9906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200">
                <a:solidFill>
                  <a:schemeClr val="bg1"/>
                </a:solidFill>
                <a:cs typeface="Times New Roman" pitchFamily="18" charset="0"/>
              </a:rPr>
              <a:t>Operatorio</a:t>
            </a:r>
          </a:p>
          <a:p>
            <a:pPr algn="ctr" eaLnBrk="1" hangingPunct="1">
              <a:lnSpc>
                <a:spcPts val="2400"/>
              </a:lnSpc>
            </a:pPr>
            <a:r>
              <a:rPr lang="it-IT" altLang="it-IT" sz="2200">
                <a:solidFill>
                  <a:schemeClr val="bg1"/>
                </a:solidFill>
                <a:cs typeface="Times New Roman" pitchFamily="18" charset="0"/>
              </a:rPr>
              <a:t>formale</a:t>
            </a:r>
            <a:endParaRPr lang="it-IT" altLang="it-IT" sz="2400">
              <a:solidFill>
                <a:schemeClr val="bg1"/>
              </a:solidFill>
              <a:cs typeface="Times New Roman" pitchFamily="18" charset="0"/>
            </a:endParaRPr>
          </a:p>
        </p:txBody>
      </p:sp>
      <p:sp>
        <p:nvSpPr>
          <p:cNvPr id="5135" name="Rectangle 15"/>
          <p:cNvSpPr>
            <a:spLocks noChangeArrowheads="1"/>
          </p:cNvSpPr>
          <p:nvPr/>
        </p:nvSpPr>
        <p:spPr bwMode="auto">
          <a:xfrm>
            <a:off x="2209800" y="5257800"/>
            <a:ext cx="1295400" cy="9906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200">
                <a:solidFill>
                  <a:schemeClr val="bg1"/>
                </a:solidFill>
                <a:cs typeface="Times New Roman" pitchFamily="18" charset="0"/>
              </a:rPr>
              <a:t>Dai 12 anni</a:t>
            </a:r>
            <a:endParaRPr lang="it-IT" altLang="it-IT" sz="2400">
              <a:solidFill>
                <a:schemeClr val="bg1"/>
              </a:solidFill>
              <a:cs typeface="Times New Roman" pitchFamily="18" charset="0"/>
            </a:endParaRPr>
          </a:p>
        </p:txBody>
      </p:sp>
      <p:sp>
        <p:nvSpPr>
          <p:cNvPr id="5136" name="Rectangle 16"/>
          <p:cNvSpPr>
            <a:spLocks noChangeArrowheads="1"/>
          </p:cNvSpPr>
          <p:nvPr/>
        </p:nvSpPr>
        <p:spPr bwMode="auto">
          <a:xfrm>
            <a:off x="3505200" y="5257800"/>
            <a:ext cx="5334000" cy="990600"/>
          </a:xfrm>
          <a:prstGeom prst="rect">
            <a:avLst/>
          </a:prstGeom>
          <a:solidFill>
            <a:schemeClr val="accent1"/>
          </a:solidFill>
          <a:ln w="9525">
            <a:solidFill>
              <a:srgbClr val="FF9900"/>
            </a:solidFill>
            <a:miter lim="800000"/>
            <a:headEnd/>
            <a:tailEnd/>
          </a:ln>
          <a:effec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000">
                <a:solidFill>
                  <a:schemeClr val="bg1"/>
                </a:solidFill>
                <a:cs typeface="Times New Roman" pitchFamily="18" charset="0"/>
              </a:rPr>
              <a:t>È capace di organizzare le informazioni in modo sistematico e pensa in termini ipotetico-deduttivi</a:t>
            </a:r>
            <a:endParaRPr lang="it-IT" altLang="it-IT" sz="2400">
              <a:solidFill>
                <a:schemeClr val="bg1"/>
              </a:solidFill>
              <a:cs typeface="Times New Roman" pitchFamily="18" charset="0"/>
            </a:endParaRPr>
          </a:p>
        </p:txBody>
      </p:sp>
      <p:sp>
        <p:nvSpPr>
          <p:cNvPr id="5137" name="Rectangle 17"/>
          <p:cNvSpPr>
            <a:spLocks noGrp="1" noChangeArrowheads="1"/>
          </p:cNvSpPr>
          <p:nvPr>
            <p:ph type="title"/>
          </p:nvPr>
        </p:nvSpPr>
        <p:spPr>
          <a:xfrm>
            <a:off x="228600" y="914400"/>
            <a:ext cx="8763000" cy="519113"/>
          </a:xfrm>
          <a:noFill/>
        </p:spPr>
        <p:txBody>
          <a:bodyPr>
            <a:spAutoFit/>
          </a:bodyPr>
          <a:lstStyle/>
          <a:p>
            <a:pPr eaLnBrk="1" hangingPunct="1"/>
            <a:r>
              <a:rPr lang="it-IT" altLang="it-IT" sz="2800">
                <a:cs typeface="Times New Roman" pitchFamily="18" charset="0"/>
              </a:rPr>
              <a:t>Stadi dello sviluppo cognitivo secondo Piaget</a:t>
            </a:r>
            <a:endParaRPr lang="it-IT" altLang="it-IT" sz="2800"/>
          </a:p>
        </p:txBody>
      </p:sp>
    </p:spTree>
    <p:extLst>
      <p:ext uri="{BB962C8B-B14F-4D97-AF65-F5344CB8AC3E}">
        <p14:creationId xmlns:p14="http://schemas.microsoft.com/office/powerpoint/2010/main" val="536954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a:t>STADIO SENSOMOTORIO: lo schema d’azione (0-2)</a:t>
            </a:r>
          </a:p>
        </p:txBody>
      </p:sp>
      <p:sp>
        <p:nvSpPr>
          <p:cNvPr id="3" name="Segnaposto contenuto 2"/>
          <p:cNvSpPr>
            <a:spLocks noGrp="1"/>
          </p:cNvSpPr>
          <p:nvPr>
            <p:ph sz="quarter" idx="1"/>
          </p:nvPr>
        </p:nvSpPr>
        <p:spPr/>
        <p:txBody>
          <a:bodyPr/>
          <a:lstStyle/>
          <a:p>
            <a:r>
              <a:rPr lang="it-IT">
                <a:solidFill>
                  <a:schemeClr val="tx2"/>
                </a:solidFill>
              </a:rPr>
              <a:t>L’azione è il primo tipo di scambio che bambino sviluppa con ambiente</a:t>
            </a:r>
          </a:p>
          <a:p>
            <a:r>
              <a:rPr lang="it-IT">
                <a:solidFill>
                  <a:schemeClr val="tx2"/>
                </a:solidFill>
              </a:rPr>
              <a:t>Attraverso l’AZIONE il bambino trasforma la realtà, conosce gli oggetti. </a:t>
            </a:r>
          </a:p>
          <a:p>
            <a:r>
              <a:rPr lang="it-IT">
                <a:solidFill>
                  <a:schemeClr val="tx2"/>
                </a:solidFill>
              </a:rPr>
              <a:t>Costruzione di categorie concettuali di OGGETTO, SPAZIO e CAUSALITA’</a:t>
            </a:r>
          </a:p>
        </p:txBody>
      </p:sp>
      <p:sp>
        <p:nvSpPr>
          <p:cNvPr id="4" name="Stella a 5 punte 3"/>
          <p:cNvSpPr/>
          <p:nvPr/>
        </p:nvSpPr>
        <p:spPr>
          <a:xfrm>
            <a:off x="251520" y="6237312"/>
            <a:ext cx="432048" cy="43204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58606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LE PRINCIPALI ACQUISIZIONI DEL SENSO-MOTORIO</a:t>
            </a:r>
          </a:p>
        </p:txBody>
      </p:sp>
      <p:graphicFrame>
        <p:nvGraphicFramePr>
          <p:cNvPr id="4" name="Segnaposto contenuto 3"/>
          <p:cNvGraphicFramePr>
            <a:graphicFrameLocks noGrp="1"/>
          </p:cNvGraphicFramePr>
          <p:nvPr>
            <p:ph sz="quarter" idx="1"/>
            <p:extLst>
              <p:ext uri="{D42A27DB-BD31-4B8C-83A1-F6EECF244321}">
                <p14:modId xmlns:p14="http://schemas.microsoft.com/office/powerpoint/2010/main" val="3419290604"/>
              </p:ext>
            </p:extLst>
          </p:nvPr>
        </p:nvGraphicFramePr>
        <p:xfrm>
          <a:off x="457200" y="1600200"/>
          <a:ext cx="8147248" cy="5030579"/>
        </p:xfrm>
        <a:graphic>
          <a:graphicData uri="http://schemas.openxmlformats.org/drawingml/2006/table">
            <a:tbl>
              <a:tblPr firstRow="1" bandRow="1">
                <a:tableStyleId>{5C22544A-7EE6-4342-B048-85BDC9FD1C3A}</a:tableStyleId>
              </a:tblPr>
              <a:tblGrid>
                <a:gridCol w="8147248">
                  <a:extLst>
                    <a:ext uri="{9D8B030D-6E8A-4147-A177-3AD203B41FA5}">
                      <a16:colId xmlns:a16="http://schemas.microsoft.com/office/drawing/2014/main" val="20000"/>
                    </a:ext>
                  </a:extLst>
                </a:gridCol>
              </a:tblGrid>
              <a:tr h="916563">
                <a:tc>
                  <a:txBody>
                    <a:bodyPr/>
                    <a:lstStyle/>
                    <a:p>
                      <a:r>
                        <a:rPr lang="it-IT"/>
                        <a:t>DAI PATTERN DI AZIONE RIGIDI</a:t>
                      </a:r>
                      <a:r>
                        <a:rPr lang="it-IT" baseline="0"/>
                        <a:t> AI FLESSIBILI</a:t>
                      </a:r>
                      <a:endParaRPr lang="it-IT"/>
                    </a:p>
                  </a:txBody>
                  <a:tcPr/>
                </a:tc>
                <a:extLst>
                  <a:ext uri="{0D108BD9-81ED-4DB2-BD59-A6C34878D82A}">
                    <a16:rowId xmlns:a16="http://schemas.microsoft.com/office/drawing/2014/main" val="10000"/>
                  </a:ext>
                </a:extLst>
              </a:tr>
              <a:tr h="1582013">
                <a:tc>
                  <a:txBody>
                    <a:bodyPr/>
                    <a:lstStyle/>
                    <a:p>
                      <a:r>
                        <a:rPr lang="it-IT" sz="2000" b="1"/>
                        <a:t>DAI PATTERN D’AZIONE ISOLATI AI PATERN D’AZIONE COORDINATI  (generalizzazione;</a:t>
                      </a:r>
                      <a:r>
                        <a:rPr lang="it-IT" sz="2000" b="1" baseline="0"/>
                        <a:t> novità con combinazione)</a:t>
                      </a:r>
                      <a:endParaRPr lang="it-IT" sz="2000" b="1"/>
                    </a:p>
                  </a:txBody>
                  <a:tcPr/>
                </a:tc>
                <a:extLst>
                  <a:ext uri="{0D108BD9-81ED-4DB2-BD59-A6C34878D82A}">
                    <a16:rowId xmlns:a16="http://schemas.microsoft.com/office/drawing/2014/main" val="10001"/>
                  </a:ext>
                </a:extLst>
              </a:tr>
              <a:tr h="916563">
                <a:tc>
                  <a:txBody>
                    <a:bodyPr/>
                    <a:lstStyle/>
                    <a:p>
                      <a:r>
                        <a:rPr lang="it-IT" sz="2000" b="1"/>
                        <a:t>DAL COMPORTAMENTO REATTIVO ALL’INTENZIONALE</a:t>
                      </a:r>
                    </a:p>
                    <a:p>
                      <a:r>
                        <a:rPr lang="it-IT" sz="2000" b="1"/>
                        <a:t>(scopo)</a:t>
                      </a:r>
                    </a:p>
                  </a:txBody>
                  <a:tcPr/>
                </a:tc>
                <a:extLst>
                  <a:ext uri="{0D108BD9-81ED-4DB2-BD59-A6C34878D82A}">
                    <a16:rowId xmlns:a16="http://schemas.microsoft.com/office/drawing/2014/main" val="10002"/>
                  </a:ext>
                </a:extLst>
              </a:tr>
              <a:tr h="1582013">
                <a:tc>
                  <a:txBody>
                    <a:bodyPr/>
                    <a:lstStyle/>
                    <a:p>
                      <a:r>
                        <a:rPr lang="it-IT" sz="2000" b="1"/>
                        <a:t>DALLE AZIONI DIRETTE ALLE RAPPRESENTAZIONI MENTALI (anticipazione)             </a:t>
                      </a:r>
                    </a:p>
                    <a:p>
                      <a:endParaRPr lang="it-IT" sz="2000" b="1"/>
                    </a:p>
                    <a:p>
                      <a:r>
                        <a:rPr lang="it-IT" sz="2000" b="1"/>
                        <a:t>           </a:t>
                      </a:r>
                    </a:p>
                    <a:p>
                      <a:r>
                        <a:rPr lang="it-IT" sz="2000" b="1"/>
                        <a:t>                                        </a:t>
                      </a:r>
                      <a:r>
                        <a:rPr lang="it-IT" sz="2000" b="1" baseline="0"/>
                        <a:t>STADIO PRE-OPERATORIO</a:t>
                      </a:r>
                      <a:endParaRPr lang="it-IT" sz="2000" b="1"/>
                    </a:p>
                  </a:txBody>
                  <a:tcPr/>
                </a:tc>
                <a:extLst>
                  <a:ext uri="{0D108BD9-81ED-4DB2-BD59-A6C34878D82A}">
                    <a16:rowId xmlns:a16="http://schemas.microsoft.com/office/drawing/2014/main" val="10003"/>
                  </a:ext>
                </a:extLst>
              </a:tr>
            </a:tbl>
          </a:graphicData>
        </a:graphic>
      </p:graphicFrame>
      <p:sp>
        <p:nvSpPr>
          <p:cNvPr id="7" name="Freccia in giù 6"/>
          <p:cNvSpPr/>
          <p:nvPr/>
        </p:nvSpPr>
        <p:spPr>
          <a:xfrm>
            <a:off x="4499992" y="5661248"/>
            <a:ext cx="360040" cy="576064"/>
          </a:xfrm>
          <a:prstGeom prst="downArrow">
            <a:avLst/>
          </a:prstGeom>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tella a 5 punte 7"/>
          <p:cNvSpPr/>
          <p:nvPr/>
        </p:nvSpPr>
        <p:spPr>
          <a:xfrm>
            <a:off x="539552" y="6237312"/>
            <a:ext cx="432048" cy="3600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3591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LA PERMANENZA OGGETTUALE…</a:t>
            </a:r>
          </a:p>
        </p:txBody>
      </p:sp>
      <p:sp>
        <p:nvSpPr>
          <p:cNvPr id="3" name="Segnaposto contenuto 2"/>
          <p:cNvSpPr>
            <a:spLocks noGrp="1"/>
          </p:cNvSpPr>
          <p:nvPr>
            <p:ph sz="quarter" idx="1"/>
          </p:nvPr>
        </p:nvSpPr>
        <p:spPr/>
        <p:txBody>
          <a:bodyPr/>
          <a:lstStyle/>
          <a:p>
            <a:r>
              <a:rPr lang="it-IT">
                <a:solidFill>
                  <a:schemeClr val="tx2"/>
                </a:solidFill>
              </a:rPr>
              <a:t>L’OGGETTO NON ESISTE SE SCOMPare</a:t>
            </a:r>
          </a:p>
          <a:p>
            <a:endParaRPr lang="it-IT">
              <a:solidFill>
                <a:schemeClr val="tx2"/>
              </a:solidFill>
            </a:endParaRPr>
          </a:p>
          <a:p>
            <a:r>
              <a:rPr lang="it-IT">
                <a:solidFill>
                  <a:schemeClr val="tx2"/>
                </a:solidFill>
              </a:rPr>
              <a:t>Ricerca se nascosto parzialmente</a:t>
            </a:r>
          </a:p>
          <a:p>
            <a:endParaRPr lang="it-IT">
              <a:solidFill>
                <a:schemeClr val="tx2"/>
              </a:solidFill>
            </a:endParaRPr>
          </a:p>
          <a:p>
            <a:r>
              <a:rPr lang="it-IT">
                <a:solidFill>
                  <a:schemeClr val="tx2"/>
                </a:solidFill>
              </a:rPr>
              <a:t>Coordinazione schemi. Cerca dove era stato nascosto precedentemente</a:t>
            </a:r>
          </a:p>
          <a:p>
            <a:endParaRPr lang="it-IT">
              <a:solidFill>
                <a:schemeClr val="tx2"/>
              </a:solidFill>
            </a:endParaRPr>
          </a:p>
          <a:p>
            <a:r>
              <a:rPr lang="it-IT">
                <a:solidFill>
                  <a:schemeClr val="tx2"/>
                </a:solidFill>
              </a:rPr>
              <a:t>Continua la ricerca. L’oggetto è da qualche parte.</a:t>
            </a:r>
          </a:p>
        </p:txBody>
      </p:sp>
    </p:spTree>
    <p:extLst>
      <p:ext uri="{BB962C8B-B14F-4D97-AF65-F5344CB8AC3E}">
        <p14:creationId xmlns:p14="http://schemas.microsoft.com/office/powerpoint/2010/main" val="2017854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228600" y="3962400"/>
            <a:ext cx="2362200" cy="990600"/>
          </a:xfrm>
          <a:prstGeom prst="rect">
            <a:avLst/>
          </a:prstGeom>
          <a:solidFill>
            <a:schemeClr val="accent2"/>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ts val="2400"/>
              </a:lnSpc>
              <a:defRPr/>
            </a:pPr>
            <a:r>
              <a:rPr lang="it-IT" altLang="it-IT" sz="2400" b="1">
                <a:solidFill>
                  <a:srgbClr val="FF9900"/>
                </a:solidFill>
                <a:effectLst>
                  <a:outerShdw blurRad="38100" dist="38100" dir="2700000" algn="tl">
                    <a:srgbClr val="000000"/>
                  </a:outerShdw>
                </a:effectLst>
                <a:cs typeface="Times New Roman" pitchFamily="18" charset="0"/>
              </a:rPr>
              <a:t>Principali</a:t>
            </a:r>
          </a:p>
          <a:p>
            <a:pPr algn="ctr">
              <a:lnSpc>
                <a:spcPts val="2400"/>
              </a:lnSpc>
              <a:defRPr/>
            </a:pPr>
            <a:r>
              <a:rPr lang="it-IT" altLang="it-IT" sz="2400" b="1">
                <a:solidFill>
                  <a:srgbClr val="FF9900"/>
                </a:solidFill>
                <a:effectLst>
                  <a:outerShdw blurRad="38100" dist="38100" dir="2700000" algn="tl">
                    <a:srgbClr val="000000"/>
                  </a:outerShdw>
                </a:effectLst>
                <a:cs typeface="Times New Roman" pitchFamily="18" charset="0"/>
              </a:rPr>
              <a:t>manifestazioni</a:t>
            </a:r>
            <a:endParaRPr lang="it-IT" altLang="it-IT" sz="2400">
              <a:solidFill>
                <a:schemeClr val="bg1"/>
              </a:solidFill>
              <a:cs typeface="Times New Roman" pitchFamily="18" charset="0"/>
            </a:endParaRPr>
          </a:p>
        </p:txBody>
      </p:sp>
      <p:sp>
        <p:nvSpPr>
          <p:cNvPr id="28675" name="AutoShape 3"/>
          <p:cNvSpPr>
            <a:spLocks noChangeArrowheads="1"/>
          </p:cNvSpPr>
          <p:nvPr/>
        </p:nvSpPr>
        <p:spPr bwMode="auto">
          <a:xfrm>
            <a:off x="304800" y="1752600"/>
            <a:ext cx="8458200" cy="762000"/>
          </a:xfrm>
          <a:prstGeom prst="roundRect">
            <a:avLst>
              <a:gd name="adj" fmla="val 16667"/>
            </a:avLst>
          </a:prstGeom>
          <a:gradFill rotWithShape="0">
            <a:gsLst>
              <a:gs pos="0">
                <a:schemeClr val="accent2"/>
              </a:gs>
              <a:gs pos="100000">
                <a:schemeClr val="accent1"/>
              </a:gs>
            </a:gsLst>
            <a:lin ang="540000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ts val="2400"/>
              </a:lnSpc>
              <a:defRPr/>
            </a:pPr>
            <a:r>
              <a:rPr lang="it-IT" altLang="it-IT" sz="2400">
                <a:solidFill>
                  <a:schemeClr val="bg1"/>
                </a:solidFill>
                <a:cs typeface="Times New Roman" pitchFamily="18" charset="0"/>
              </a:rPr>
              <a:t>Conquista della rappresentazione: azioni mentali. Oggetto esiste indipendentemente dall’azione.</a:t>
            </a:r>
            <a:endParaRPr lang="it-IT" altLang="it-IT" sz="2400">
              <a:solidFill>
                <a:srgbClr val="FFE0BD"/>
              </a:solidFill>
              <a:effectLst>
                <a:outerShdw blurRad="38100" dist="38100" dir="2700000" algn="tl">
                  <a:srgbClr val="000000"/>
                </a:outerShdw>
              </a:effectLst>
              <a:cs typeface="Times New Roman" pitchFamily="18" charset="0"/>
            </a:endParaRPr>
          </a:p>
        </p:txBody>
      </p:sp>
      <p:sp>
        <p:nvSpPr>
          <p:cNvPr id="28676" name="Rectangle 4"/>
          <p:cNvSpPr>
            <a:spLocks noChangeArrowheads="1"/>
          </p:cNvSpPr>
          <p:nvPr/>
        </p:nvSpPr>
        <p:spPr bwMode="auto">
          <a:xfrm>
            <a:off x="3048000" y="2819400"/>
            <a:ext cx="1752600" cy="838200"/>
          </a:xfrm>
          <a:prstGeom prst="rect">
            <a:avLst/>
          </a:prstGeom>
          <a:gradFill rotWithShape="0">
            <a:gsLst>
              <a:gs pos="0">
                <a:schemeClr val="accent1"/>
              </a:gs>
              <a:gs pos="100000">
                <a:schemeClr val="accent2"/>
              </a:gs>
            </a:gsLst>
            <a:path path="rect">
              <a:fillToRect t="100000" r="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Imitazione</a:t>
            </a:r>
          </a:p>
          <a:p>
            <a:pPr algn="ctr" eaLnBrk="1" hangingPunct="1">
              <a:lnSpc>
                <a:spcPts val="2400"/>
              </a:lnSpc>
            </a:pPr>
            <a:r>
              <a:rPr lang="it-IT" altLang="it-IT" sz="2400" u="sng">
                <a:solidFill>
                  <a:schemeClr val="bg1"/>
                </a:solidFill>
                <a:cs typeface="Times New Roman" pitchFamily="18" charset="0"/>
              </a:rPr>
              <a:t>differita</a:t>
            </a:r>
          </a:p>
        </p:txBody>
      </p:sp>
      <p:sp>
        <p:nvSpPr>
          <p:cNvPr id="28677" name="Rectangle 5"/>
          <p:cNvSpPr>
            <a:spLocks noChangeArrowheads="1"/>
          </p:cNvSpPr>
          <p:nvPr/>
        </p:nvSpPr>
        <p:spPr bwMode="auto">
          <a:xfrm>
            <a:off x="3048000" y="4038600"/>
            <a:ext cx="1752600" cy="838200"/>
          </a:xfrm>
          <a:prstGeom prst="rect">
            <a:avLst/>
          </a:prstGeom>
          <a:gradFill rotWithShape="0">
            <a:gsLst>
              <a:gs pos="0">
                <a:schemeClr val="accent1"/>
              </a:gs>
              <a:gs pos="100000">
                <a:schemeClr val="accent2"/>
              </a:gs>
            </a:gsLst>
            <a:path path="rect">
              <a:fillToRect t="100000" r="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Gioco</a:t>
            </a:r>
          </a:p>
          <a:p>
            <a:pPr algn="ctr" eaLnBrk="1" hangingPunct="1">
              <a:lnSpc>
                <a:spcPts val="2400"/>
              </a:lnSpc>
            </a:pPr>
            <a:r>
              <a:rPr lang="it-IT" altLang="it-IT" sz="2400">
                <a:solidFill>
                  <a:schemeClr val="bg1"/>
                </a:solidFill>
                <a:cs typeface="Times New Roman" pitchFamily="18" charset="0"/>
              </a:rPr>
              <a:t>simbolico</a:t>
            </a:r>
          </a:p>
        </p:txBody>
      </p:sp>
      <p:sp>
        <p:nvSpPr>
          <p:cNvPr id="28678" name="Rectangle 6"/>
          <p:cNvSpPr>
            <a:spLocks noChangeArrowheads="1"/>
          </p:cNvSpPr>
          <p:nvPr/>
        </p:nvSpPr>
        <p:spPr bwMode="auto">
          <a:xfrm>
            <a:off x="3048000" y="5410200"/>
            <a:ext cx="1752600" cy="838200"/>
          </a:xfrm>
          <a:prstGeom prst="rect">
            <a:avLst/>
          </a:prstGeom>
          <a:gradFill rotWithShape="0">
            <a:gsLst>
              <a:gs pos="0">
                <a:schemeClr val="accent1"/>
              </a:gs>
              <a:gs pos="100000">
                <a:schemeClr val="accent2"/>
              </a:gs>
            </a:gsLst>
            <a:path path="rect">
              <a:fillToRect t="100000" r="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Linguaggio</a:t>
            </a:r>
          </a:p>
        </p:txBody>
      </p:sp>
      <p:sp>
        <p:nvSpPr>
          <p:cNvPr id="28679" name="Rectangle 7"/>
          <p:cNvSpPr>
            <a:spLocks noChangeArrowheads="1"/>
          </p:cNvSpPr>
          <p:nvPr/>
        </p:nvSpPr>
        <p:spPr bwMode="auto">
          <a:xfrm>
            <a:off x="5486400" y="3657600"/>
            <a:ext cx="3276600" cy="1600200"/>
          </a:xfrm>
          <a:prstGeom prst="rect">
            <a:avLst/>
          </a:prstGeom>
          <a:solidFill>
            <a:schemeClr val="accent2"/>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000">
                <a:solidFill>
                  <a:schemeClr val="bg1"/>
                </a:solidFill>
                <a:cs typeface="Times New Roman" pitchFamily="18" charset="0"/>
              </a:rPr>
              <a:t>Si riferiscono a una realtà non percepita in quel momento e la evocano. La realtà viene rappresentata mentalmente</a:t>
            </a:r>
          </a:p>
        </p:txBody>
      </p:sp>
      <p:cxnSp>
        <p:nvCxnSpPr>
          <p:cNvPr id="28680" name="AutoShape 8"/>
          <p:cNvCxnSpPr>
            <a:cxnSpLocks noChangeShapeType="1"/>
            <a:stCxn id="28674" idx="0"/>
            <a:endCxn id="28676" idx="1"/>
          </p:cNvCxnSpPr>
          <p:nvPr/>
        </p:nvCxnSpPr>
        <p:spPr bwMode="auto">
          <a:xfrm rot="-5400000">
            <a:off x="1866900" y="2781300"/>
            <a:ext cx="723900" cy="1638300"/>
          </a:xfrm>
          <a:prstGeom prst="bentConnector2">
            <a:avLst/>
          </a:prstGeom>
          <a:noFill/>
          <a:ln w="19050">
            <a:solidFill>
              <a:srgbClr val="FF9900"/>
            </a:solidFill>
            <a:miter lim="800000"/>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81" name="AutoShape 9"/>
          <p:cNvCxnSpPr>
            <a:cxnSpLocks noChangeShapeType="1"/>
            <a:stCxn id="28674" idx="2"/>
            <a:endCxn id="28678" idx="1"/>
          </p:cNvCxnSpPr>
          <p:nvPr/>
        </p:nvCxnSpPr>
        <p:spPr bwMode="auto">
          <a:xfrm rot="16200000" flipH="1">
            <a:off x="1790700" y="4572000"/>
            <a:ext cx="876300" cy="1638300"/>
          </a:xfrm>
          <a:prstGeom prst="bentConnector2">
            <a:avLst/>
          </a:prstGeom>
          <a:noFill/>
          <a:ln w="19050">
            <a:solidFill>
              <a:srgbClr val="FF9900"/>
            </a:solidFill>
            <a:miter lim="800000"/>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82" name="AutoShape 10"/>
          <p:cNvCxnSpPr>
            <a:cxnSpLocks noChangeShapeType="1"/>
            <a:stCxn id="28674" idx="3"/>
            <a:endCxn id="28677" idx="1"/>
          </p:cNvCxnSpPr>
          <p:nvPr/>
        </p:nvCxnSpPr>
        <p:spPr bwMode="auto">
          <a:xfrm>
            <a:off x="2590800" y="4457700"/>
            <a:ext cx="457200" cy="0"/>
          </a:xfrm>
          <a:prstGeom prst="straightConnector1">
            <a:avLst/>
          </a:prstGeom>
          <a:noFill/>
          <a:ln w="19050">
            <a:solidFill>
              <a:srgbClr val="FF9900"/>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83" name="AutoShape 11"/>
          <p:cNvCxnSpPr>
            <a:cxnSpLocks noChangeShapeType="1"/>
            <a:stCxn id="28676" idx="3"/>
            <a:endCxn id="28679" idx="1"/>
          </p:cNvCxnSpPr>
          <p:nvPr/>
        </p:nvCxnSpPr>
        <p:spPr bwMode="auto">
          <a:xfrm>
            <a:off x="4800600" y="3238500"/>
            <a:ext cx="685800" cy="1219200"/>
          </a:xfrm>
          <a:prstGeom prst="bentConnector3">
            <a:avLst>
              <a:gd name="adj1" fmla="val 50000"/>
            </a:avLst>
          </a:prstGeom>
          <a:noFill/>
          <a:ln w="19050">
            <a:solidFill>
              <a:srgbClr val="FF9900"/>
            </a:solidFill>
            <a:miter lim="800000"/>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84" name="AutoShape 12"/>
          <p:cNvCxnSpPr>
            <a:cxnSpLocks noChangeShapeType="1"/>
            <a:stCxn id="28677" idx="3"/>
            <a:endCxn id="28679" idx="1"/>
          </p:cNvCxnSpPr>
          <p:nvPr/>
        </p:nvCxnSpPr>
        <p:spPr bwMode="auto">
          <a:xfrm>
            <a:off x="4800600" y="4457700"/>
            <a:ext cx="685800" cy="0"/>
          </a:xfrm>
          <a:prstGeom prst="straightConnector1">
            <a:avLst/>
          </a:prstGeom>
          <a:noFill/>
          <a:ln w="19050">
            <a:solidFill>
              <a:srgbClr val="FF9900"/>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685" name="AutoShape 13"/>
          <p:cNvCxnSpPr>
            <a:cxnSpLocks noChangeShapeType="1"/>
            <a:stCxn id="28678" idx="3"/>
            <a:endCxn id="28679" idx="1"/>
          </p:cNvCxnSpPr>
          <p:nvPr/>
        </p:nvCxnSpPr>
        <p:spPr bwMode="auto">
          <a:xfrm flipV="1">
            <a:off x="4800600" y="4457700"/>
            <a:ext cx="685800" cy="1371600"/>
          </a:xfrm>
          <a:prstGeom prst="bentConnector3">
            <a:avLst>
              <a:gd name="adj1" fmla="val 50000"/>
            </a:avLst>
          </a:prstGeom>
          <a:noFill/>
          <a:ln w="19050">
            <a:solidFill>
              <a:srgbClr val="FF9900"/>
            </a:solidFill>
            <a:miter lim="800000"/>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686" name="Rectangle 14"/>
          <p:cNvSpPr>
            <a:spLocks noGrp="1" noChangeArrowheads="1"/>
          </p:cNvSpPr>
          <p:nvPr>
            <p:ph type="title" idx="4294967295"/>
          </p:nvPr>
        </p:nvSpPr>
        <p:spPr>
          <a:xfrm>
            <a:off x="685800" y="479406"/>
            <a:ext cx="7772400" cy="954107"/>
          </a:xfrm>
          <a:noFill/>
        </p:spPr>
        <p:txBody>
          <a:bodyPr>
            <a:spAutoFit/>
          </a:bodyPr>
          <a:lstStyle/>
          <a:p>
            <a:pPr eaLnBrk="1" hangingPunct="1"/>
            <a:r>
              <a:rPr lang="it-IT" altLang="it-IT" sz="2800" u="sng">
                <a:cs typeface="Times New Roman" pitchFamily="18" charset="0"/>
              </a:rPr>
              <a:t>Inizio dello stadio preoperatorio (2 anni – 6/7 ANNI)</a:t>
            </a:r>
            <a:endParaRPr lang="it-IT" altLang="it-IT" sz="2800" u="sng"/>
          </a:p>
        </p:txBody>
      </p:sp>
      <p:sp>
        <p:nvSpPr>
          <p:cNvPr id="2" name="CasellaDiTesto 1"/>
          <p:cNvSpPr txBox="1"/>
          <p:nvPr/>
        </p:nvSpPr>
        <p:spPr>
          <a:xfrm>
            <a:off x="611560" y="6381328"/>
            <a:ext cx="6984776" cy="369332"/>
          </a:xfrm>
          <a:prstGeom prst="rect">
            <a:avLst/>
          </a:prstGeom>
          <a:noFill/>
        </p:spPr>
        <p:txBody>
          <a:bodyPr wrap="square" rtlCol="0">
            <a:spAutoFit/>
          </a:bodyPr>
          <a:lstStyle/>
          <a:p>
            <a:r>
              <a:rPr lang="it-IT">
                <a:solidFill>
                  <a:schemeClr val="tx2"/>
                </a:solidFill>
              </a:rPr>
              <a:t>SCHEMA MENTALE INTERIORIZZATO</a:t>
            </a:r>
          </a:p>
        </p:txBody>
      </p:sp>
    </p:spTree>
    <p:extLst>
      <p:ext uri="{BB962C8B-B14F-4D97-AF65-F5344CB8AC3E}">
        <p14:creationId xmlns:p14="http://schemas.microsoft.com/office/powerpoint/2010/main" val="1543264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476672"/>
            <a:ext cx="8352928" cy="646331"/>
          </a:xfrm>
          <a:prstGeom prst="rect">
            <a:avLst/>
          </a:prstGeom>
          <a:noFill/>
        </p:spPr>
        <p:txBody>
          <a:bodyPr wrap="square" rtlCol="0">
            <a:spAutoFit/>
          </a:bodyPr>
          <a:lstStyle/>
          <a:p>
            <a:r>
              <a:rPr lang="it-IT" sz="3600" b="1">
                <a:solidFill>
                  <a:schemeClr val="tx2"/>
                </a:solidFill>
              </a:rPr>
              <a:t>SPIEGAZIONI DEL MONDO</a:t>
            </a:r>
            <a:r>
              <a:rPr lang="it-IT" b="1">
                <a:solidFill>
                  <a:schemeClr val="tx2"/>
                </a:solidFill>
              </a:rPr>
              <a:t>…</a:t>
            </a:r>
          </a:p>
        </p:txBody>
      </p:sp>
      <p:sp>
        <p:nvSpPr>
          <p:cNvPr id="3" name="CasellaDiTesto 2"/>
          <p:cNvSpPr txBox="1"/>
          <p:nvPr/>
        </p:nvSpPr>
        <p:spPr>
          <a:xfrm>
            <a:off x="395536" y="1556792"/>
            <a:ext cx="8352928" cy="4832092"/>
          </a:xfrm>
          <a:prstGeom prst="rect">
            <a:avLst/>
          </a:prstGeom>
          <a:noFill/>
        </p:spPr>
        <p:txBody>
          <a:bodyPr wrap="square" rtlCol="0">
            <a:spAutoFit/>
          </a:bodyPr>
          <a:lstStyle/>
          <a:p>
            <a:pPr marL="285750" indent="-285750">
              <a:buFontTx/>
              <a:buChar char="-"/>
            </a:pPr>
            <a:r>
              <a:rPr lang="it-IT" sz="2800">
                <a:solidFill>
                  <a:schemeClr val="tx2"/>
                </a:solidFill>
              </a:rPr>
              <a:t>ANIMISMO (attribuzione di vita, intenzionalità e coscienza ad elementi che sono inanimati) </a:t>
            </a:r>
          </a:p>
          <a:p>
            <a:pPr marL="285750" indent="-285750">
              <a:buFontTx/>
              <a:buChar char="-"/>
            </a:pPr>
            <a:endParaRPr lang="it-IT" sz="2800">
              <a:solidFill>
                <a:schemeClr val="tx2"/>
              </a:solidFill>
            </a:endParaRPr>
          </a:p>
          <a:p>
            <a:pPr marL="285750" indent="-285750">
              <a:buFontTx/>
              <a:buChar char="-"/>
            </a:pPr>
            <a:endParaRPr lang="it-IT" sz="2800">
              <a:solidFill>
                <a:schemeClr val="tx2"/>
              </a:solidFill>
            </a:endParaRPr>
          </a:p>
          <a:p>
            <a:pPr marL="285750" indent="-285750">
              <a:buFontTx/>
              <a:buChar char="-"/>
            </a:pPr>
            <a:endParaRPr lang="it-IT" sz="2800">
              <a:solidFill>
                <a:schemeClr val="tx2"/>
              </a:solidFill>
            </a:endParaRPr>
          </a:p>
          <a:p>
            <a:pPr marL="285750" indent="-285750">
              <a:buFontTx/>
              <a:buChar char="-"/>
            </a:pPr>
            <a:r>
              <a:rPr lang="it-IT" sz="2800">
                <a:solidFill>
                  <a:schemeClr val="tx2"/>
                </a:solidFill>
              </a:rPr>
              <a:t>Piaget: </a:t>
            </a:r>
            <a:r>
              <a:rPr lang="it-IT" sz="2800" i="1">
                <a:solidFill>
                  <a:schemeClr val="tx2"/>
                </a:solidFill>
              </a:rPr>
              <a:t>Che cosa fa il sole quando ci sono le nuvole e piove?</a:t>
            </a:r>
            <a:endParaRPr lang="it-IT" sz="2800">
              <a:solidFill>
                <a:schemeClr val="tx2"/>
              </a:solidFill>
            </a:endParaRPr>
          </a:p>
          <a:p>
            <a:pPr marL="285750" indent="-285750">
              <a:buFontTx/>
              <a:buChar char="-"/>
            </a:pPr>
            <a:r>
              <a:rPr lang="it-IT" sz="2800">
                <a:solidFill>
                  <a:schemeClr val="tx2"/>
                </a:solidFill>
              </a:rPr>
              <a:t>B: </a:t>
            </a:r>
            <a:r>
              <a:rPr lang="it-IT" sz="2800" i="1">
                <a:solidFill>
                  <a:schemeClr val="tx2"/>
                </a:solidFill>
              </a:rPr>
              <a:t>Va via perché c’è brutto tempo</a:t>
            </a:r>
          </a:p>
          <a:p>
            <a:pPr marL="285750" indent="-285750">
              <a:buFontTx/>
              <a:buChar char="-"/>
            </a:pPr>
            <a:r>
              <a:rPr lang="it-IT" sz="2800">
                <a:solidFill>
                  <a:schemeClr val="tx2"/>
                </a:solidFill>
              </a:rPr>
              <a:t>Piaget: Perché?</a:t>
            </a:r>
          </a:p>
          <a:p>
            <a:pPr marL="285750" indent="-285750">
              <a:buFontTx/>
              <a:buChar char="-"/>
            </a:pPr>
            <a:r>
              <a:rPr lang="it-IT" sz="2800">
                <a:solidFill>
                  <a:schemeClr val="tx2"/>
                </a:solidFill>
              </a:rPr>
              <a:t>B: </a:t>
            </a:r>
            <a:r>
              <a:rPr lang="it-IT" sz="2800" i="1">
                <a:solidFill>
                  <a:schemeClr val="tx2"/>
                </a:solidFill>
              </a:rPr>
              <a:t>Perché non vuole bagnarsi.</a:t>
            </a:r>
          </a:p>
        </p:txBody>
      </p:sp>
      <p:sp>
        <p:nvSpPr>
          <p:cNvPr id="4" name="Stella a 5 punte 3"/>
          <p:cNvSpPr/>
          <p:nvPr/>
        </p:nvSpPr>
        <p:spPr>
          <a:xfrm>
            <a:off x="251520" y="6460892"/>
            <a:ext cx="360040" cy="2804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91965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i="1" cap="none"/>
              <a:t>«Un aspetto colpisce nel pensiero del bambino piccolo: il soggetto afferma sempre, e non dimostra mai…»        Piaget (1967)</a:t>
            </a:r>
          </a:p>
        </p:txBody>
      </p:sp>
      <p:sp>
        <p:nvSpPr>
          <p:cNvPr id="3" name="Segnaposto contenuto 2"/>
          <p:cNvSpPr>
            <a:spLocks noGrp="1"/>
          </p:cNvSpPr>
          <p:nvPr>
            <p:ph sz="quarter" idx="1"/>
          </p:nvPr>
        </p:nvSpPr>
        <p:spPr>
          <a:xfrm>
            <a:off x="766192" y="1994213"/>
            <a:ext cx="7467600" cy="4873752"/>
          </a:xfrm>
        </p:spPr>
        <p:txBody>
          <a:bodyPr/>
          <a:lstStyle/>
          <a:p>
            <a:pPr marL="0" indent="0" algn="ctr">
              <a:buNone/>
            </a:pPr>
            <a:r>
              <a:rPr lang="it-IT">
                <a:solidFill>
                  <a:schemeClr val="tx2"/>
                </a:solidFill>
              </a:rPr>
              <a:t>È considerato il fondatore dello studio sperimentale delle strutture e dei processi cognitivi legati alla costruzione della conoscenza nel corso dello sviluppo.</a:t>
            </a:r>
          </a:p>
          <a:p>
            <a:pPr marL="0" indent="0" algn="ctr">
              <a:buNone/>
            </a:pPr>
            <a:r>
              <a:rPr lang="it-IT">
                <a:solidFill>
                  <a:schemeClr val="tx2"/>
                </a:solidFill>
              </a:rPr>
              <a:t>Uno degli approcci più sistematici.</a:t>
            </a:r>
          </a:p>
          <a:p>
            <a:pPr marL="0" indent="0" algn="ctr">
              <a:buNone/>
            </a:pPr>
            <a:endParaRPr lang="it-IT">
              <a:solidFill>
                <a:schemeClr val="tx2"/>
              </a:solidFill>
            </a:endParaRPr>
          </a:p>
          <a:p>
            <a:pPr marL="0" indent="0" algn="ctr">
              <a:buNone/>
            </a:pPr>
            <a:endParaRPr lang="it-IT">
              <a:solidFill>
                <a:schemeClr val="tx2"/>
              </a:solidFill>
            </a:endParaRPr>
          </a:p>
          <a:p>
            <a:pPr marL="0" indent="0" algn="ctr">
              <a:buNone/>
            </a:pPr>
            <a:endParaRPr lang="it-IT">
              <a:solidFill>
                <a:schemeClr val="tx2"/>
              </a:solidFill>
            </a:endParaRPr>
          </a:p>
          <a:p>
            <a:pPr marL="0" indent="0" algn="ctr">
              <a:buNone/>
            </a:pPr>
            <a:endParaRPr lang="it-IT">
              <a:solidFill>
                <a:schemeClr val="tx2"/>
              </a:solidFill>
            </a:endParaRPr>
          </a:p>
        </p:txBody>
      </p:sp>
      <p:sp>
        <p:nvSpPr>
          <p:cNvPr id="4" name="CasellaDiTesto 3"/>
          <p:cNvSpPr txBox="1"/>
          <p:nvPr/>
        </p:nvSpPr>
        <p:spPr>
          <a:xfrm>
            <a:off x="936025" y="4725144"/>
            <a:ext cx="7056784" cy="1938992"/>
          </a:xfrm>
          <a:prstGeom prst="rect">
            <a:avLst/>
          </a:prstGeom>
          <a:noFill/>
        </p:spPr>
        <p:txBody>
          <a:bodyPr wrap="square" rtlCol="0">
            <a:spAutoFit/>
          </a:bodyPr>
          <a:lstStyle/>
          <a:p>
            <a:pPr algn="ctr"/>
            <a:r>
              <a:rPr lang="it-IT" sz="2400">
                <a:solidFill>
                  <a:schemeClr val="tx2"/>
                </a:solidFill>
              </a:rPr>
              <a:t>I suoi studi iniziarono quando si rese conto, lavorando alle scale Binet, che i bambini compivano errori sistematici. Strategie di ragionamento diverse sottendono il superamento o meno di un compito.</a:t>
            </a:r>
          </a:p>
        </p:txBody>
      </p:sp>
    </p:spTree>
    <p:extLst>
      <p:ext uri="{BB962C8B-B14F-4D97-AF65-F5344CB8AC3E}">
        <p14:creationId xmlns:p14="http://schemas.microsoft.com/office/powerpoint/2010/main" val="3702494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476672"/>
            <a:ext cx="8352928" cy="646331"/>
          </a:xfrm>
          <a:prstGeom prst="rect">
            <a:avLst/>
          </a:prstGeom>
          <a:noFill/>
        </p:spPr>
        <p:txBody>
          <a:bodyPr wrap="square" rtlCol="0">
            <a:spAutoFit/>
          </a:bodyPr>
          <a:lstStyle/>
          <a:p>
            <a:r>
              <a:rPr lang="it-IT" sz="3600" b="1">
                <a:solidFill>
                  <a:schemeClr val="tx2"/>
                </a:solidFill>
              </a:rPr>
              <a:t>SPIEGAZIONI DEL MONDO</a:t>
            </a:r>
            <a:r>
              <a:rPr lang="it-IT" b="1">
                <a:solidFill>
                  <a:schemeClr val="tx2"/>
                </a:solidFill>
              </a:rPr>
              <a:t>…</a:t>
            </a:r>
          </a:p>
        </p:txBody>
      </p:sp>
      <p:sp>
        <p:nvSpPr>
          <p:cNvPr id="3" name="CasellaDiTesto 2"/>
          <p:cNvSpPr txBox="1"/>
          <p:nvPr/>
        </p:nvSpPr>
        <p:spPr>
          <a:xfrm>
            <a:off x="395536" y="1556792"/>
            <a:ext cx="8352928" cy="3108543"/>
          </a:xfrm>
          <a:prstGeom prst="rect">
            <a:avLst/>
          </a:prstGeom>
          <a:noFill/>
        </p:spPr>
        <p:txBody>
          <a:bodyPr wrap="square" rtlCol="0">
            <a:spAutoFit/>
          </a:bodyPr>
          <a:lstStyle/>
          <a:p>
            <a:pPr marL="285750" indent="-285750">
              <a:buFontTx/>
              <a:buChar char="-"/>
            </a:pPr>
            <a:r>
              <a:rPr lang="it-IT" sz="2800">
                <a:solidFill>
                  <a:schemeClr val="tx2"/>
                </a:solidFill>
              </a:rPr>
              <a:t>ANIMISMO (attribuzione di vita, intenzionalità e coscienza ad elementi che sono inanimati) </a:t>
            </a:r>
          </a:p>
          <a:p>
            <a:pPr marL="285750" indent="-285750">
              <a:buFontTx/>
              <a:buChar char="-"/>
            </a:pPr>
            <a:r>
              <a:rPr lang="it-IT" sz="2800">
                <a:solidFill>
                  <a:schemeClr val="tx2"/>
                </a:solidFill>
              </a:rPr>
              <a:t>ARTIFICIALISMO (tutto dovuto all’uomo, i genitori possono tutto…)</a:t>
            </a:r>
          </a:p>
          <a:p>
            <a:pPr marL="285750" indent="-285750">
              <a:buFontTx/>
              <a:buChar char="-"/>
            </a:pPr>
            <a:r>
              <a:rPr lang="it-IT" sz="2800">
                <a:solidFill>
                  <a:schemeClr val="tx2"/>
                </a:solidFill>
              </a:rPr>
              <a:t>EGOCENTRISMO</a:t>
            </a:r>
          </a:p>
          <a:p>
            <a:r>
              <a:rPr lang="it-IT" sz="2800">
                <a:solidFill>
                  <a:schemeClr val="tx2"/>
                </a:solidFill>
              </a:rPr>
              <a:t> </a:t>
            </a:r>
          </a:p>
        </p:txBody>
      </p:sp>
    </p:spTree>
    <p:extLst>
      <p:ext uri="{BB962C8B-B14F-4D97-AF65-F5344CB8AC3E}">
        <p14:creationId xmlns:p14="http://schemas.microsoft.com/office/powerpoint/2010/main" val="516300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Object 2"/>
          <p:cNvGraphicFramePr>
            <a:graphicFrameLocks noChangeAspect="1"/>
          </p:cNvGraphicFramePr>
          <p:nvPr/>
        </p:nvGraphicFramePr>
        <p:xfrm>
          <a:off x="533400" y="1447800"/>
          <a:ext cx="3881438" cy="2324100"/>
        </p:xfrm>
        <a:graphic>
          <a:graphicData uri="http://schemas.openxmlformats.org/presentationml/2006/ole">
            <mc:AlternateContent xmlns:mc="http://schemas.openxmlformats.org/markup-compatibility/2006">
              <mc:Choice xmlns:v="urn:schemas-microsoft-com:vml" Requires="v">
                <p:oleObj name="Immagine bitmap" r:id="rId3" imgW="3648584" imgH="1905266" progId="Paint.Picture">
                  <p:embed/>
                </p:oleObj>
              </mc:Choice>
              <mc:Fallback>
                <p:oleObj name="Immagine bitmap" r:id="rId3" imgW="3648584" imgH="1905266"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447800"/>
                        <a:ext cx="3881438" cy="232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9699" name="Object 3"/>
          <p:cNvGraphicFramePr>
            <a:graphicFrameLocks noChangeAspect="1"/>
          </p:cNvGraphicFramePr>
          <p:nvPr/>
        </p:nvGraphicFramePr>
        <p:xfrm>
          <a:off x="4724400" y="1447800"/>
          <a:ext cx="3810000" cy="2341563"/>
        </p:xfrm>
        <a:graphic>
          <a:graphicData uri="http://schemas.openxmlformats.org/presentationml/2006/ole">
            <mc:AlternateContent xmlns:mc="http://schemas.openxmlformats.org/markup-compatibility/2006">
              <mc:Choice xmlns:v="urn:schemas-microsoft-com:vml" Requires="v">
                <p:oleObj name="Immagine bitmap" r:id="rId5" imgW="3409524" imgH="2095793" progId="Paint.Picture">
                  <p:embed/>
                </p:oleObj>
              </mc:Choice>
              <mc:Fallback>
                <p:oleObj name="Immagine bitmap" r:id="rId5" imgW="3409524" imgH="2095793" progId="Paint.Picture">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1447800"/>
                        <a:ext cx="3810000" cy="2341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700" name="Text Box 4"/>
          <p:cNvSpPr txBox="1">
            <a:spLocks noChangeArrowheads="1"/>
          </p:cNvSpPr>
          <p:nvPr/>
        </p:nvSpPr>
        <p:spPr bwMode="auto">
          <a:xfrm>
            <a:off x="609600" y="17526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ts val="2400"/>
              </a:lnSpc>
            </a:pPr>
            <a:r>
              <a:rPr lang="it-IT" altLang="it-IT" sz="2400">
                <a:solidFill>
                  <a:schemeClr val="accent2"/>
                </a:solidFill>
                <a:cs typeface="Times New Roman" pitchFamily="18" charset="0"/>
              </a:rPr>
              <a:t>a</a:t>
            </a:r>
            <a:endParaRPr lang="it-IT" altLang="it-IT" sz="2400">
              <a:solidFill>
                <a:schemeClr val="bg1"/>
              </a:solidFill>
              <a:cs typeface="Times New Roman" pitchFamily="18" charset="0"/>
            </a:endParaRPr>
          </a:p>
        </p:txBody>
      </p:sp>
      <p:sp>
        <p:nvSpPr>
          <p:cNvPr id="29701" name="Text Box 5"/>
          <p:cNvSpPr txBox="1">
            <a:spLocks noChangeArrowheads="1"/>
          </p:cNvSpPr>
          <p:nvPr/>
        </p:nvSpPr>
        <p:spPr bwMode="auto">
          <a:xfrm>
            <a:off x="4876800" y="17526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ts val="2400"/>
              </a:lnSpc>
            </a:pPr>
            <a:r>
              <a:rPr lang="it-IT" altLang="it-IT" sz="2400">
                <a:solidFill>
                  <a:schemeClr val="accent2"/>
                </a:solidFill>
                <a:cs typeface="Times New Roman" pitchFamily="18" charset="0"/>
              </a:rPr>
              <a:t>b</a:t>
            </a:r>
            <a:endParaRPr lang="it-IT" altLang="it-IT" sz="2400">
              <a:solidFill>
                <a:schemeClr val="bg1"/>
              </a:solidFill>
              <a:cs typeface="Times New Roman" pitchFamily="18" charset="0"/>
            </a:endParaRPr>
          </a:p>
        </p:txBody>
      </p:sp>
      <p:sp>
        <p:nvSpPr>
          <p:cNvPr id="29702" name="Rectangle 6"/>
          <p:cNvSpPr>
            <a:spLocks noChangeArrowheads="1"/>
          </p:cNvSpPr>
          <p:nvPr/>
        </p:nvSpPr>
        <p:spPr bwMode="auto">
          <a:xfrm>
            <a:off x="228600" y="3886200"/>
            <a:ext cx="8686800" cy="1447800"/>
          </a:xfrm>
          <a:prstGeom prst="rect">
            <a:avLst/>
          </a:prstGeom>
          <a:solidFill>
            <a:schemeClr val="accent2"/>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ts val="2400"/>
              </a:lnSpc>
              <a:defRPr/>
            </a:pPr>
            <a:r>
              <a:rPr lang="it-IT" altLang="it-IT" sz="2200">
                <a:solidFill>
                  <a:schemeClr val="bg1"/>
                </a:solidFill>
                <a:cs typeface="Times New Roman" pitchFamily="18" charset="0"/>
              </a:rPr>
              <a:t>Si chiede al bambino di scegliere, da una serie di fotografie del panorama, quella che corrisponde a una prospettiva diversa dalla propria. Fino a 8 anni i bambini non sono capaci di immaginare quale potrebbe essere la prospettiva di un’altra persona</a:t>
            </a:r>
            <a:endParaRPr lang="it-IT" altLang="it-IT" sz="2400" b="1">
              <a:solidFill>
                <a:srgbClr val="FF9900"/>
              </a:solidFill>
              <a:effectLst>
                <a:outerShdw blurRad="38100" dist="38100" dir="2700000" algn="tl">
                  <a:srgbClr val="000000"/>
                </a:outerShdw>
              </a:effectLst>
              <a:cs typeface="Times New Roman" pitchFamily="18" charset="0"/>
            </a:endParaRPr>
          </a:p>
        </p:txBody>
      </p:sp>
      <p:sp>
        <p:nvSpPr>
          <p:cNvPr id="29703" name="AutoShape 7"/>
          <p:cNvSpPr>
            <a:spLocks noChangeArrowheads="1"/>
          </p:cNvSpPr>
          <p:nvPr/>
        </p:nvSpPr>
        <p:spPr bwMode="auto">
          <a:xfrm rot="5400000">
            <a:off x="4267200" y="5181600"/>
            <a:ext cx="533400" cy="685800"/>
          </a:xfrm>
          <a:custGeom>
            <a:avLst/>
            <a:gdLst>
              <a:gd name="T0" fmla="*/ 400050 w 21600"/>
              <a:gd name="T1" fmla="*/ 0 h 21600"/>
              <a:gd name="T2" fmla="*/ 0 w 21600"/>
              <a:gd name="T3" fmla="*/ 342900 h 21600"/>
              <a:gd name="T4" fmla="*/ 400050 w 21600"/>
              <a:gd name="T5" fmla="*/ 685800 h 21600"/>
              <a:gd name="T6" fmla="*/ 533400 w 21600"/>
              <a:gd name="T7" fmla="*/ 3429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gradFill rotWithShape="0">
            <a:gsLst>
              <a:gs pos="0">
                <a:srgbClr val="FF9900"/>
              </a:gs>
              <a:gs pos="100000">
                <a:srgbClr val="FF0000"/>
              </a:gs>
            </a:gsLst>
            <a:lin ang="5400000" scaled="1"/>
          </a:gra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it-IT"/>
          </a:p>
        </p:txBody>
      </p:sp>
      <p:sp>
        <p:nvSpPr>
          <p:cNvPr id="29704" name="Rectangle 8"/>
          <p:cNvSpPr>
            <a:spLocks noChangeArrowheads="1"/>
          </p:cNvSpPr>
          <p:nvPr/>
        </p:nvSpPr>
        <p:spPr bwMode="auto">
          <a:xfrm>
            <a:off x="1763688" y="5665857"/>
            <a:ext cx="5340375" cy="707886"/>
          </a:xfrm>
          <a:prstGeom prst="rect">
            <a:avLst/>
          </a:prstGeom>
          <a:noFill/>
          <a:ln w="952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lnSpc>
                <a:spcPts val="2400"/>
              </a:lnSpc>
              <a:defRPr/>
            </a:pPr>
            <a:r>
              <a:rPr lang="it-IT" altLang="it-IT" sz="2200" b="1">
                <a:solidFill>
                  <a:srgbClr val="FF9900"/>
                </a:solidFill>
                <a:effectLst>
                  <a:outerShdw blurRad="38100" dist="38100" dir="2700000" algn="tl">
                    <a:srgbClr val="000000"/>
                  </a:outerShdw>
                </a:effectLst>
                <a:cs typeface="Times New Roman" pitchFamily="18" charset="0"/>
              </a:rPr>
              <a:t>EGOCENTRISMO INTELLETTUALE</a:t>
            </a:r>
          </a:p>
        </p:txBody>
      </p:sp>
      <p:sp>
        <p:nvSpPr>
          <p:cNvPr id="29705" name="Rectangle 9"/>
          <p:cNvSpPr>
            <a:spLocks noGrp="1" noChangeArrowheads="1"/>
          </p:cNvSpPr>
          <p:nvPr>
            <p:ph type="title" idx="4294967295"/>
          </p:nvPr>
        </p:nvSpPr>
        <p:spPr>
          <a:xfrm>
            <a:off x="685800" y="914400"/>
            <a:ext cx="7772400" cy="519113"/>
          </a:xfrm>
          <a:noFill/>
        </p:spPr>
        <p:txBody>
          <a:bodyPr>
            <a:spAutoFit/>
          </a:bodyPr>
          <a:lstStyle/>
          <a:p>
            <a:pPr eaLnBrk="1" hangingPunct="1"/>
            <a:r>
              <a:rPr lang="it-IT" altLang="it-IT" sz="2800">
                <a:cs typeface="Times New Roman" pitchFamily="18" charset="0"/>
              </a:rPr>
              <a:t>Compito delle 3 montagne di Piaget</a:t>
            </a:r>
            <a:endParaRPr lang="it-IT" altLang="it-IT" sz="2800"/>
          </a:p>
        </p:txBody>
      </p:sp>
      <p:sp>
        <p:nvSpPr>
          <p:cNvPr id="2" name="Stella a 5 punte 1"/>
          <p:cNvSpPr/>
          <p:nvPr/>
        </p:nvSpPr>
        <p:spPr>
          <a:xfrm>
            <a:off x="323528" y="6019800"/>
            <a:ext cx="463078" cy="50554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685582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705"/>
                                        </p:tgtEl>
                                        <p:attrNameLst>
                                          <p:attrName>style.visibility</p:attrName>
                                        </p:attrNameLst>
                                      </p:cBhvr>
                                      <p:to>
                                        <p:strVal val="visible"/>
                                      </p:to>
                                    </p:set>
                                    <p:anim calcmode="lin" valueType="num">
                                      <p:cBhvr additive="base">
                                        <p:cTn id="7" dur="500" fill="hold"/>
                                        <p:tgtEl>
                                          <p:spTgt spid="29705"/>
                                        </p:tgtEl>
                                        <p:attrNameLst>
                                          <p:attrName>ppt_x</p:attrName>
                                        </p:attrNameLst>
                                      </p:cBhvr>
                                      <p:tavLst>
                                        <p:tav tm="0">
                                          <p:val>
                                            <p:strVal val="0-#ppt_w/2"/>
                                          </p:val>
                                        </p:tav>
                                        <p:tav tm="100000">
                                          <p:val>
                                            <p:strVal val="#ppt_x"/>
                                          </p:val>
                                        </p:tav>
                                      </p:tavLst>
                                    </p:anim>
                                    <p:anim calcmode="lin" valueType="num">
                                      <p:cBhvr additive="base">
                                        <p:cTn id="8" dur="500" fill="hold"/>
                                        <p:tgtEl>
                                          <p:spTgt spid="2970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29698"/>
                                        </p:tgtEl>
                                        <p:attrNameLst>
                                          <p:attrName>style.visibility</p:attrName>
                                        </p:attrNameLst>
                                      </p:cBhvr>
                                      <p:to>
                                        <p:strVal val="visible"/>
                                      </p:to>
                                    </p:set>
                                    <p:animEffect transition="in" filter="wipe(left)">
                                      <p:cBhvr>
                                        <p:cTn id="13" dur="500"/>
                                        <p:tgtEl>
                                          <p:spTgt spid="29698"/>
                                        </p:tgtEl>
                                      </p:cBhvr>
                                    </p:animEffect>
                                  </p:childTnLst>
                                </p:cTn>
                              </p:par>
                            </p:childTnLst>
                          </p:cTn>
                        </p:par>
                        <p:par>
                          <p:cTn id="14" fill="hold" nodeType="afterGroup">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29700"/>
                                        </p:tgtEl>
                                        <p:attrNameLst>
                                          <p:attrName>style.visibility</p:attrName>
                                        </p:attrNameLst>
                                      </p:cBhvr>
                                      <p:to>
                                        <p:strVal val="visible"/>
                                      </p:to>
                                    </p:set>
                                    <p:animEffect transition="in" filter="wipe(left)">
                                      <p:cBhvr>
                                        <p:cTn id="17" dur="500"/>
                                        <p:tgtEl>
                                          <p:spTgt spid="297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9699"/>
                                        </p:tgtEl>
                                        <p:attrNameLst>
                                          <p:attrName>style.visibility</p:attrName>
                                        </p:attrNameLst>
                                      </p:cBhvr>
                                      <p:to>
                                        <p:strVal val="visible"/>
                                      </p:to>
                                    </p:set>
                                    <p:animEffect transition="in" filter="wipe(left)">
                                      <p:cBhvr>
                                        <p:cTn id="22" dur="500"/>
                                        <p:tgtEl>
                                          <p:spTgt spid="29699"/>
                                        </p:tgtEl>
                                      </p:cBhvr>
                                    </p:animEffect>
                                  </p:childTnLst>
                                </p:cTn>
                              </p:par>
                            </p:childTnLst>
                          </p:cTn>
                        </p:par>
                        <p:par>
                          <p:cTn id="23" fill="hold" nodeType="afterGroup">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29701"/>
                                        </p:tgtEl>
                                        <p:attrNameLst>
                                          <p:attrName>style.visibility</p:attrName>
                                        </p:attrNameLst>
                                      </p:cBhvr>
                                      <p:to>
                                        <p:strVal val="visible"/>
                                      </p:to>
                                    </p:set>
                                    <p:animEffect transition="in" filter="wipe(left)">
                                      <p:cBhvr>
                                        <p:cTn id="26" dur="500"/>
                                        <p:tgtEl>
                                          <p:spTgt spid="2970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29702"/>
                                        </p:tgtEl>
                                        <p:attrNameLst>
                                          <p:attrName>style.visibility</p:attrName>
                                        </p:attrNameLst>
                                      </p:cBhvr>
                                      <p:to>
                                        <p:strVal val="visible"/>
                                      </p:to>
                                    </p:set>
                                    <p:animEffect transition="in" filter="wipe(up)">
                                      <p:cBhvr>
                                        <p:cTn id="31" dur="500"/>
                                        <p:tgtEl>
                                          <p:spTgt spid="2970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29703"/>
                                        </p:tgtEl>
                                        <p:attrNameLst>
                                          <p:attrName>style.visibility</p:attrName>
                                        </p:attrNameLst>
                                      </p:cBhvr>
                                      <p:to>
                                        <p:strVal val="visible"/>
                                      </p:to>
                                    </p:set>
                                    <p:animEffect transition="in" filter="wipe(up)">
                                      <p:cBhvr>
                                        <p:cTn id="36" dur="500"/>
                                        <p:tgtEl>
                                          <p:spTgt spid="29703"/>
                                        </p:tgtEl>
                                      </p:cBhvr>
                                    </p:animEffect>
                                  </p:childTnLst>
                                </p:cTn>
                              </p:par>
                            </p:childTnLst>
                          </p:cTn>
                        </p:par>
                        <p:par>
                          <p:cTn id="37" fill="hold" nodeType="afterGroup">
                            <p:stCondLst>
                              <p:cond delay="500"/>
                            </p:stCondLst>
                            <p:childTnLst>
                              <p:par>
                                <p:cTn id="38" presetID="22" presetClass="entr" presetSubtype="1" fill="hold" grpId="0" nodeType="afterEffect">
                                  <p:stCondLst>
                                    <p:cond delay="0"/>
                                  </p:stCondLst>
                                  <p:childTnLst>
                                    <p:set>
                                      <p:cBhvr>
                                        <p:cTn id="39" dur="1" fill="hold">
                                          <p:stCondLst>
                                            <p:cond delay="0"/>
                                          </p:stCondLst>
                                        </p:cTn>
                                        <p:tgtEl>
                                          <p:spTgt spid="29704"/>
                                        </p:tgtEl>
                                        <p:attrNameLst>
                                          <p:attrName>style.visibility</p:attrName>
                                        </p:attrNameLst>
                                      </p:cBhvr>
                                      <p:to>
                                        <p:strVal val="visible"/>
                                      </p:to>
                                    </p:set>
                                    <p:animEffect transition="in" filter="wipe(up)">
                                      <p:cBhvr>
                                        <p:cTn id="40" dur="500"/>
                                        <p:tgtEl>
                                          <p:spTgt spid="297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autoUpdateAnimBg="0"/>
      <p:bldP spid="29701" grpId="0" autoUpdateAnimBg="0"/>
      <p:bldP spid="29702" grpId="0" animBg="1" autoUpdateAnimBg="0"/>
      <p:bldP spid="29703" grpId="0" animBg="1"/>
      <p:bldP spid="29704" grpId="0" animBg="1" autoUpdateAnimBg="0"/>
      <p:bldP spid="2970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476672"/>
            <a:ext cx="8352928" cy="646331"/>
          </a:xfrm>
          <a:prstGeom prst="rect">
            <a:avLst/>
          </a:prstGeom>
          <a:noFill/>
        </p:spPr>
        <p:txBody>
          <a:bodyPr wrap="square" rtlCol="0">
            <a:spAutoFit/>
          </a:bodyPr>
          <a:lstStyle/>
          <a:p>
            <a:r>
              <a:rPr lang="it-IT" sz="3600" b="1">
                <a:solidFill>
                  <a:schemeClr val="tx2"/>
                </a:solidFill>
              </a:rPr>
              <a:t>SPIEGAZIONI DEL MONDO</a:t>
            </a:r>
            <a:r>
              <a:rPr lang="it-IT" b="1">
                <a:solidFill>
                  <a:schemeClr val="tx2"/>
                </a:solidFill>
              </a:rPr>
              <a:t>…</a:t>
            </a:r>
          </a:p>
        </p:txBody>
      </p:sp>
      <p:sp>
        <p:nvSpPr>
          <p:cNvPr id="3" name="CasellaDiTesto 2"/>
          <p:cNvSpPr txBox="1"/>
          <p:nvPr/>
        </p:nvSpPr>
        <p:spPr>
          <a:xfrm>
            <a:off x="395536" y="1556792"/>
            <a:ext cx="8352928" cy="3970318"/>
          </a:xfrm>
          <a:prstGeom prst="rect">
            <a:avLst/>
          </a:prstGeom>
          <a:noFill/>
        </p:spPr>
        <p:txBody>
          <a:bodyPr wrap="square" rtlCol="0">
            <a:spAutoFit/>
          </a:bodyPr>
          <a:lstStyle/>
          <a:p>
            <a:pPr marL="285750" indent="-285750">
              <a:buFontTx/>
              <a:buChar char="-"/>
            </a:pPr>
            <a:r>
              <a:rPr lang="it-IT" sz="2800">
                <a:solidFill>
                  <a:schemeClr val="tx2"/>
                </a:solidFill>
              </a:rPr>
              <a:t>ANIMISMO (attribuzione di vita, intenzionalità e coscienza ad elementi che sono inanimati) </a:t>
            </a:r>
          </a:p>
          <a:p>
            <a:pPr marL="285750" indent="-285750">
              <a:buFontTx/>
              <a:buChar char="-"/>
            </a:pPr>
            <a:r>
              <a:rPr lang="it-IT" sz="2800">
                <a:solidFill>
                  <a:schemeClr val="tx2"/>
                </a:solidFill>
              </a:rPr>
              <a:t>ARTIFICIALISMO (tutto dovuto all’uomo, i genitori possono tutto…)</a:t>
            </a:r>
          </a:p>
          <a:p>
            <a:pPr marL="285750" indent="-285750">
              <a:buFontTx/>
              <a:buChar char="-"/>
            </a:pPr>
            <a:r>
              <a:rPr lang="it-IT" sz="2800">
                <a:solidFill>
                  <a:schemeClr val="tx2"/>
                </a:solidFill>
              </a:rPr>
              <a:t>EGOCENTRISMO</a:t>
            </a:r>
          </a:p>
          <a:p>
            <a:r>
              <a:rPr lang="it-IT" sz="2800">
                <a:solidFill>
                  <a:schemeClr val="tx2"/>
                </a:solidFill>
              </a:rPr>
              <a:t> -pensiero magico</a:t>
            </a:r>
          </a:p>
          <a:p>
            <a:r>
              <a:rPr lang="it-IT" sz="2800">
                <a:solidFill>
                  <a:schemeClr val="tx2"/>
                </a:solidFill>
              </a:rPr>
              <a:t>-irreversibilità: stati e non trasformazioni. Una sola direzione. Un solo elemento alla volta.</a:t>
            </a:r>
          </a:p>
        </p:txBody>
      </p:sp>
      <p:sp>
        <p:nvSpPr>
          <p:cNvPr id="4" name="Stella a 5 punte 3"/>
          <p:cNvSpPr/>
          <p:nvPr/>
        </p:nvSpPr>
        <p:spPr>
          <a:xfrm>
            <a:off x="683568" y="6093296"/>
            <a:ext cx="432048" cy="3600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05320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228600" y="4114800"/>
            <a:ext cx="1752600" cy="990600"/>
          </a:xfrm>
          <a:prstGeom prst="rect">
            <a:avLst/>
          </a:prstGeom>
          <a:gradFill rotWithShape="0">
            <a:gsLst>
              <a:gs pos="0">
                <a:schemeClr val="accent1"/>
              </a:gs>
              <a:gs pos="100000">
                <a:schemeClr val="accent2"/>
              </a:gs>
            </a:gsLst>
            <a:path path="rect">
              <a:fillToRect t="100000" r="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ts val="2400"/>
              </a:lnSpc>
              <a:defRPr/>
            </a:pPr>
            <a:r>
              <a:rPr lang="it-IT" altLang="it-IT" sz="2400">
                <a:solidFill>
                  <a:srgbClr val="C00000"/>
                </a:solidFill>
                <a:effectLst>
                  <a:outerShdw blurRad="38100" dist="38100" dir="2700000" algn="tl">
                    <a:srgbClr val="000000"/>
                  </a:outerShdw>
                </a:effectLst>
                <a:cs typeface="Times New Roman" pitchFamily="18" charset="0"/>
              </a:rPr>
              <a:t>Operazion</a:t>
            </a:r>
            <a:r>
              <a:rPr lang="it-IT" altLang="it-IT" sz="2400">
                <a:solidFill>
                  <a:srgbClr val="FF9900"/>
                </a:solidFill>
                <a:effectLst>
                  <a:outerShdw blurRad="38100" dist="38100" dir="2700000" algn="tl">
                    <a:srgbClr val="000000"/>
                  </a:outerShdw>
                </a:effectLst>
                <a:cs typeface="Times New Roman" pitchFamily="18" charset="0"/>
              </a:rPr>
              <a:t>i</a:t>
            </a:r>
            <a:endParaRPr lang="it-IT" altLang="it-IT" sz="2400">
              <a:solidFill>
                <a:schemeClr val="bg1"/>
              </a:solidFill>
              <a:cs typeface="Times New Roman" pitchFamily="18" charset="0"/>
            </a:endParaRPr>
          </a:p>
        </p:txBody>
      </p:sp>
      <p:sp>
        <p:nvSpPr>
          <p:cNvPr id="30723" name="AutoShape 3"/>
          <p:cNvSpPr>
            <a:spLocks noChangeArrowheads="1"/>
          </p:cNvSpPr>
          <p:nvPr/>
        </p:nvSpPr>
        <p:spPr bwMode="auto">
          <a:xfrm>
            <a:off x="304800" y="1752600"/>
            <a:ext cx="8458200" cy="914400"/>
          </a:xfrm>
          <a:prstGeom prst="roundRect">
            <a:avLst>
              <a:gd name="adj" fmla="val 16667"/>
            </a:avLst>
          </a:prstGeom>
          <a:gradFill rotWithShape="0">
            <a:gsLst>
              <a:gs pos="0">
                <a:schemeClr val="accent2"/>
              </a:gs>
              <a:gs pos="100000">
                <a:schemeClr val="accent1"/>
              </a:gs>
            </a:gsLst>
            <a:lin ang="540000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Le azioni mentali isolate si coordinano tra loro e diventano </a:t>
            </a:r>
            <a:r>
              <a:rPr lang="it-IT" altLang="it-IT" sz="2400">
                <a:solidFill>
                  <a:srgbClr val="C00000"/>
                </a:solidFill>
                <a:cs typeface="Times New Roman" pitchFamily="18" charset="0"/>
              </a:rPr>
              <a:t>operazioni concrete. </a:t>
            </a:r>
            <a:r>
              <a:rPr lang="it-IT" altLang="it-IT" sz="2400">
                <a:solidFill>
                  <a:schemeClr val="bg1"/>
                </a:solidFill>
                <a:cs typeface="Times New Roman" pitchFamily="18" charset="0"/>
              </a:rPr>
              <a:t>Vado oltre dato percepito. </a:t>
            </a:r>
            <a:r>
              <a:rPr lang="it-IT" altLang="it-IT" sz="2400">
                <a:solidFill>
                  <a:srgbClr val="C00000"/>
                </a:solidFill>
                <a:cs typeface="Times New Roman" pitchFamily="18" charset="0"/>
              </a:rPr>
              <a:t> </a:t>
            </a:r>
          </a:p>
        </p:txBody>
      </p:sp>
      <p:sp>
        <p:nvSpPr>
          <p:cNvPr id="30724" name="Rectangle 4"/>
          <p:cNvSpPr>
            <a:spLocks noChangeArrowheads="1"/>
          </p:cNvSpPr>
          <p:nvPr/>
        </p:nvSpPr>
        <p:spPr bwMode="auto">
          <a:xfrm>
            <a:off x="2514600" y="3429000"/>
            <a:ext cx="2514600" cy="2362200"/>
          </a:xfrm>
          <a:prstGeom prst="rect">
            <a:avLst/>
          </a:prstGeom>
          <a:gradFill rotWithShape="0">
            <a:gsLst>
              <a:gs pos="0">
                <a:schemeClr val="accent1"/>
              </a:gs>
              <a:gs pos="100000">
                <a:schemeClr val="accent2"/>
              </a:gs>
            </a:gsLst>
            <a:path path="rect">
              <a:fillToRect t="100000" r="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rgbClr val="C00000"/>
                </a:solidFill>
                <a:cs typeface="Times New Roman" pitchFamily="18" charset="0"/>
              </a:rPr>
              <a:t>Reversibilità</a:t>
            </a:r>
          </a:p>
          <a:p>
            <a:pPr algn="ctr" eaLnBrk="1" hangingPunct="1">
              <a:lnSpc>
                <a:spcPts val="2400"/>
              </a:lnSpc>
            </a:pPr>
            <a:endParaRPr lang="it-IT" altLang="it-IT" sz="2400">
              <a:solidFill>
                <a:schemeClr val="bg1"/>
              </a:solidFill>
              <a:cs typeface="Times New Roman" pitchFamily="18" charset="0"/>
            </a:endParaRPr>
          </a:p>
          <a:p>
            <a:pPr algn="ctr" eaLnBrk="1" hangingPunct="1">
              <a:lnSpc>
                <a:spcPts val="2400"/>
              </a:lnSpc>
            </a:pPr>
            <a:r>
              <a:rPr lang="it-IT" altLang="it-IT" sz="2400">
                <a:solidFill>
                  <a:schemeClr val="bg1"/>
                </a:solidFill>
                <a:cs typeface="Times New Roman" pitchFamily="18" charset="0"/>
              </a:rPr>
              <a:t>Ad ogni operazione corrisponde un’operazione inversa</a:t>
            </a:r>
          </a:p>
        </p:txBody>
      </p:sp>
      <p:sp>
        <p:nvSpPr>
          <p:cNvPr id="30725" name="Rectangle 5"/>
          <p:cNvSpPr>
            <a:spLocks noChangeArrowheads="1"/>
          </p:cNvSpPr>
          <p:nvPr/>
        </p:nvSpPr>
        <p:spPr bwMode="auto">
          <a:xfrm>
            <a:off x="5562600" y="3048000"/>
            <a:ext cx="3124200" cy="3124200"/>
          </a:xfrm>
          <a:prstGeom prst="rect">
            <a:avLst/>
          </a:prstGeom>
          <a:solidFill>
            <a:schemeClr val="accent2"/>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Segna la genesi del </a:t>
            </a:r>
            <a:r>
              <a:rPr lang="it-IT" altLang="it-IT" sz="2400">
                <a:solidFill>
                  <a:srgbClr val="C00000"/>
                </a:solidFill>
                <a:cs typeface="Times New Roman" pitchFamily="18" charset="0"/>
              </a:rPr>
              <a:t>pensiero logico </a:t>
            </a:r>
            <a:r>
              <a:rPr lang="it-IT" altLang="it-IT" sz="2400">
                <a:solidFill>
                  <a:schemeClr val="bg1"/>
                </a:solidFill>
                <a:cs typeface="Times New Roman" pitchFamily="18" charset="0"/>
              </a:rPr>
              <a:t>in quanto permette la coordinazione dei diversi punti di vista tra loro </a:t>
            </a:r>
          </a:p>
        </p:txBody>
      </p:sp>
      <p:cxnSp>
        <p:nvCxnSpPr>
          <p:cNvPr id="30726" name="AutoShape 6"/>
          <p:cNvCxnSpPr>
            <a:cxnSpLocks noChangeShapeType="1"/>
            <a:stCxn id="30722" idx="3"/>
            <a:endCxn id="30724" idx="1"/>
          </p:cNvCxnSpPr>
          <p:nvPr/>
        </p:nvCxnSpPr>
        <p:spPr bwMode="auto">
          <a:xfrm>
            <a:off x="1981200" y="4610100"/>
            <a:ext cx="533400" cy="0"/>
          </a:xfrm>
          <a:prstGeom prst="straightConnector1">
            <a:avLst/>
          </a:prstGeom>
          <a:noFill/>
          <a:ln w="19050">
            <a:solidFill>
              <a:srgbClr val="FF9900"/>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727" name="AutoShape 7"/>
          <p:cNvCxnSpPr>
            <a:cxnSpLocks noChangeShapeType="1"/>
            <a:stCxn id="30724" idx="3"/>
            <a:endCxn id="30725" idx="1"/>
          </p:cNvCxnSpPr>
          <p:nvPr/>
        </p:nvCxnSpPr>
        <p:spPr bwMode="auto">
          <a:xfrm>
            <a:off x="5029200" y="4610100"/>
            <a:ext cx="533400" cy="0"/>
          </a:xfrm>
          <a:prstGeom prst="straightConnector1">
            <a:avLst/>
          </a:prstGeom>
          <a:noFill/>
          <a:ln w="19050">
            <a:solidFill>
              <a:srgbClr val="FF9900"/>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28" name="Rectangle 8"/>
          <p:cNvSpPr>
            <a:spLocks noGrp="1" noChangeArrowheads="1"/>
          </p:cNvSpPr>
          <p:nvPr>
            <p:ph type="title" idx="4294967295"/>
          </p:nvPr>
        </p:nvSpPr>
        <p:spPr>
          <a:xfrm>
            <a:off x="609600" y="914400"/>
            <a:ext cx="7772400" cy="519113"/>
          </a:xfrm>
          <a:noFill/>
        </p:spPr>
        <p:txBody>
          <a:bodyPr>
            <a:spAutoFit/>
          </a:bodyPr>
          <a:lstStyle/>
          <a:p>
            <a:pPr eaLnBrk="1" hangingPunct="1"/>
            <a:r>
              <a:rPr lang="it-IT" altLang="it-IT" sz="2800">
                <a:solidFill>
                  <a:srgbClr val="FF9521"/>
                </a:solidFill>
                <a:cs typeface="Times New Roman" pitchFamily="18" charset="0"/>
              </a:rPr>
              <a:t>Lo stadio operatorio concreto (7-12 anni)</a:t>
            </a:r>
            <a:endParaRPr lang="it-IT" altLang="it-IT" sz="2800"/>
          </a:p>
        </p:txBody>
      </p:sp>
      <p:sp>
        <p:nvSpPr>
          <p:cNvPr id="2" name="CasellaDiTesto 1"/>
          <p:cNvSpPr txBox="1"/>
          <p:nvPr/>
        </p:nvSpPr>
        <p:spPr>
          <a:xfrm>
            <a:off x="228600" y="6172200"/>
            <a:ext cx="7079704" cy="369332"/>
          </a:xfrm>
          <a:prstGeom prst="rect">
            <a:avLst/>
          </a:prstGeom>
          <a:noFill/>
        </p:spPr>
        <p:txBody>
          <a:bodyPr wrap="square" rtlCol="0">
            <a:spAutoFit/>
          </a:bodyPr>
          <a:lstStyle/>
          <a:p>
            <a:r>
              <a:rPr lang="it-IT" b="1">
                <a:solidFill>
                  <a:schemeClr val="tx2"/>
                </a:solidFill>
              </a:rPr>
              <a:t>OPERAZIONI INTELLETTUALI</a:t>
            </a:r>
          </a:p>
        </p:txBody>
      </p:sp>
    </p:spTree>
    <p:extLst>
      <p:ext uri="{BB962C8B-B14F-4D97-AF65-F5344CB8AC3E}">
        <p14:creationId xmlns:p14="http://schemas.microsoft.com/office/powerpoint/2010/main" val="37033170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0726"/>
                                        </p:tgtEl>
                                        <p:attrNameLst>
                                          <p:attrName>style.visibility</p:attrName>
                                        </p:attrNameLst>
                                      </p:cBhvr>
                                      <p:to>
                                        <p:strVal val="visible"/>
                                      </p:to>
                                    </p:set>
                                    <p:animEffect transition="in" filter="wipe(left)">
                                      <p:cBhvr>
                                        <p:cTn id="7" dur="5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3528" y="548680"/>
            <a:ext cx="8280920" cy="2800767"/>
          </a:xfrm>
          <a:prstGeom prst="rect">
            <a:avLst/>
          </a:prstGeom>
          <a:noFill/>
        </p:spPr>
        <p:txBody>
          <a:bodyPr wrap="square" rtlCol="0">
            <a:spAutoFit/>
          </a:bodyPr>
          <a:lstStyle/>
          <a:p>
            <a:r>
              <a:rPr lang="it-IT" sz="4400" b="1">
                <a:solidFill>
                  <a:schemeClr val="tx2"/>
                </a:solidFill>
              </a:rPr>
              <a:t>CLASSIFICAZIONI</a:t>
            </a:r>
          </a:p>
          <a:p>
            <a:endParaRPr lang="it-IT" sz="4400" b="1">
              <a:solidFill>
                <a:schemeClr val="tx2"/>
              </a:solidFill>
            </a:endParaRPr>
          </a:p>
          <a:p>
            <a:endParaRPr lang="it-IT" sz="4400" b="1">
              <a:solidFill>
                <a:schemeClr val="tx2"/>
              </a:solidFill>
            </a:endParaRPr>
          </a:p>
          <a:p>
            <a:r>
              <a:rPr lang="it-IT" sz="4400" b="1">
                <a:solidFill>
                  <a:schemeClr val="tx2"/>
                </a:solidFill>
              </a:rPr>
              <a:t>SERIE</a:t>
            </a:r>
          </a:p>
        </p:txBody>
      </p:sp>
    </p:spTree>
    <p:extLst>
      <p:ext uri="{BB962C8B-B14F-4D97-AF65-F5344CB8AC3E}">
        <p14:creationId xmlns:p14="http://schemas.microsoft.com/office/powerpoint/2010/main" val="3627148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6" name="Object 2"/>
          <p:cNvGraphicFramePr>
            <a:graphicFrameLocks noChangeAspect="1"/>
          </p:cNvGraphicFramePr>
          <p:nvPr/>
        </p:nvGraphicFramePr>
        <p:xfrm>
          <a:off x="2133600" y="2590800"/>
          <a:ext cx="1308100" cy="1184275"/>
        </p:xfrm>
        <a:graphic>
          <a:graphicData uri="http://schemas.openxmlformats.org/presentationml/2006/ole">
            <mc:AlternateContent xmlns:mc="http://schemas.openxmlformats.org/markup-compatibility/2006">
              <mc:Choice xmlns:v="urn:schemas-microsoft-com:vml" Requires="v">
                <p:oleObj name="Unknown" r:id="rId3" imgW="1238423" imgH="885949" progId="Unknown">
                  <p:embed/>
                </p:oleObj>
              </mc:Choice>
              <mc:Fallback>
                <p:oleObj name="Unknown" r:id="rId3" imgW="1238423" imgH="885949" progId="Unknown">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2590800"/>
                        <a:ext cx="1308100" cy="11842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747" name="Object 3"/>
          <p:cNvGraphicFramePr>
            <a:graphicFrameLocks noChangeAspect="1"/>
          </p:cNvGraphicFramePr>
          <p:nvPr/>
        </p:nvGraphicFramePr>
        <p:xfrm>
          <a:off x="5029200" y="2590800"/>
          <a:ext cx="1308100" cy="1184275"/>
        </p:xfrm>
        <a:graphic>
          <a:graphicData uri="http://schemas.openxmlformats.org/presentationml/2006/ole">
            <mc:AlternateContent xmlns:mc="http://schemas.openxmlformats.org/markup-compatibility/2006">
              <mc:Choice xmlns:v="urn:schemas-microsoft-com:vml" Requires="v">
                <p:oleObj name="Unknown" r:id="rId5" imgW="1238423" imgH="885949" progId="Unknown">
                  <p:embed/>
                </p:oleObj>
              </mc:Choice>
              <mc:Fallback>
                <p:oleObj name="Unknown" r:id="rId5" imgW="1238423" imgH="885949" progId="Unknown">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2590800"/>
                        <a:ext cx="1308100" cy="11842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48" name="Rectangle 4"/>
          <p:cNvSpPr>
            <a:spLocks noChangeArrowheads="1"/>
          </p:cNvSpPr>
          <p:nvPr/>
        </p:nvSpPr>
        <p:spPr bwMode="auto">
          <a:xfrm>
            <a:off x="381000" y="1676400"/>
            <a:ext cx="8462963" cy="701675"/>
          </a:xfrm>
          <a:prstGeom prst="rect">
            <a:avLst/>
          </a:prstGeom>
          <a:solidFill>
            <a:schemeClr val="accent2"/>
          </a:soli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Si mostrano al bambino 2 palline identiche di plastilina e gli si</a:t>
            </a:r>
          </a:p>
          <a:p>
            <a:pPr algn="ctr" eaLnBrk="1" hangingPunct="1">
              <a:lnSpc>
                <a:spcPts val="2400"/>
              </a:lnSpc>
            </a:pPr>
            <a:r>
              <a:rPr lang="it-IT" altLang="it-IT" sz="2400">
                <a:solidFill>
                  <a:schemeClr val="bg1"/>
                </a:solidFill>
                <a:cs typeface="Times New Roman" pitchFamily="18" charset="0"/>
              </a:rPr>
              <a:t>chiede: “Queste 2 palline sono uguali?”</a:t>
            </a:r>
          </a:p>
        </p:txBody>
      </p:sp>
      <p:sp>
        <p:nvSpPr>
          <p:cNvPr id="31749" name="Rectangle 5"/>
          <p:cNvSpPr>
            <a:spLocks noChangeArrowheads="1"/>
          </p:cNvSpPr>
          <p:nvPr/>
        </p:nvSpPr>
        <p:spPr bwMode="auto">
          <a:xfrm>
            <a:off x="163513" y="3886200"/>
            <a:ext cx="8837612" cy="1006475"/>
          </a:xfrm>
          <a:prstGeom prst="rect">
            <a:avLst/>
          </a:prstGeom>
          <a:solidFill>
            <a:schemeClr val="accent2"/>
          </a:soli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Una delle due palline viene allungata in una salsiccia. Si chiede </a:t>
            </a:r>
          </a:p>
          <a:p>
            <a:pPr algn="ctr" eaLnBrk="1" hangingPunct="1">
              <a:lnSpc>
                <a:spcPts val="2400"/>
              </a:lnSpc>
            </a:pPr>
            <a:r>
              <a:rPr lang="it-IT" altLang="it-IT" sz="2400">
                <a:solidFill>
                  <a:schemeClr val="bg1"/>
                </a:solidFill>
                <a:cs typeface="Times New Roman" pitchFamily="18" charset="0"/>
              </a:rPr>
              <a:t>al bambino: “In questa salsiccia c’è ancora tanta plastilina </a:t>
            </a:r>
          </a:p>
          <a:p>
            <a:pPr algn="ctr" eaLnBrk="1" hangingPunct="1">
              <a:lnSpc>
                <a:spcPts val="2400"/>
              </a:lnSpc>
            </a:pPr>
            <a:r>
              <a:rPr lang="it-IT" altLang="it-IT" sz="2400">
                <a:solidFill>
                  <a:schemeClr val="bg1"/>
                </a:solidFill>
                <a:cs typeface="Times New Roman" pitchFamily="18" charset="0"/>
              </a:rPr>
              <a:t>quanta ce n’era nella pallina?”</a:t>
            </a:r>
          </a:p>
        </p:txBody>
      </p:sp>
      <p:graphicFrame>
        <p:nvGraphicFramePr>
          <p:cNvPr id="31750" name="Object 6"/>
          <p:cNvGraphicFramePr>
            <a:graphicFrameLocks noChangeAspect="1"/>
          </p:cNvGraphicFramePr>
          <p:nvPr/>
        </p:nvGraphicFramePr>
        <p:xfrm>
          <a:off x="838200" y="4953000"/>
          <a:ext cx="1308100" cy="1184275"/>
        </p:xfrm>
        <a:graphic>
          <a:graphicData uri="http://schemas.openxmlformats.org/presentationml/2006/ole">
            <mc:AlternateContent xmlns:mc="http://schemas.openxmlformats.org/markup-compatibility/2006">
              <mc:Choice xmlns:v="urn:schemas-microsoft-com:vml" Requires="v">
                <p:oleObj name="Unknown" r:id="rId5" imgW="1238423" imgH="885949" progId="Unknown">
                  <p:embed/>
                </p:oleObj>
              </mc:Choice>
              <mc:Fallback>
                <p:oleObj name="Unknown" r:id="rId5" imgW="1238423" imgH="885949" progId="Unknown">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4953000"/>
                        <a:ext cx="1308100" cy="11842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751" name="Object 7"/>
          <p:cNvGraphicFramePr>
            <a:graphicFrameLocks noChangeAspect="1"/>
          </p:cNvGraphicFramePr>
          <p:nvPr/>
        </p:nvGraphicFramePr>
        <p:xfrm>
          <a:off x="2895600" y="4953000"/>
          <a:ext cx="1308100" cy="1184275"/>
        </p:xfrm>
        <a:graphic>
          <a:graphicData uri="http://schemas.openxmlformats.org/presentationml/2006/ole">
            <mc:AlternateContent xmlns:mc="http://schemas.openxmlformats.org/markup-compatibility/2006">
              <mc:Choice xmlns:v="urn:schemas-microsoft-com:vml" Requires="v">
                <p:oleObj name="Unknown" r:id="rId5" imgW="1238423" imgH="885949" progId="Unknown">
                  <p:embed/>
                </p:oleObj>
              </mc:Choice>
              <mc:Fallback>
                <p:oleObj name="Unknown" r:id="rId5" imgW="1238423" imgH="885949" progId="Unknown">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4953000"/>
                        <a:ext cx="1308100" cy="11842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752" name="Object 8"/>
          <p:cNvGraphicFramePr>
            <a:graphicFrameLocks noChangeAspect="1"/>
          </p:cNvGraphicFramePr>
          <p:nvPr/>
        </p:nvGraphicFramePr>
        <p:xfrm>
          <a:off x="5257800" y="5105400"/>
          <a:ext cx="3352800" cy="838200"/>
        </p:xfrm>
        <a:graphic>
          <a:graphicData uri="http://schemas.openxmlformats.org/presentationml/2006/ole">
            <mc:AlternateContent xmlns:mc="http://schemas.openxmlformats.org/markup-compatibility/2006">
              <mc:Choice xmlns:v="urn:schemas-microsoft-com:vml" Requires="v">
                <p:oleObj name="Unknown" r:id="rId6" imgW="3010320" imgH="714286" progId="Unknown">
                  <p:embed/>
                </p:oleObj>
              </mc:Choice>
              <mc:Fallback>
                <p:oleObj name="Unknown" r:id="rId6" imgW="3010320" imgH="714286" progId="Unknown">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5105400"/>
                        <a:ext cx="3352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3" name="AutoShape 9"/>
          <p:cNvSpPr>
            <a:spLocks noChangeArrowheads="1"/>
          </p:cNvSpPr>
          <p:nvPr/>
        </p:nvSpPr>
        <p:spPr bwMode="auto">
          <a:xfrm>
            <a:off x="4267200" y="5410200"/>
            <a:ext cx="914400" cy="304800"/>
          </a:xfrm>
          <a:custGeom>
            <a:avLst/>
            <a:gdLst>
              <a:gd name="T0" fmla="*/ 685800 w 21600"/>
              <a:gd name="T1" fmla="*/ 0 h 21600"/>
              <a:gd name="T2" fmla="*/ 0 w 21600"/>
              <a:gd name="T3" fmla="*/ 152400 h 21600"/>
              <a:gd name="T4" fmla="*/ 685800 w 21600"/>
              <a:gd name="T5" fmla="*/ 304800 h 21600"/>
              <a:gd name="T6" fmla="*/ 914400 w 21600"/>
              <a:gd name="T7" fmla="*/ 1524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0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it-IT"/>
          </a:p>
        </p:txBody>
      </p:sp>
      <p:sp>
        <p:nvSpPr>
          <p:cNvPr id="31754" name="Rectangle 10"/>
          <p:cNvSpPr>
            <a:spLocks noGrp="1" noChangeArrowheads="1"/>
          </p:cNvSpPr>
          <p:nvPr>
            <p:ph type="title" idx="4294967295"/>
          </p:nvPr>
        </p:nvSpPr>
        <p:spPr>
          <a:xfrm>
            <a:off x="609600" y="914400"/>
            <a:ext cx="7772400" cy="519113"/>
          </a:xfrm>
          <a:noFill/>
        </p:spPr>
        <p:txBody>
          <a:bodyPr>
            <a:spAutoFit/>
          </a:bodyPr>
          <a:lstStyle/>
          <a:p>
            <a:pPr eaLnBrk="1" hangingPunct="1"/>
            <a:r>
              <a:rPr lang="it-IT" altLang="it-IT" sz="2800">
                <a:solidFill>
                  <a:srgbClr val="FF9521"/>
                </a:solidFill>
                <a:cs typeface="Times New Roman" pitchFamily="18" charset="0"/>
              </a:rPr>
              <a:t>Compito della conservazione della sostanza</a:t>
            </a:r>
            <a:endParaRPr lang="it-IT" altLang="it-IT" sz="2800"/>
          </a:p>
        </p:txBody>
      </p:sp>
    </p:spTree>
    <p:extLst>
      <p:ext uri="{BB962C8B-B14F-4D97-AF65-F5344CB8AC3E}">
        <p14:creationId xmlns:p14="http://schemas.microsoft.com/office/powerpoint/2010/main" val="36240690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2209800"/>
            <a:ext cx="9144000" cy="1616075"/>
          </a:xfrm>
          <a:prstGeom prst="rect">
            <a:avLst/>
          </a:prstGeom>
          <a:solidFill>
            <a:schemeClr val="accent2"/>
          </a:soli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200">
                <a:solidFill>
                  <a:schemeClr val="bg1"/>
                </a:solidFill>
              </a:rPr>
              <a:t>Si mostra al bambino un recipiente basso e largo (a) contenente del latte e gli si chiede di versare il latte da un boccale in un secondo  recipiente di forma identica (b) finché c’è la medesima quantità di latte del primo recipiente. Il bambino riconosce che la quantità di latte è identica nei due recipienti.</a:t>
            </a:r>
          </a:p>
        </p:txBody>
      </p:sp>
      <p:graphicFrame>
        <p:nvGraphicFramePr>
          <p:cNvPr id="32771" name="Object 3"/>
          <p:cNvGraphicFramePr>
            <a:graphicFrameLocks noChangeAspect="1"/>
          </p:cNvGraphicFramePr>
          <p:nvPr/>
        </p:nvGraphicFramePr>
        <p:xfrm>
          <a:off x="2209800" y="914400"/>
          <a:ext cx="1524000" cy="1101725"/>
        </p:xfrm>
        <a:graphic>
          <a:graphicData uri="http://schemas.openxmlformats.org/presentationml/2006/ole">
            <mc:AlternateContent xmlns:mc="http://schemas.openxmlformats.org/markup-compatibility/2006">
              <mc:Choice xmlns:v="urn:schemas-microsoft-com:vml" Requires="v">
                <p:oleObj name="Unknown" r:id="rId3" imgW="1133633" imgH="819048" progId="Unknown">
                  <p:embed/>
                </p:oleObj>
              </mc:Choice>
              <mc:Fallback>
                <p:oleObj name="Unknown" r:id="rId3" imgW="1133633" imgH="819048" progId="Unknown">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914400"/>
                        <a:ext cx="152400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772" name="Object 4"/>
          <p:cNvGraphicFramePr>
            <a:graphicFrameLocks noChangeAspect="1"/>
          </p:cNvGraphicFramePr>
          <p:nvPr/>
        </p:nvGraphicFramePr>
        <p:xfrm>
          <a:off x="5334000" y="914400"/>
          <a:ext cx="1524000" cy="1101725"/>
        </p:xfrm>
        <a:graphic>
          <a:graphicData uri="http://schemas.openxmlformats.org/presentationml/2006/ole">
            <mc:AlternateContent xmlns:mc="http://schemas.openxmlformats.org/markup-compatibility/2006">
              <mc:Choice xmlns:v="urn:schemas-microsoft-com:vml" Requires="v">
                <p:oleObj name="Unknown" r:id="rId3" imgW="1133633" imgH="819048" progId="Unknown">
                  <p:embed/>
                </p:oleObj>
              </mc:Choice>
              <mc:Fallback>
                <p:oleObj name="Unknown" r:id="rId3" imgW="1133633" imgH="819048" progId="Unknown">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914400"/>
                        <a:ext cx="152400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3" name="Text Box 5"/>
          <p:cNvSpPr txBox="1">
            <a:spLocks noChangeArrowheads="1"/>
          </p:cNvSpPr>
          <p:nvPr/>
        </p:nvSpPr>
        <p:spPr bwMode="auto">
          <a:xfrm>
            <a:off x="1676400" y="9906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ts val="2400"/>
              </a:lnSpc>
            </a:pPr>
            <a:r>
              <a:rPr lang="it-IT" altLang="it-IT" sz="2400">
                <a:solidFill>
                  <a:schemeClr val="bg1"/>
                </a:solidFill>
                <a:cs typeface="Times New Roman" pitchFamily="18" charset="0"/>
              </a:rPr>
              <a:t>a</a:t>
            </a:r>
          </a:p>
        </p:txBody>
      </p:sp>
      <p:sp>
        <p:nvSpPr>
          <p:cNvPr id="32774" name="Text Box 6"/>
          <p:cNvSpPr txBox="1">
            <a:spLocks noChangeArrowheads="1"/>
          </p:cNvSpPr>
          <p:nvPr/>
        </p:nvSpPr>
        <p:spPr bwMode="auto">
          <a:xfrm>
            <a:off x="4876800" y="9906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ts val="2400"/>
              </a:lnSpc>
            </a:pPr>
            <a:r>
              <a:rPr lang="it-IT" altLang="it-IT" sz="2400">
                <a:solidFill>
                  <a:schemeClr val="bg1"/>
                </a:solidFill>
                <a:cs typeface="Times New Roman" pitchFamily="18" charset="0"/>
              </a:rPr>
              <a:t>b</a:t>
            </a:r>
          </a:p>
        </p:txBody>
      </p:sp>
      <p:graphicFrame>
        <p:nvGraphicFramePr>
          <p:cNvPr id="32775" name="Object 7"/>
          <p:cNvGraphicFramePr>
            <a:graphicFrameLocks noChangeAspect="1"/>
          </p:cNvGraphicFramePr>
          <p:nvPr/>
        </p:nvGraphicFramePr>
        <p:xfrm>
          <a:off x="1371600" y="4114800"/>
          <a:ext cx="1524000" cy="1101725"/>
        </p:xfrm>
        <a:graphic>
          <a:graphicData uri="http://schemas.openxmlformats.org/presentationml/2006/ole">
            <mc:AlternateContent xmlns:mc="http://schemas.openxmlformats.org/markup-compatibility/2006">
              <mc:Choice xmlns:v="urn:schemas-microsoft-com:vml" Requires="v">
                <p:oleObj name="Unknown" r:id="rId3" imgW="1133633" imgH="819048" progId="Unknown">
                  <p:embed/>
                </p:oleObj>
              </mc:Choice>
              <mc:Fallback>
                <p:oleObj name="Unknown" r:id="rId3" imgW="1133633" imgH="819048" progId="Unknown">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4114800"/>
                        <a:ext cx="152400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776" name="Object 8"/>
          <p:cNvGraphicFramePr>
            <a:graphicFrameLocks noChangeAspect="1"/>
          </p:cNvGraphicFramePr>
          <p:nvPr/>
        </p:nvGraphicFramePr>
        <p:xfrm>
          <a:off x="3505200" y="4114800"/>
          <a:ext cx="1524000" cy="1101725"/>
        </p:xfrm>
        <a:graphic>
          <a:graphicData uri="http://schemas.openxmlformats.org/presentationml/2006/ole">
            <mc:AlternateContent xmlns:mc="http://schemas.openxmlformats.org/markup-compatibility/2006">
              <mc:Choice xmlns:v="urn:schemas-microsoft-com:vml" Requires="v">
                <p:oleObj name="Unknown" r:id="rId5" imgW="1133633" imgH="819048" progId="Unknown">
                  <p:embed/>
                </p:oleObj>
              </mc:Choice>
              <mc:Fallback>
                <p:oleObj name="Unknown" r:id="rId5" imgW="1133633" imgH="819048" progId="Unknown">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4114800"/>
                        <a:ext cx="152400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777" name="Object 9"/>
          <p:cNvGraphicFramePr>
            <a:graphicFrameLocks noChangeAspect="1"/>
          </p:cNvGraphicFramePr>
          <p:nvPr/>
        </p:nvGraphicFramePr>
        <p:xfrm>
          <a:off x="6324600" y="4038600"/>
          <a:ext cx="1447800" cy="1219200"/>
        </p:xfrm>
        <a:graphic>
          <a:graphicData uri="http://schemas.openxmlformats.org/presentationml/2006/ole">
            <mc:AlternateContent xmlns:mc="http://schemas.openxmlformats.org/markup-compatibility/2006">
              <mc:Choice xmlns:v="urn:schemas-microsoft-com:vml" Requires="v">
                <p:oleObj name="Unknown" r:id="rId6" imgW="847843" imgH="952633" progId="Unknown">
                  <p:embed/>
                </p:oleObj>
              </mc:Choice>
              <mc:Fallback>
                <p:oleObj name="Unknown" r:id="rId6" imgW="847843" imgH="952633" progId="Unknown">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24600" y="4038600"/>
                        <a:ext cx="1447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2778" name="Text Box 10"/>
          <p:cNvSpPr txBox="1">
            <a:spLocks noChangeArrowheads="1"/>
          </p:cNvSpPr>
          <p:nvPr/>
        </p:nvSpPr>
        <p:spPr bwMode="auto">
          <a:xfrm>
            <a:off x="990600" y="41148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ts val="2400"/>
              </a:lnSpc>
            </a:pPr>
            <a:r>
              <a:rPr lang="it-IT" altLang="it-IT" sz="2400">
                <a:solidFill>
                  <a:schemeClr val="bg1"/>
                </a:solidFill>
                <a:cs typeface="Times New Roman" pitchFamily="18" charset="0"/>
              </a:rPr>
              <a:t>a</a:t>
            </a:r>
          </a:p>
        </p:txBody>
      </p:sp>
      <p:sp>
        <p:nvSpPr>
          <p:cNvPr id="32779" name="Text Box 11"/>
          <p:cNvSpPr txBox="1">
            <a:spLocks noChangeArrowheads="1"/>
          </p:cNvSpPr>
          <p:nvPr/>
        </p:nvSpPr>
        <p:spPr bwMode="auto">
          <a:xfrm>
            <a:off x="3124200" y="41148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ts val="2400"/>
              </a:lnSpc>
            </a:pPr>
            <a:r>
              <a:rPr lang="it-IT" altLang="it-IT" sz="2400">
                <a:solidFill>
                  <a:schemeClr val="bg1"/>
                </a:solidFill>
                <a:cs typeface="Times New Roman" pitchFamily="18" charset="0"/>
              </a:rPr>
              <a:t>b</a:t>
            </a:r>
          </a:p>
        </p:txBody>
      </p:sp>
      <p:sp>
        <p:nvSpPr>
          <p:cNvPr id="32780" name="Text Box 12"/>
          <p:cNvSpPr txBox="1">
            <a:spLocks noChangeArrowheads="1"/>
          </p:cNvSpPr>
          <p:nvPr/>
        </p:nvSpPr>
        <p:spPr bwMode="auto">
          <a:xfrm>
            <a:off x="5943600" y="4038600"/>
            <a:ext cx="336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ts val="2400"/>
              </a:lnSpc>
            </a:pPr>
            <a:r>
              <a:rPr lang="it-IT" altLang="it-IT" sz="2400">
                <a:solidFill>
                  <a:schemeClr val="bg1"/>
                </a:solidFill>
                <a:cs typeface="Times New Roman" pitchFamily="18" charset="0"/>
              </a:rPr>
              <a:t>c</a:t>
            </a:r>
          </a:p>
        </p:txBody>
      </p:sp>
      <p:sp>
        <p:nvSpPr>
          <p:cNvPr id="32781" name="Text Box 13"/>
          <p:cNvSpPr txBox="1">
            <a:spLocks noChangeArrowheads="1"/>
          </p:cNvSpPr>
          <p:nvPr/>
        </p:nvSpPr>
        <p:spPr bwMode="auto">
          <a:xfrm>
            <a:off x="-17463" y="5330825"/>
            <a:ext cx="91868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200">
                <a:solidFill>
                  <a:schemeClr val="bg1"/>
                </a:solidFill>
              </a:rPr>
              <a:t>Si mostra al bambino un recipiente alto e stretto e gli si chiede di versare</a:t>
            </a:r>
          </a:p>
          <a:p>
            <a:pPr algn="ctr" eaLnBrk="1" hangingPunct="1">
              <a:lnSpc>
                <a:spcPts val="2400"/>
              </a:lnSpc>
            </a:pPr>
            <a:r>
              <a:rPr lang="it-IT" altLang="it-IT" sz="2200">
                <a:solidFill>
                  <a:schemeClr val="bg1"/>
                </a:solidFill>
              </a:rPr>
              <a:t>in esso il contenuto di uno dei due recipienti originari. Poi gli si chiede: </a:t>
            </a:r>
          </a:p>
          <a:p>
            <a:pPr algn="ctr" eaLnBrk="1" hangingPunct="1">
              <a:lnSpc>
                <a:spcPts val="2400"/>
              </a:lnSpc>
            </a:pPr>
            <a:r>
              <a:rPr lang="it-IT" altLang="it-IT" sz="2200">
                <a:solidFill>
                  <a:schemeClr val="bg1"/>
                </a:solidFill>
              </a:rPr>
              <a:t>“C’è tanto latte in (c) quanto ce n’è in (a)?”</a:t>
            </a:r>
          </a:p>
        </p:txBody>
      </p:sp>
      <p:sp>
        <p:nvSpPr>
          <p:cNvPr id="32782" name="AutoShape 14"/>
          <p:cNvSpPr>
            <a:spLocks noChangeArrowheads="1"/>
          </p:cNvSpPr>
          <p:nvPr/>
        </p:nvSpPr>
        <p:spPr bwMode="auto">
          <a:xfrm>
            <a:off x="5029200" y="4648200"/>
            <a:ext cx="1295400" cy="304800"/>
          </a:xfrm>
          <a:custGeom>
            <a:avLst/>
            <a:gdLst>
              <a:gd name="T0" fmla="*/ 971550 w 21600"/>
              <a:gd name="T1" fmla="*/ 0 h 21600"/>
              <a:gd name="T2" fmla="*/ 0 w 21600"/>
              <a:gd name="T3" fmla="*/ 152400 h 21600"/>
              <a:gd name="T4" fmla="*/ 971550 w 21600"/>
              <a:gd name="T5" fmla="*/ 304800 h 21600"/>
              <a:gd name="T6" fmla="*/ 1295400 w 21600"/>
              <a:gd name="T7" fmla="*/ 1524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0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it-IT"/>
          </a:p>
        </p:txBody>
      </p:sp>
      <p:sp>
        <p:nvSpPr>
          <p:cNvPr id="32783" name="Rectangle 15"/>
          <p:cNvSpPr>
            <a:spLocks noGrp="1" noChangeArrowheads="1"/>
          </p:cNvSpPr>
          <p:nvPr>
            <p:ph type="title" idx="4294967295"/>
          </p:nvPr>
        </p:nvSpPr>
        <p:spPr>
          <a:xfrm>
            <a:off x="685800" y="76200"/>
            <a:ext cx="7772400" cy="519113"/>
          </a:xfrm>
          <a:noFill/>
        </p:spPr>
        <p:txBody>
          <a:bodyPr>
            <a:spAutoFit/>
          </a:bodyPr>
          <a:lstStyle/>
          <a:p>
            <a:pPr eaLnBrk="1" hangingPunct="1"/>
            <a:r>
              <a:rPr lang="it-IT" altLang="it-IT" sz="2800">
                <a:solidFill>
                  <a:srgbClr val="FF9521"/>
                </a:solidFill>
                <a:cs typeface="Times New Roman" pitchFamily="18" charset="0"/>
              </a:rPr>
              <a:t>Compito della conservazione del volume</a:t>
            </a:r>
            <a:endParaRPr lang="it-IT" altLang="it-IT" sz="2800"/>
          </a:p>
        </p:txBody>
      </p:sp>
    </p:spTree>
    <p:extLst>
      <p:ext uri="{BB962C8B-B14F-4D97-AF65-F5344CB8AC3E}">
        <p14:creationId xmlns:p14="http://schemas.microsoft.com/office/powerpoint/2010/main" val="3368249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304800" y="1752600"/>
            <a:ext cx="8458200" cy="685800"/>
          </a:xfrm>
          <a:prstGeom prst="roundRect">
            <a:avLst>
              <a:gd name="adj" fmla="val 16667"/>
            </a:avLst>
          </a:prstGeom>
          <a:gradFill rotWithShape="0">
            <a:gsLst>
              <a:gs pos="0">
                <a:schemeClr val="accent2"/>
              </a:gs>
              <a:gs pos="100000">
                <a:schemeClr val="accent1"/>
              </a:gs>
            </a:gsLst>
            <a:lin ang="540000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ts val="2400"/>
              </a:lnSpc>
              <a:defRPr/>
            </a:pPr>
            <a:r>
              <a:rPr lang="it-IT" altLang="it-IT" sz="2400">
                <a:solidFill>
                  <a:schemeClr val="bg1"/>
                </a:solidFill>
                <a:cs typeface="Times New Roman" pitchFamily="18" charset="0"/>
              </a:rPr>
              <a:t>Il pensiero è di tipo ipotetico-deduttivo</a:t>
            </a:r>
            <a:endParaRPr lang="it-IT" altLang="it-IT" sz="2400">
              <a:solidFill>
                <a:srgbClr val="FFE0BD"/>
              </a:solidFill>
              <a:effectLst>
                <a:outerShdw blurRad="38100" dist="38100" dir="2700000" algn="tl">
                  <a:srgbClr val="000000"/>
                </a:outerShdw>
              </a:effectLst>
              <a:cs typeface="Times New Roman" pitchFamily="18" charset="0"/>
            </a:endParaRPr>
          </a:p>
        </p:txBody>
      </p:sp>
      <p:sp>
        <p:nvSpPr>
          <p:cNvPr id="33795" name="Rectangle 3"/>
          <p:cNvSpPr>
            <a:spLocks noChangeArrowheads="1"/>
          </p:cNvSpPr>
          <p:nvPr/>
        </p:nvSpPr>
        <p:spPr bwMode="auto">
          <a:xfrm>
            <a:off x="533400" y="3886200"/>
            <a:ext cx="1752600" cy="1295400"/>
          </a:xfrm>
          <a:prstGeom prst="rect">
            <a:avLst/>
          </a:prstGeom>
          <a:gradFill rotWithShape="0">
            <a:gsLst>
              <a:gs pos="0">
                <a:schemeClr val="accent1"/>
              </a:gs>
              <a:gs pos="100000">
                <a:schemeClr val="accent2"/>
              </a:gs>
            </a:gsLst>
            <a:path path="rect">
              <a:fillToRect t="100000" r="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Ipotetico-deduttivo</a:t>
            </a:r>
          </a:p>
        </p:txBody>
      </p:sp>
      <p:sp>
        <p:nvSpPr>
          <p:cNvPr id="33796" name="Rectangle 4"/>
          <p:cNvSpPr>
            <a:spLocks noChangeArrowheads="1"/>
          </p:cNvSpPr>
          <p:nvPr/>
        </p:nvSpPr>
        <p:spPr bwMode="auto">
          <a:xfrm>
            <a:off x="3352800" y="2895600"/>
            <a:ext cx="5334000" cy="1295400"/>
          </a:xfrm>
          <a:prstGeom prst="rect">
            <a:avLst/>
          </a:prstGeom>
          <a:solidFill>
            <a:schemeClr val="accent2"/>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Consente di compiere operazioni logiche su premesse ipotetiche e di ricavarne le conseguenze appropriate</a:t>
            </a:r>
          </a:p>
        </p:txBody>
      </p:sp>
      <p:sp>
        <p:nvSpPr>
          <p:cNvPr id="33797" name="Rectangle 5"/>
          <p:cNvSpPr>
            <a:spLocks noChangeArrowheads="1"/>
          </p:cNvSpPr>
          <p:nvPr/>
        </p:nvSpPr>
        <p:spPr bwMode="auto">
          <a:xfrm>
            <a:off x="3352800" y="4876800"/>
            <a:ext cx="5334000" cy="1295400"/>
          </a:xfrm>
          <a:prstGeom prst="rect">
            <a:avLst/>
          </a:prstGeom>
          <a:solidFill>
            <a:schemeClr val="accent2"/>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Una volta individuati i potenziali fattori coinvolti in un fenomeno, li varia in modo sistematico per verificare quali causino quel fenomeno</a:t>
            </a:r>
          </a:p>
        </p:txBody>
      </p:sp>
      <p:cxnSp>
        <p:nvCxnSpPr>
          <p:cNvPr id="33798" name="AutoShape 6"/>
          <p:cNvCxnSpPr>
            <a:cxnSpLocks noChangeShapeType="1"/>
            <a:stCxn id="33795" idx="3"/>
            <a:endCxn id="33796" idx="1"/>
          </p:cNvCxnSpPr>
          <p:nvPr/>
        </p:nvCxnSpPr>
        <p:spPr bwMode="auto">
          <a:xfrm flipV="1">
            <a:off x="2286000" y="3543300"/>
            <a:ext cx="1066800" cy="990600"/>
          </a:xfrm>
          <a:prstGeom prst="bentConnector3">
            <a:avLst>
              <a:gd name="adj1" fmla="val 50000"/>
            </a:avLst>
          </a:prstGeom>
          <a:noFill/>
          <a:ln w="9525">
            <a:solidFill>
              <a:srgbClr val="FF99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799" name="AutoShape 7"/>
          <p:cNvCxnSpPr>
            <a:cxnSpLocks noChangeShapeType="1"/>
            <a:stCxn id="33795" idx="3"/>
            <a:endCxn id="33797" idx="1"/>
          </p:cNvCxnSpPr>
          <p:nvPr/>
        </p:nvCxnSpPr>
        <p:spPr bwMode="auto">
          <a:xfrm>
            <a:off x="2286000" y="4533900"/>
            <a:ext cx="1066800" cy="990600"/>
          </a:xfrm>
          <a:prstGeom prst="bentConnector3">
            <a:avLst>
              <a:gd name="adj1" fmla="val 50000"/>
            </a:avLst>
          </a:prstGeom>
          <a:noFill/>
          <a:ln w="9525">
            <a:solidFill>
              <a:srgbClr val="FF99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800" name="Rectangle 8"/>
          <p:cNvSpPr>
            <a:spLocks noGrp="1" noChangeArrowheads="1"/>
          </p:cNvSpPr>
          <p:nvPr>
            <p:ph type="title" idx="4294967295"/>
          </p:nvPr>
        </p:nvSpPr>
        <p:spPr>
          <a:xfrm>
            <a:off x="162744" y="980728"/>
            <a:ext cx="8839200" cy="519113"/>
          </a:xfrm>
          <a:noFill/>
        </p:spPr>
        <p:txBody>
          <a:bodyPr>
            <a:spAutoFit/>
          </a:bodyPr>
          <a:lstStyle/>
          <a:p>
            <a:pPr eaLnBrk="1" hangingPunct="1"/>
            <a:r>
              <a:rPr lang="it-IT" altLang="it-IT" sz="2800">
                <a:solidFill>
                  <a:srgbClr val="FF9521"/>
                </a:solidFill>
                <a:cs typeface="Times New Roman" pitchFamily="18" charset="0"/>
              </a:rPr>
              <a:t>Lo stadio operatorio formale (dai 12 anni in poi)</a:t>
            </a:r>
            <a:endParaRPr lang="it-IT" altLang="it-IT" sz="2800"/>
          </a:p>
        </p:txBody>
      </p:sp>
      <p:sp>
        <p:nvSpPr>
          <p:cNvPr id="2" name="CasellaDiTesto 1"/>
          <p:cNvSpPr txBox="1"/>
          <p:nvPr/>
        </p:nvSpPr>
        <p:spPr>
          <a:xfrm>
            <a:off x="429444" y="6211669"/>
            <a:ext cx="8208912" cy="646331"/>
          </a:xfrm>
          <a:prstGeom prst="rect">
            <a:avLst/>
          </a:prstGeom>
          <a:noFill/>
        </p:spPr>
        <p:txBody>
          <a:bodyPr wrap="square" rtlCol="0">
            <a:spAutoFit/>
          </a:bodyPr>
          <a:lstStyle/>
          <a:p>
            <a:r>
              <a:rPr lang="it-IT">
                <a:solidFill>
                  <a:schemeClr val="tx2"/>
                </a:solidFill>
              </a:rPr>
              <a:t>NON SERVE IL DATO DI ESPERIENZA. ESPERIMENTI. TUTTE LE SOLUZIONI POSSIBILI.</a:t>
            </a:r>
          </a:p>
        </p:txBody>
      </p:sp>
    </p:spTree>
    <p:extLst>
      <p:ext uri="{BB962C8B-B14F-4D97-AF65-F5344CB8AC3E}">
        <p14:creationId xmlns:p14="http://schemas.microsoft.com/office/powerpoint/2010/main" val="3633746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95536" y="2636912"/>
            <a:ext cx="8280920" cy="769441"/>
          </a:xfrm>
          <a:prstGeom prst="rect">
            <a:avLst/>
          </a:prstGeom>
          <a:noFill/>
        </p:spPr>
        <p:txBody>
          <a:bodyPr wrap="square" rtlCol="0">
            <a:spAutoFit/>
          </a:bodyPr>
          <a:lstStyle/>
          <a:p>
            <a:pPr algn="ctr"/>
            <a:r>
              <a:rPr lang="it-IT" sz="4400">
                <a:solidFill>
                  <a:schemeClr val="tx2"/>
                </a:solidFill>
              </a:rPr>
              <a:t>… tiriamo un po’ le somme…</a:t>
            </a:r>
          </a:p>
        </p:txBody>
      </p:sp>
    </p:spTree>
    <p:extLst>
      <p:ext uri="{BB962C8B-B14F-4D97-AF65-F5344CB8AC3E}">
        <p14:creationId xmlns:p14="http://schemas.microsoft.com/office/powerpoint/2010/main" val="2075268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332656"/>
            <a:ext cx="8352928" cy="1077218"/>
          </a:xfrm>
          <a:prstGeom prst="rect">
            <a:avLst/>
          </a:prstGeom>
          <a:noFill/>
        </p:spPr>
        <p:txBody>
          <a:bodyPr wrap="square" rtlCol="0">
            <a:spAutoFit/>
          </a:bodyPr>
          <a:lstStyle/>
          <a:p>
            <a:r>
              <a:rPr lang="it-IT" sz="3200" b="1">
                <a:solidFill>
                  <a:schemeClr val="tx2"/>
                </a:solidFill>
              </a:rPr>
              <a:t>Lo sviluppo è dominio-generale o dominio-specifico?</a:t>
            </a:r>
          </a:p>
        </p:txBody>
      </p:sp>
      <p:sp>
        <p:nvSpPr>
          <p:cNvPr id="3" name="CasellaDiTesto 2"/>
          <p:cNvSpPr txBox="1"/>
          <p:nvPr/>
        </p:nvSpPr>
        <p:spPr>
          <a:xfrm>
            <a:off x="403920" y="2060848"/>
            <a:ext cx="8352928" cy="584775"/>
          </a:xfrm>
          <a:prstGeom prst="rect">
            <a:avLst/>
          </a:prstGeom>
          <a:noFill/>
        </p:spPr>
        <p:txBody>
          <a:bodyPr wrap="square" rtlCol="0">
            <a:spAutoFit/>
          </a:bodyPr>
          <a:lstStyle/>
          <a:p>
            <a:r>
              <a:rPr lang="it-IT" sz="3200" b="1">
                <a:solidFill>
                  <a:schemeClr val="tx2"/>
                </a:solidFill>
              </a:rPr>
              <a:t>Lo sviluppo è continuo o discontinuo?</a:t>
            </a:r>
          </a:p>
        </p:txBody>
      </p:sp>
      <p:sp>
        <p:nvSpPr>
          <p:cNvPr id="4" name="CasellaDiTesto 3"/>
          <p:cNvSpPr txBox="1"/>
          <p:nvPr/>
        </p:nvSpPr>
        <p:spPr>
          <a:xfrm>
            <a:off x="403920" y="3573016"/>
            <a:ext cx="7840488" cy="584775"/>
          </a:xfrm>
          <a:prstGeom prst="rect">
            <a:avLst/>
          </a:prstGeom>
          <a:noFill/>
        </p:spPr>
        <p:txBody>
          <a:bodyPr wrap="square" rtlCol="0">
            <a:spAutoFit/>
          </a:bodyPr>
          <a:lstStyle/>
          <a:p>
            <a:r>
              <a:rPr lang="it-IT" sz="3200" b="1">
                <a:solidFill>
                  <a:schemeClr val="tx2"/>
                </a:solidFill>
              </a:rPr>
              <a:t>Nature or nurture?</a:t>
            </a:r>
          </a:p>
        </p:txBody>
      </p:sp>
      <p:sp>
        <p:nvSpPr>
          <p:cNvPr id="5" name="Stella a 5 punte 4"/>
          <p:cNvSpPr/>
          <p:nvPr/>
        </p:nvSpPr>
        <p:spPr>
          <a:xfrm>
            <a:off x="251520" y="6237312"/>
            <a:ext cx="576064" cy="3600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70985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28600" y="1905000"/>
            <a:ext cx="2514600" cy="2667000"/>
          </a:xfrm>
          <a:prstGeom prst="rect">
            <a:avLst/>
          </a:prstGeom>
          <a:solidFill>
            <a:schemeClr val="accent2"/>
          </a:solidFill>
          <a:ln w="9525">
            <a:solidFill>
              <a:srgbClr val="FF95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b="1">
                <a:solidFill>
                  <a:schemeClr val="accent3">
                    <a:lumMod val="75000"/>
                  </a:schemeClr>
                </a:solidFill>
                <a:cs typeface="Times New Roman" pitchFamily="18" charset="0"/>
              </a:rPr>
              <a:t>Ipotesi</a:t>
            </a:r>
          </a:p>
          <a:p>
            <a:pPr algn="ctr" eaLnBrk="1" hangingPunct="1">
              <a:lnSpc>
                <a:spcPts val="2400"/>
              </a:lnSpc>
            </a:pPr>
            <a:r>
              <a:rPr lang="it-IT" altLang="it-IT" sz="2400" b="1">
                <a:solidFill>
                  <a:schemeClr val="accent3">
                    <a:lumMod val="75000"/>
                  </a:schemeClr>
                </a:solidFill>
                <a:cs typeface="Times New Roman" pitchFamily="18" charset="0"/>
              </a:rPr>
              <a:t>innatista</a:t>
            </a:r>
          </a:p>
          <a:p>
            <a:pPr algn="ctr" eaLnBrk="1" hangingPunct="1">
              <a:lnSpc>
                <a:spcPts val="2400"/>
              </a:lnSpc>
            </a:pPr>
            <a:endParaRPr lang="it-IT" altLang="it-IT" sz="2400">
              <a:solidFill>
                <a:schemeClr val="bg1"/>
              </a:solidFill>
              <a:cs typeface="Times New Roman" pitchFamily="18" charset="0"/>
            </a:endParaRPr>
          </a:p>
          <a:p>
            <a:pPr algn="ctr" eaLnBrk="1" hangingPunct="1">
              <a:lnSpc>
                <a:spcPts val="2400"/>
              </a:lnSpc>
            </a:pPr>
            <a:r>
              <a:rPr lang="it-IT" altLang="it-IT" sz="2400">
                <a:solidFill>
                  <a:schemeClr val="bg1"/>
                </a:solidFill>
                <a:cs typeface="Times New Roman" pitchFamily="18" charset="0"/>
              </a:rPr>
              <a:t>Le strutture </a:t>
            </a:r>
          </a:p>
          <a:p>
            <a:pPr algn="ctr" eaLnBrk="1" hangingPunct="1">
              <a:lnSpc>
                <a:spcPts val="2400"/>
              </a:lnSpc>
            </a:pPr>
            <a:r>
              <a:rPr lang="it-IT" altLang="it-IT" sz="2400">
                <a:solidFill>
                  <a:schemeClr val="bg1"/>
                </a:solidFill>
                <a:cs typeface="Times New Roman" pitchFamily="18" charset="0"/>
              </a:rPr>
              <a:t>cognitive hanno un’origine</a:t>
            </a:r>
          </a:p>
          <a:p>
            <a:pPr algn="ctr" eaLnBrk="1" hangingPunct="1">
              <a:lnSpc>
                <a:spcPts val="2400"/>
              </a:lnSpc>
            </a:pPr>
            <a:r>
              <a:rPr lang="it-IT" altLang="it-IT" sz="2400">
                <a:solidFill>
                  <a:schemeClr val="bg1"/>
                </a:solidFill>
                <a:cs typeface="Times New Roman" pitchFamily="18" charset="0"/>
              </a:rPr>
              <a:t>esclusivamente</a:t>
            </a:r>
          </a:p>
          <a:p>
            <a:pPr algn="ctr" eaLnBrk="1" hangingPunct="1">
              <a:lnSpc>
                <a:spcPts val="2400"/>
              </a:lnSpc>
            </a:pPr>
            <a:r>
              <a:rPr lang="it-IT" altLang="it-IT" sz="2400">
                <a:solidFill>
                  <a:schemeClr val="bg1"/>
                </a:solidFill>
                <a:cs typeface="Times New Roman" pitchFamily="18" charset="0"/>
              </a:rPr>
              <a:t>interna</a:t>
            </a:r>
          </a:p>
        </p:txBody>
      </p:sp>
      <p:sp>
        <p:nvSpPr>
          <p:cNvPr id="20483" name="Rectangle 3"/>
          <p:cNvSpPr>
            <a:spLocks noChangeArrowheads="1"/>
          </p:cNvSpPr>
          <p:nvPr/>
        </p:nvSpPr>
        <p:spPr bwMode="auto">
          <a:xfrm>
            <a:off x="228600" y="4876800"/>
            <a:ext cx="8610600" cy="1371600"/>
          </a:xfrm>
          <a:prstGeom prst="rect">
            <a:avLst/>
          </a:prstGeom>
          <a:solidFill>
            <a:schemeClr val="accent2"/>
          </a:solidFill>
          <a:ln w="9525">
            <a:solidFill>
              <a:srgbClr val="FF95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u="sng">
                <a:solidFill>
                  <a:schemeClr val="accent3">
                    <a:lumMod val="75000"/>
                  </a:schemeClr>
                </a:solidFill>
                <a:cs typeface="Times New Roman" pitchFamily="18" charset="0"/>
              </a:rPr>
              <a:t>Teoria organismica</a:t>
            </a:r>
          </a:p>
          <a:p>
            <a:pPr algn="ctr" eaLnBrk="1" hangingPunct="1">
              <a:lnSpc>
                <a:spcPts val="2400"/>
              </a:lnSpc>
            </a:pPr>
            <a:r>
              <a:rPr lang="it-IT" altLang="it-IT" sz="2400">
                <a:solidFill>
                  <a:schemeClr val="bg1"/>
                </a:solidFill>
                <a:cs typeface="Times New Roman" pitchFamily="18" charset="0"/>
              </a:rPr>
              <a:t>L’individuo non è un passivo recettore di influenze ambientali,</a:t>
            </a:r>
          </a:p>
          <a:p>
            <a:pPr algn="ctr" eaLnBrk="1" hangingPunct="1">
              <a:lnSpc>
                <a:spcPts val="2400"/>
              </a:lnSpc>
            </a:pPr>
            <a:r>
              <a:rPr lang="it-IT" altLang="it-IT" sz="2400">
                <a:solidFill>
                  <a:schemeClr val="bg1"/>
                </a:solidFill>
                <a:cs typeface="Times New Roman" pitchFamily="18" charset="0"/>
              </a:rPr>
              <a:t>né un veicolo di idee innate, ma un attivo costruttore delle</a:t>
            </a:r>
          </a:p>
          <a:p>
            <a:pPr algn="ctr" eaLnBrk="1" hangingPunct="1">
              <a:lnSpc>
                <a:spcPts val="2400"/>
              </a:lnSpc>
            </a:pPr>
            <a:r>
              <a:rPr lang="it-IT" altLang="it-IT" sz="2400">
                <a:solidFill>
                  <a:schemeClr val="bg1"/>
                </a:solidFill>
                <a:cs typeface="Times New Roman" pitchFamily="18" charset="0"/>
              </a:rPr>
              <a:t>proprie conoscenze</a:t>
            </a:r>
          </a:p>
        </p:txBody>
      </p:sp>
      <p:sp>
        <p:nvSpPr>
          <p:cNvPr id="20484" name="AutoShape 4"/>
          <p:cNvSpPr>
            <a:spLocks noChangeArrowheads="1"/>
          </p:cNvSpPr>
          <p:nvPr/>
        </p:nvSpPr>
        <p:spPr bwMode="auto">
          <a:xfrm>
            <a:off x="2819400" y="1905000"/>
            <a:ext cx="3330575" cy="1295400"/>
          </a:xfrm>
          <a:prstGeom prst="leftRightArrowCallout">
            <a:avLst>
              <a:gd name="adj1" fmla="val 25000"/>
              <a:gd name="adj2" fmla="val 25000"/>
              <a:gd name="adj3" fmla="val 32138"/>
              <a:gd name="adj4" fmla="val 50000"/>
            </a:avLst>
          </a:prstGeom>
          <a:gradFill rotWithShape="0">
            <a:gsLst>
              <a:gs pos="0">
                <a:schemeClr val="accent1"/>
              </a:gs>
              <a:gs pos="50000">
                <a:schemeClr val="accent2"/>
              </a:gs>
              <a:gs pos="100000">
                <a:schemeClr val="accent1"/>
              </a:gs>
            </a:gsLst>
            <a:lin ang="0" scaled="1"/>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ts val="2400"/>
              </a:lnSpc>
              <a:defRPr/>
            </a:pPr>
            <a:r>
              <a:rPr lang="it-IT" altLang="it-IT" sz="2400">
                <a:solidFill>
                  <a:schemeClr val="accent3">
                    <a:lumMod val="75000"/>
                  </a:schemeClr>
                </a:solidFill>
                <a:effectLst>
                  <a:outerShdw blurRad="38100" dist="38100" dir="2700000" algn="tl">
                    <a:srgbClr val="000000"/>
                  </a:outerShdw>
                </a:effectLst>
                <a:cs typeface="Times New Roman" pitchFamily="18" charset="0"/>
              </a:rPr>
              <a:t>Piaget</a:t>
            </a:r>
          </a:p>
          <a:p>
            <a:pPr algn="ctr">
              <a:lnSpc>
                <a:spcPts val="2400"/>
              </a:lnSpc>
              <a:defRPr/>
            </a:pPr>
            <a:r>
              <a:rPr lang="it-IT" altLang="it-IT" sz="2400">
                <a:solidFill>
                  <a:schemeClr val="accent3">
                    <a:lumMod val="75000"/>
                  </a:schemeClr>
                </a:solidFill>
                <a:effectLst>
                  <a:outerShdw blurRad="38100" dist="38100" dir="2700000" algn="tl">
                    <a:srgbClr val="000000"/>
                  </a:outerShdw>
                </a:effectLst>
                <a:cs typeface="Times New Roman" pitchFamily="18" charset="0"/>
              </a:rPr>
              <a:t>respinge</a:t>
            </a:r>
            <a:endParaRPr lang="it-IT" altLang="it-IT" sz="2400">
              <a:solidFill>
                <a:schemeClr val="accent3">
                  <a:lumMod val="75000"/>
                </a:schemeClr>
              </a:solidFill>
              <a:cs typeface="Times New Roman" pitchFamily="18" charset="0"/>
            </a:endParaRPr>
          </a:p>
        </p:txBody>
      </p:sp>
      <p:sp>
        <p:nvSpPr>
          <p:cNvPr id="20485" name="Rectangle 5"/>
          <p:cNvSpPr>
            <a:spLocks noChangeArrowheads="1"/>
          </p:cNvSpPr>
          <p:nvPr/>
        </p:nvSpPr>
        <p:spPr bwMode="auto">
          <a:xfrm>
            <a:off x="6172200" y="1905000"/>
            <a:ext cx="2667000" cy="2667000"/>
          </a:xfrm>
          <a:prstGeom prst="rect">
            <a:avLst/>
          </a:prstGeom>
          <a:solidFill>
            <a:schemeClr val="accent2"/>
          </a:solidFill>
          <a:ln w="9525">
            <a:solidFill>
              <a:srgbClr val="FF952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b="1">
                <a:solidFill>
                  <a:schemeClr val="accent3">
                    <a:lumMod val="75000"/>
                  </a:schemeClr>
                </a:solidFill>
                <a:cs typeface="Times New Roman" pitchFamily="18" charset="0"/>
              </a:rPr>
              <a:t>Ipotesi </a:t>
            </a:r>
          </a:p>
          <a:p>
            <a:pPr algn="ctr" eaLnBrk="1" hangingPunct="1">
              <a:lnSpc>
                <a:spcPts val="2400"/>
              </a:lnSpc>
            </a:pPr>
            <a:r>
              <a:rPr lang="it-IT" altLang="it-IT" sz="2400" b="1">
                <a:solidFill>
                  <a:schemeClr val="accent3">
                    <a:lumMod val="75000"/>
                  </a:schemeClr>
                </a:solidFill>
                <a:cs typeface="Times New Roman" pitchFamily="18" charset="0"/>
              </a:rPr>
              <a:t>ambientalista</a:t>
            </a:r>
          </a:p>
          <a:p>
            <a:pPr algn="ctr" eaLnBrk="1" hangingPunct="1">
              <a:lnSpc>
                <a:spcPts val="2400"/>
              </a:lnSpc>
            </a:pPr>
            <a:endParaRPr lang="it-IT" altLang="it-IT" sz="2400">
              <a:solidFill>
                <a:schemeClr val="bg1"/>
              </a:solidFill>
              <a:cs typeface="Times New Roman" pitchFamily="18" charset="0"/>
            </a:endParaRPr>
          </a:p>
          <a:p>
            <a:pPr algn="ctr" eaLnBrk="1" hangingPunct="1">
              <a:lnSpc>
                <a:spcPts val="2400"/>
              </a:lnSpc>
            </a:pPr>
            <a:r>
              <a:rPr lang="it-IT" altLang="it-IT" sz="2400">
                <a:solidFill>
                  <a:schemeClr val="bg1"/>
                </a:solidFill>
                <a:cs typeface="Times New Roman" pitchFamily="18" charset="0"/>
              </a:rPr>
              <a:t>Le strutture cognitive hanno un’origine esclusivamente ambientale </a:t>
            </a:r>
          </a:p>
        </p:txBody>
      </p:sp>
      <p:sp>
        <p:nvSpPr>
          <p:cNvPr id="20486" name="AutoShape 6"/>
          <p:cNvSpPr>
            <a:spLocks noChangeArrowheads="1"/>
          </p:cNvSpPr>
          <p:nvPr/>
        </p:nvSpPr>
        <p:spPr bwMode="auto">
          <a:xfrm>
            <a:off x="3657600" y="3200400"/>
            <a:ext cx="1676400" cy="1600200"/>
          </a:xfrm>
          <a:prstGeom prst="downArrowCallout">
            <a:avLst>
              <a:gd name="adj1" fmla="val 26190"/>
              <a:gd name="adj2" fmla="val 26190"/>
              <a:gd name="adj3" fmla="val 16667"/>
              <a:gd name="adj4" fmla="val 66667"/>
            </a:avLst>
          </a:prstGeom>
          <a:gradFill rotWithShape="0">
            <a:gsLst>
              <a:gs pos="0">
                <a:schemeClr val="accent2"/>
              </a:gs>
              <a:gs pos="100000">
                <a:schemeClr val="accent1"/>
              </a:gs>
            </a:gsLst>
            <a:lin ang="5400000" scaled="1"/>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ts val="2400"/>
              </a:lnSpc>
              <a:defRPr/>
            </a:pPr>
            <a:r>
              <a:rPr lang="it-IT" altLang="it-IT" sz="2400">
                <a:solidFill>
                  <a:schemeClr val="accent3">
                    <a:lumMod val="75000"/>
                  </a:schemeClr>
                </a:solidFill>
                <a:effectLst>
                  <a:outerShdw blurRad="38100" dist="38100" dir="2700000" algn="tl">
                    <a:srgbClr val="000000"/>
                  </a:outerShdw>
                </a:effectLst>
                <a:cs typeface="Times New Roman" pitchFamily="18" charset="0"/>
              </a:rPr>
              <a:t>Piaget</a:t>
            </a:r>
            <a:br>
              <a:rPr lang="it-IT" altLang="it-IT" sz="2400">
                <a:solidFill>
                  <a:schemeClr val="accent3">
                    <a:lumMod val="75000"/>
                  </a:schemeClr>
                </a:solidFill>
                <a:effectLst>
                  <a:outerShdw blurRad="38100" dist="38100" dir="2700000" algn="tl">
                    <a:srgbClr val="000000"/>
                  </a:outerShdw>
                </a:effectLst>
                <a:cs typeface="Times New Roman" pitchFamily="18" charset="0"/>
              </a:rPr>
            </a:br>
            <a:r>
              <a:rPr lang="it-IT" altLang="it-IT" sz="2400">
                <a:solidFill>
                  <a:schemeClr val="accent3">
                    <a:lumMod val="75000"/>
                  </a:schemeClr>
                </a:solidFill>
                <a:effectLst>
                  <a:outerShdw blurRad="38100" dist="38100" dir="2700000" algn="tl">
                    <a:srgbClr val="000000"/>
                  </a:outerShdw>
                </a:effectLst>
                <a:cs typeface="Times New Roman" pitchFamily="18" charset="0"/>
              </a:rPr>
              <a:t>propone</a:t>
            </a:r>
            <a:endParaRPr lang="it-IT" altLang="it-IT" sz="2400">
              <a:solidFill>
                <a:schemeClr val="accent3">
                  <a:lumMod val="75000"/>
                </a:schemeClr>
              </a:solidFill>
              <a:cs typeface="Times New Roman" pitchFamily="18" charset="0"/>
            </a:endParaRPr>
          </a:p>
        </p:txBody>
      </p:sp>
      <p:sp>
        <p:nvSpPr>
          <p:cNvPr id="20487" name="Rectangle 7"/>
          <p:cNvSpPr>
            <a:spLocks noGrp="1" noChangeArrowheads="1"/>
          </p:cNvSpPr>
          <p:nvPr>
            <p:ph type="title" idx="4294967295"/>
          </p:nvPr>
        </p:nvSpPr>
        <p:spPr>
          <a:xfrm>
            <a:off x="685800" y="228600"/>
            <a:ext cx="7772400" cy="519113"/>
          </a:xfrm>
          <a:noFill/>
        </p:spPr>
        <p:txBody>
          <a:bodyPr>
            <a:spAutoFit/>
          </a:bodyPr>
          <a:lstStyle/>
          <a:p>
            <a:pPr eaLnBrk="1" hangingPunct="1"/>
            <a:r>
              <a:rPr lang="it-IT" altLang="it-IT" sz="2800" b="1">
                <a:solidFill>
                  <a:srgbClr val="99FF33"/>
                </a:solidFill>
                <a:cs typeface="Times New Roman" pitchFamily="18" charset="0"/>
              </a:rPr>
              <a:t>La teoria di Piaget</a:t>
            </a:r>
            <a:endParaRPr lang="it-IT" altLang="it-IT" sz="2800" b="1">
              <a:solidFill>
                <a:srgbClr val="99FF33"/>
              </a:solidFill>
            </a:endParaRPr>
          </a:p>
        </p:txBody>
      </p:sp>
      <p:sp>
        <p:nvSpPr>
          <p:cNvPr id="2" name="AutoShape 2" descr="Risultati immagini per clipart muratore"/>
          <p:cNvSpPr>
            <a:spLocks noChangeAspect="1" noChangeArrowheads="1"/>
          </p:cNvSpPr>
          <p:nvPr/>
        </p:nvSpPr>
        <p:spPr bwMode="auto">
          <a:xfrm>
            <a:off x="155575" y="-419100"/>
            <a:ext cx="838200" cy="8763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 name="AutoShape 4" descr="Risultati immagini per clipart muratore"/>
          <p:cNvSpPr>
            <a:spLocks noChangeAspect="1" noChangeArrowheads="1"/>
          </p:cNvSpPr>
          <p:nvPr/>
        </p:nvSpPr>
        <p:spPr bwMode="auto">
          <a:xfrm>
            <a:off x="307975" y="-266700"/>
            <a:ext cx="838200" cy="8763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14342" name="Picture 6" descr="https://encrypted-tbn3.gstatic.com/images?q=tbn:ANd9GcRxTGQ9jkYS8sgD72TrTSorSkrXCX3zJ-2XVGo2ME5B6U__NCI8g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0432" y="391427"/>
            <a:ext cx="1196642" cy="1247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48471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 calcmode="lin" valueType="num">
                                      <p:cBhvr additive="base">
                                        <p:cTn id="7" dur="500" fill="hold"/>
                                        <p:tgtEl>
                                          <p:spTgt spid="20487"/>
                                        </p:tgtEl>
                                        <p:attrNameLst>
                                          <p:attrName>ppt_x</p:attrName>
                                        </p:attrNameLst>
                                      </p:cBhvr>
                                      <p:tavLst>
                                        <p:tav tm="0">
                                          <p:val>
                                            <p:strVal val="0-#ppt_w/2"/>
                                          </p:val>
                                        </p:tav>
                                        <p:tav tm="100000">
                                          <p:val>
                                            <p:strVal val="#ppt_x"/>
                                          </p:val>
                                        </p:tav>
                                      </p:tavLst>
                                    </p:anim>
                                    <p:anim calcmode="lin" valueType="num">
                                      <p:cBhvr additive="base">
                                        <p:cTn id="8" dur="500" fill="hold"/>
                                        <p:tgtEl>
                                          <p:spTgt spid="2048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20484"/>
                                        </p:tgtEl>
                                        <p:attrNameLst>
                                          <p:attrName>style.visibility</p:attrName>
                                        </p:attrNameLst>
                                      </p:cBhvr>
                                      <p:to>
                                        <p:strVal val="visible"/>
                                      </p:to>
                                    </p:set>
                                    <p:animEffect transition="in" filter="wipe(up)">
                                      <p:cBhvr>
                                        <p:cTn id="13" dur="500"/>
                                        <p:tgtEl>
                                          <p:spTgt spid="2048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0482"/>
                                        </p:tgtEl>
                                        <p:attrNameLst>
                                          <p:attrName>style.visibility</p:attrName>
                                        </p:attrNameLst>
                                      </p:cBhvr>
                                      <p:to>
                                        <p:strVal val="visible"/>
                                      </p:to>
                                    </p:set>
                                    <p:animEffect transition="in" filter="wipe(left)">
                                      <p:cBhvr>
                                        <p:cTn id="18" dur="500"/>
                                        <p:tgtEl>
                                          <p:spTgt spid="2048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0485"/>
                                        </p:tgtEl>
                                        <p:attrNameLst>
                                          <p:attrName>style.visibility</p:attrName>
                                        </p:attrNameLst>
                                      </p:cBhvr>
                                      <p:to>
                                        <p:strVal val="visible"/>
                                      </p:to>
                                    </p:set>
                                    <p:animEffect transition="in" filter="wipe(left)">
                                      <p:cBhvr>
                                        <p:cTn id="23" dur="500"/>
                                        <p:tgtEl>
                                          <p:spTgt spid="2048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20486"/>
                                        </p:tgtEl>
                                        <p:attrNameLst>
                                          <p:attrName>style.visibility</p:attrName>
                                        </p:attrNameLst>
                                      </p:cBhvr>
                                      <p:to>
                                        <p:strVal val="visible"/>
                                      </p:to>
                                    </p:set>
                                    <p:animEffect transition="in" filter="wipe(up)">
                                      <p:cBhvr>
                                        <p:cTn id="28" dur="500"/>
                                        <p:tgtEl>
                                          <p:spTgt spid="2048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20483"/>
                                        </p:tgtEl>
                                        <p:attrNameLst>
                                          <p:attrName>style.visibility</p:attrName>
                                        </p:attrNameLst>
                                      </p:cBhvr>
                                      <p:to>
                                        <p:strVal val="visible"/>
                                      </p:to>
                                    </p:set>
                                    <p:animEffect transition="in" filter="wipe(up)">
                                      <p:cBhvr>
                                        <p:cTn id="33" dur="5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autoUpdateAnimBg="0"/>
      <p:bldP spid="20483" grpId="0" animBg="1" autoUpdateAnimBg="0"/>
      <p:bldP spid="20484" grpId="0" animBg="1" autoUpdateAnimBg="0"/>
      <p:bldP spid="20485" grpId="0" animBg="1" autoUpdateAnimBg="0"/>
      <p:bldP spid="20486" grpId="0" animBg="1" autoUpdateAnimBg="0"/>
      <p:bldP spid="2048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ChangeArrowheads="1"/>
          </p:cNvSpPr>
          <p:nvPr/>
        </p:nvSpPr>
        <p:spPr bwMode="auto">
          <a:xfrm>
            <a:off x="228600" y="1981200"/>
            <a:ext cx="8763000" cy="1524000"/>
          </a:xfrm>
          <a:prstGeom prst="roundRect">
            <a:avLst>
              <a:gd name="adj" fmla="val 16667"/>
            </a:avLst>
          </a:prstGeom>
          <a:gradFill rotWithShape="0">
            <a:gsLst>
              <a:gs pos="0">
                <a:schemeClr val="accent2"/>
              </a:gs>
              <a:gs pos="100000">
                <a:schemeClr val="accent1"/>
              </a:gs>
            </a:gsLst>
            <a:lin ang="540000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Non vi è stabilità e sistematicità nelle risposte che uno stesso individuo fornisce in diversi compiti, che pur appartengono al medesimo stadio. Asincronia</a:t>
            </a:r>
          </a:p>
        </p:txBody>
      </p:sp>
      <p:sp>
        <p:nvSpPr>
          <p:cNvPr id="37891" name="AutoShape 3"/>
          <p:cNvSpPr>
            <a:spLocks noChangeArrowheads="1"/>
          </p:cNvSpPr>
          <p:nvPr/>
        </p:nvSpPr>
        <p:spPr bwMode="auto">
          <a:xfrm>
            <a:off x="228600" y="3962400"/>
            <a:ext cx="8686800" cy="1371600"/>
          </a:xfrm>
          <a:prstGeom prst="roundRect">
            <a:avLst>
              <a:gd name="adj" fmla="val 16667"/>
            </a:avLst>
          </a:prstGeom>
          <a:gradFill rotWithShape="0">
            <a:gsLst>
              <a:gs pos="0">
                <a:schemeClr val="accent2"/>
              </a:gs>
              <a:gs pos="100000">
                <a:schemeClr val="accent1"/>
              </a:gs>
            </a:gsLst>
            <a:lin ang="540000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Piaget sottovaluta il ruolo dell’esperienza sociale e dedica un’attenzione esclusiva all’esperienza fisica e logico-matematica nel bambino</a:t>
            </a:r>
          </a:p>
        </p:txBody>
      </p:sp>
      <p:sp>
        <p:nvSpPr>
          <p:cNvPr id="37892" name="Rectangle 4"/>
          <p:cNvSpPr>
            <a:spLocks noGrp="1" noChangeArrowheads="1"/>
          </p:cNvSpPr>
          <p:nvPr>
            <p:ph type="title" idx="4294967295"/>
          </p:nvPr>
        </p:nvSpPr>
        <p:spPr>
          <a:xfrm>
            <a:off x="685800" y="914400"/>
            <a:ext cx="7772400" cy="519113"/>
          </a:xfrm>
          <a:noFill/>
        </p:spPr>
        <p:txBody>
          <a:bodyPr>
            <a:spAutoFit/>
          </a:bodyPr>
          <a:lstStyle/>
          <a:p>
            <a:pPr eaLnBrk="1" hangingPunct="1"/>
            <a:r>
              <a:rPr lang="it-IT" altLang="it-IT" sz="2800">
                <a:solidFill>
                  <a:srgbClr val="FF9521"/>
                </a:solidFill>
                <a:cs typeface="Times New Roman" pitchFamily="18" charset="0"/>
              </a:rPr>
              <a:t>Critiche alla teoria di Piaget</a:t>
            </a:r>
            <a:endParaRPr lang="it-IT" altLang="it-IT" sz="2800"/>
          </a:p>
        </p:txBody>
      </p:sp>
    </p:spTree>
    <p:extLst>
      <p:ext uri="{BB962C8B-B14F-4D97-AF65-F5344CB8AC3E}">
        <p14:creationId xmlns:p14="http://schemas.microsoft.com/office/powerpoint/2010/main" val="19176113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228600" y="3200400"/>
            <a:ext cx="2895600" cy="2667000"/>
          </a:xfrm>
          <a:prstGeom prst="rect">
            <a:avLst/>
          </a:prstGeom>
          <a:solidFill>
            <a:schemeClr val="accent2"/>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Le capacità del bambino risultano più avanzate rispetto a quelle valutate da Piaget</a:t>
            </a:r>
          </a:p>
        </p:txBody>
      </p:sp>
      <p:sp>
        <p:nvSpPr>
          <p:cNvPr id="35843" name="AutoShape 3"/>
          <p:cNvSpPr>
            <a:spLocks noChangeArrowheads="1"/>
          </p:cNvSpPr>
          <p:nvPr/>
        </p:nvSpPr>
        <p:spPr bwMode="auto">
          <a:xfrm>
            <a:off x="304800" y="1752600"/>
            <a:ext cx="8458200" cy="609600"/>
          </a:xfrm>
          <a:prstGeom prst="roundRect">
            <a:avLst>
              <a:gd name="adj" fmla="val 16667"/>
            </a:avLst>
          </a:prstGeom>
          <a:gradFill rotWithShape="0">
            <a:gsLst>
              <a:gs pos="0">
                <a:schemeClr val="accent2"/>
              </a:gs>
              <a:gs pos="100000">
                <a:schemeClr val="accent1"/>
              </a:gs>
            </a:gsLst>
            <a:lin ang="5400000" scaled="1"/>
          </a:gradFill>
          <a:ln w="9525">
            <a:solidFill>
              <a:srgbClr val="FF99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I compiti piagetiani sono troppo difficili per il bambino</a:t>
            </a:r>
          </a:p>
        </p:txBody>
      </p:sp>
      <p:sp>
        <p:nvSpPr>
          <p:cNvPr id="35844" name="Rectangle 4"/>
          <p:cNvSpPr>
            <a:spLocks noChangeArrowheads="1"/>
          </p:cNvSpPr>
          <p:nvPr/>
        </p:nvSpPr>
        <p:spPr bwMode="auto">
          <a:xfrm>
            <a:off x="3886200" y="2971800"/>
            <a:ext cx="4876800" cy="838200"/>
          </a:xfrm>
          <a:prstGeom prst="rect">
            <a:avLst/>
          </a:prstGeom>
          <a:gradFill rotWithShape="0">
            <a:gsLst>
              <a:gs pos="0">
                <a:schemeClr val="accent1"/>
              </a:gs>
              <a:gs pos="100000">
                <a:schemeClr val="accent2"/>
              </a:gs>
            </a:gsLst>
            <a:path path="rect">
              <a:fillToRect t="100000" r="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Riformulando la consegna e le domande</a:t>
            </a:r>
          </a:p>
        </p:txBody>
      </p:sp>
      <p:sp>
        <p:nvSpPr>
          <p:cNvPr id="35845" name="Rectangle 5"/>
          <p:cNvSpPr>
            <a:spLocks noChangeArrowheads="1"/>
          </p:cNvSpPr>
          <p:nvPr/>
        </p:nvSpPr>
        <p:spPr bwMode="auto">
          <a:xfrm>
            <a:off x="3886200" y="4114800"/>
            <a:ext cx="4876800" cy="838200"/>
          </a:xfrm>
          <a:prstGeom prst="rect">
            <a:avLst/>
          </a:prstGeom>
          <a:gradFill rotWithShape="0">
            <a:gsLst>
              <a:gs pos="0">
                <a:schemeClr val="accent1"/>
              </a:gs>
              <a:gs pos="100000">
                <a:schemeClr val="accent2"/>
              </a:gs>
            </a:gsLst>
            <a:path path="rect">
              <a:fillToRect t="100000" r="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Presentando situazioni più realistiche</a:t>
            </a:r>
          </a:p>
        </p:txBody>
      </p:sp>
      <p:sp>
        <p:nvSpPr>
          <p:cNvPr id="35846" name="Rectangle 6"/>
          <p:cNvSpPr>
            <a:spLocks noChangeArrowheads="1"/>
          </p:cNvSpPr>
          <p:nvPr/>
        </p:nvSpPr>
        <p:spPr bwMode="auto">
          <a:xfrm>
            <a:off x="3886200" y="5257800"/>
            <a:ext cx="4876800" cy="838200"/>
          </a:xfrm>
          <a:prstGeom prst="rect">
            <a:avLst/>
          </a:prstGeom>
          <a:gradFill rotWithShape="0">
            <a:gsLst>
              <a:gs pos="0">
                <a:schemeClr val="accent1"/>
              </a:gs>
              <a:gs pos="100000">
                <a:schemeClr val="accent2"/>
              </a:gs>
            </a:gsLst>
            <a:path path="rect">
              <a:fillToRect t="100000" r="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chemeClr val="bg1"/>
                </a:solidFill>
                <a:cs typeface="Times New Roman" pitchFamily="18" charset="0"/>
              </a:rPr>
              <a:t>Modificando gli aspetti criteriali del compito</a:t>
            </a:r>
          </a:p>
        </p:txBody>
      </p:sp>
      <p:cxnSp>
        <p:nvCxnSpPr>
          <p:cNvPr id="35847" name="AutoShape 7"/>
          <p:cNvCxnSpPr>
            <a:cxnSpLocks noChangeShapeType="1"/>
            <a:endCxn id="35844" idx="1"/>
          </p:cNvCxnSpPr>
          <p:nvPr/>
        </p:nvCxnSpPr>
        <p:spPr bwMode="auto">
          <a:xfrm rot="-5400000">
            <a:off x="2914650" y="3600450"/>
            <a:ext cx="1181100" cy="762000"/>
          </a:xfrm>
          <a:prstGeom prst="bentConnector2">
            <a:avLst/>
          </a:prstGeom>
          <a:noFill/>
          <a:ln w="19050">
            <a:solidFill>
              <a:srgbClr val="FF9900"/>
            </a:solidFill>
            <a:miter lim="800000"/>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848" name="AutoShape 8"/>
          <p:cNvCxnSpPr>
            <a:cxnSpLocks noChangeShapeType="1"/>
            <a:endCxn id="35846" idx="1"/>
          </p:cNvCxnSpPr>
          <p:nvPr/>
        </p:nvCxnSpPr>
        <p:spPr bwMode="auto">
          <a:xfrm rot="16200000" flipH="1">
            <a:off x="2933700" y="4724400"/>
            <a:ext cx="1143000" cy="762000"/>
          </a:xfrm>
          <a:prstGeom prst="bentConnector2">
            <a:avLst/>
          </a:prstGeom>
          <a:noFill/>
          <a:ln w="19050">
            <a:solidFill>
              <a:srgbClr val="FF9900"/>
            </a:solidFill>
            <a:miter lim="800000"/>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849" name="AutoShape 9"/>
          <p:cNvCxnSpPr>
            <a:cxnSpLocks noChangeShapeType="1"/>
            <a:stCxn id="35842" idx="3"/>
            <a:endCxn id="35845" idx="1"/>
          </p:cNvCxnSpPr>
          <p:nvPr/>
        </p:nvCxnSpPr>
        <p:spPr bwMode="auto">
          <a:xfrm>
            <a:off x="3124200" y="4533900"/>
            <a:ext cx="762000" cy="0"/>
          </a:xfrm>
          <a:prstGeom prst="straightConnector1">
            <a:avLst/>
          </a:prstGeom>
          <a:noFill/>
          <a:ln w="19050">
            <a:solidFill>
              <a:srgbClr val="FF9900"/>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850" name="Rectangle 10"/>
          <p:cNvSpPr>
            <a:spLocks noGrp="1" noChangeArrowheads="1"/>
          </p:cNvSpPr>
          <p:nvPr>
            <p:ph type="title" idx="4294967295"/>
          </p:nvPr>
        </p:nvSpPr>
        <p:spPr>
          <a:xfrm>
            <a:off x="685800" y="228600"/>
            <a:ext cx="7772400" cy="519113"/>
          </a:xfrm>
          <a:noFill/>
        </p:spPr>
        <p:txBody>
          <a:bodyPr>
            <a:spAutoFit/>
          </a:bodyPr>
          <a:lstStyle/>
          <a:p>
            <a:pPr eaLnBrk="1" hangingPunct="1"/>
            <a:r>
              <a:rPr lang="it-IT" altLang="it-IT" sz="2800">
                <a:solidFill>
                  <a:srgbClr val="FF9521"/>
                </a:solidFill>
                <a:cs typeface="Times New Roman" pitchFamily="18" charset="0"/>
              </a:rPr>
              <a:t>Critiche ai compiti piagetiani</a:t>
            </a:r>
            <a:endParaRPr lang="it-IT" altLang="it-IT" sz="2800"/>
          </a:p>
        </p:txBody>
      </p:sp>
      <p:sp>
        <p:nvSpPr>
          <p:cNvPr id="2" name="Stella a 5 punte 1"/>
          <p:cNvSpPr/>
          <p:nvPr/>
        </p:nvSpPr>
        <p:spPr>
          <a:xfrm>
            <a:off x="304800" y="6096000"/>
            <a:ext cx="594792" cy="50135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363851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5849"/>
                                        </p:tgtEl>
                                        <p:attrNameLst>
                                          <p:attrName>style.visibility</p:attrName>
                                        </p:attrNameLst>
                                      </p:cBhvr>
                                      <p:to>
                                        <p:strVal val="visible"/>
                                      </p:to>
                                    </p:set>
                                    <p:animEffect transition="in" filter="wipe(left)">
                                      <p:cBhvr>
                                        <p:cTn id="7" dur="500"/>
                                        <p:tgtEl>
                                          <p:spTgt spid="358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a:t>SVILUPPO COGNITIVO</a:t>
            </a:r>
            <a:br>
              <a:rPr lang="it-IT"/>
            </a:br>
            <a:r>
              <a:rPr lang="it-IT"/>
              <a:t>=  </a:t>
            </a:r>
          </a:p>
        </p:txBody>
      </p:sp>
      <p:sp>
        <p:nvSpPr>
          <p:cNvPr id="3" name="Segnaposto contenuto 2"/>
          <p:cNvSpPr>
            <a:spLocks noGrp="1"/>
          </p:cNvSpPr>
          <p:nvPr>
            <p:ph sz="quarter" idx="1"/>
          </p:nvPr>
        </p:nvSpPr>
        <p:spPr/>
        <p:txBody>
          <a:bodyPr>
            <a:normAutofit fontScale="92500" lnSpcReduction="20000"/>
          </a:bodyPr>
          <a:lstStyle/>
          <a:p>
            <a:pPr marL="0" indent="0">
              <a:buNone/>
            </a:pPr>
            <a:r>
              <a:rPr lang="it-IT">
                <a:solidFill>
                  <a:schemeClr val="tx2"/>
                </a:solidFill>
              </a:rPr>
              <a:t>                     </a:t>
            </a:r>
            <a:r>
              <a:rPr lang="it-IT" cap="small">
                <a:solidFill>
                  <a:schemeClr val="tx2"/>
                </a:solidFill>
              </a:rPr>
              <a:t> Adattamento </a:t>
            </a:r>
            <a:r>
              <a:rPr lang="it-IT">
                <a:solidFill>
                  <a:schemeClr val="tx2"/>
                </a:solidFill>
              </a:rPr>
              <a:t>all’ambiente.   </a:t>
            </a:r>
          </a:p>
          <a:p>
            <a:pPr marL="0" indent="0" algn="ctr">
              <a:buNone/>
            </a:pPr>
            <a:r>
              <a:rPr lang="it-IT">
                <a:solidFill>
                  <a:schemeClr val="tx2"/>
                </a:solidFill>
              </a:rPr>
              <a:t>             Interscambio tra organismo e ambiente, BIDIREZIONALE. Esperienza costruisce conoscenza, ma l’ambiente viene letto e interpretato secondo le strutture esistenti</a:t>
            </a:r>
          </a:p>
          <a:p>
            <a:pPr marL="0" indent="0">
              <a:buNone/>
            </a:pPr>
            <a:endParaRPr lang="it-IT">
              <a:solidFill>
                <a:schemeClr val="tx2"/>
              </a:solidFill>
            </a:endParaRPr>
          </a:p>
          <a:p>
            <a:pPr marL="0" indent="0">
              <a:buNone/>
            </a:pPr>
            <a:r>
              <a:rPr lang="it-IT">
                <a:solidFill>
                  <a:schemeClr val="tx2"/>
                </a:solidFill>
              </a:rPr>
              <a:t>                                          =</a:t>
            </a:r>
          </a:p>
          <a:p>
            <a:pPr marL="0" indent="0">
              <a:buNone/>
            </a:pPr>
            <a:endParaRPr lang="it-IT">
              <a:solidFill>
                <a:schemeClr val="tx2"/>
              </a:solidFill>
            </a:endParaRPr>
          </a:p>
          <a:p>
            <a:pPr marL="0" indent="0">
              <a:buNone/>
            </a:pPr>
            <a:r>
              <a:rPr lang="it-IT">
                <a:solidFill>
                  <a:schemeClr val="tx2"/>
                </a:solidFill>
              </a:rPr>
              <a:t>                  </a:t>
            </a:r>
            <a:r>
              <a:rPr lang="it-IT" u="sng">
                <a:solidFill>
                  <a:schemeClr val="tx2"/>
                </a:solidFill>
              </a:rPr>
              <a:t>Cambiamenti qualitativi (stadi).</a:t>
            </a:r>
          </a:p>
          <a:p>
            <a:pPr marL="0" indent="0">
              <a:buNone/>
            </a:pPr>
            <a:endParaRPr lang="it-IT" u="sng">
              <a:solidFill>
                <a:schemeClr val="tx2"/>
              </a:solidFill>
            </a:endParaRPr>
          </a:p>
          <a:p>
            <a:pPr marL="0" indent="0" algn="ctr">
              <a:buNone/>
            </a:pPr>
            <a:r>
              <a:rPr lang="it-IT">
                <a:solidFill>
                  <a:schemeClr val="tx2"/>
                </a:solidFill>
              </a:rPr>
              <a:t>In ogni stadio un particolare tipo di </a:t>
            </a:r>
            <a:r>
              <a:rPr lang="it-IT" cap="small">
                <a:solidFill>
                  <a:schemeClr val="tx2"/>
                </a:solidFill>
              </a:rPr>
              <a:t>struttura cognitiva</a:t>
            </a:r>
            <a:r>
              <a:rPr lang="it-IT">
                <a:solidFill>
                  <a:schemeClr val="tx2"/>
                </a:solidFill>
              </a:rPr>
              <a:t> (regole che il soggetto usa per interpretare la realtà). Le si inferisce. Sono modalità di organizzazione dei dati che controllano ogni aspetto del PENSIERO e del COMPORTAMENTO.</a:t>
            </a:r>
          </a:p>
        </p:txBody>
      </p:sp>
      <p:sp>
        <p:nvSpPr>
          <p:cNvPr id="4" name="Stella a 5 punte 3"/>
          <p:cNvSpPr/>
          <p:nvPr/>
        </p:nvSpPr>
        <p:spPr>
          <a:xfrm>
            <a:off x="323528" y="6381328"/>
            <a:ext cx="432048" cy="3600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64547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362200" y="2209800"/>
            <a:ext cx="2362200" cy="762000"/>
          </a:xfrm>
          <a:prstGeom prst="rect">
            <a:avLst/>
          </a:prstGeom>
          <a:gradFill rotWithShape="0">
            <a:gsLst>
              <a:gs pos="0">
                <a:schemeClr val="accent1"/>
              </a:gs>
              <a:gs pos="100000">
                <a:schemeClr val="accent2"/>
              </a:gs>
            </a:gsLst>
            <a:path path="rect">
              <a:fillToRect l="100000" t="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rgbClr val="005828"/>
                </a:solidFill>
                <a:cs typeface="Times New Roman" pitchFamily="18" charset="0"/>
              </a:rPr>
              <a:t>Continuità</a:t>
            </a:r>
          </a:p>
        </p:txBody>
      </p:sp>
      <p:sp>
        <p:nvSpPr>
          <p:cNvPr id="24580" name="Rectangle 4"/>
          <p:cNvSpPr>
            <a:spLocks noChangeArrowheads="1"/>
          </p:cNvSpPr>
          <p:nvPr/>
        </p:nvSpPr>
        <p:spPr bwMode="auto">
          <a:xfrm>
            <a:off x="228600" y="3352800"/>
            <a:ext cx="2438400" cy="1066800"/>
          </a:xfrm>
          <a:prstGeom prst="rect">
            <a:avLst/>
          </a:prstGeom>
          <a:gradFill rotWithShape="0">
            <a:gsLst>
              <a:gs pos="0">
                <a:schemeClr val="accent1"/>
              </a:gs>
              <a:gs pos="100000">
                <a:schemeClr val="accent2"/>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92100" indent="-292100">
              <a:defRPr>
                <a:solidFill>
                  <a:schemeClr val="tx1"/>
                </a:solidFill>
                <a:latin typeface="Arial" charset="0"/>
              </a:defRPr>
            </a:lvl1pPr>
            <a:lvl2pPr marL="571500">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lnSpc>
                <a:spcPts val="2400"/>
              </a:lnSpc>
              <a:defRPr/>
            </a:pPr>
            <a:r>
              <a:rPr lang="it-IT" altLang="it-IT" sz="2400">
                <a:solidFill>
                  <a:srgbClr val="FF9900"/>
                </a:solidFill>
                <a:effectLst>
                  <a:outerShdw blurRad="38100" dist="38100" dir="2700000" algn="tl">
                    <a:srgbClr val="000000"/>
                  </a:outerShdw>
                </a:effectLst>
                <a:cs typeface="Times New Roman" pitchFamily="18" charset="0"/>
              </a:rPr>
              <a:t>PROCESSO</a:t>
            </a:r>
          </a:p>
          <a:p>
            <a:pPr algn="ctr">
              <a:lnSpc>
                <a:spcPts val="2400"/>
              </a:lnSpc>
              <a:defRPr/>
            </a:pPr>
            <a:r>
              <a:rPr lang="it-IT" altLang="it-IT" sz="2400">
                <a:solidFill>
                  <a:srgbClr val="FF9900"/>
                </a:solidFill>
                <a:effectLst>
                  <a:outerShdw blurRad="38100" dist="38100" dir="2700000" algn="tl">
                    <a:srgbClr val="000000"/>
                  </a:outerShdw>
                </a:effectLst>
                <a:cs typeface="Times New Roman" pitchFamily="18" charset="0"/>
              </a:rPr>
              <a:t>DI</a:t>
            </a:r>
          </a:p>
          <a:p>
            <a:pPr algn="ctr">
              <a:lnSpc>
                <a:spcPts val="2400"/>
              </a:lnSpc>
              <a:defRPr/>
            </a:pPr>
            <a:r>
              <a:rPr lang="it-IT" altLang="it-IT" sz="2400">
                <a:solidFill>
                  <a:srgbClr val="FF9900"/>
                </a:solidFill>
                <a:effectLst>
                  <a:outerShdw blurRad="38100" dist="38100" dir="2700000" algn="tl">
                    <a:srgbClr val="000000"/>
                  </a:outerShdw>
                </a:effectLst>
                <a:cs typeface="Times New Roman" pitchFamily="18" charset="0"/>
              </a:rPr>
              <a:t>SVILUPPO</a:t>
            </a:r>
            <a:endParaRPr lang="it-IT" altLang="it-IT" sz="2400">
              <a:solidFill>
                <a:srgbClr val="005828"/>
              </a:solidFill>
              <a:cs typeface="Times New Roman" pitchFamily="18" charset="0"/>
            </a:endParaRPr>
          </a:p>
        </p:txBody>
      </p:sp>
      <p:sp>
        <p:nvSpPr>
          <p:cNvPr id="24581" name="Rectangle 5"/>
          <p:cNvSpPr>
            <a:spLocks noChangeArrowheads="1"/>
          </p:cNvSpPr>
          <p:nvPr/>
        </p:nvSpPr>
        <p:spPr bwMode="auto">
          <a:xfrm>
            <a:off x="2438400" y="4724400"/>
            <a:ext cx="2362200" cy="762000"/>
          </a:xfrm>
          <a:prstGeom prst="rect">
            <a:avLst/>
          </a:prstGeom>
          <a:gradFill rotWithShape="0">
            <a:gsLst>
              <a:gs pos="0">
                <a:schemeClr val="accent1"/>
              </a:gs>
              <a:gs pos="100000">
                <a:schemeClr val="accent2"/>
              </a:gs>
            </a:gsLst>
            <a:path path="rect">
              <a:fillToRect l="100000" t="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rgbClr val="005828"/>
                </a:solidFill>
                <a:cs typeface="Times New Roman" pitchFamily="18" charset="0"/>
              </a:rPr>
              <a:t>Discontinuità</a:t>
            </a:r>
          </a:p>
        </p:txBody>
      </p:sp>
      <p:cxnSp>
        <p:nvCxnSpPr>
          <p:cNvPr id="24583" name="AutoShape 7"/>
          <p:cNvCxnSpPr>
            <a:cxnSpLocks noChangeShapeType="1"/>
            <a:stCxn id="24580" idx="0"/>
            <a:endCxn id="24578" idx="1"/>
          </p:cNvCxnSpPr>
          <p:nvPr/>
        </p:nvCxnSpPr>
        <p:spPr bwMode="auto">
          <a:xfrm rot="-5400000">
            <a:off x="1524000" y="2514600"/>
            <a:ext cx="762000" cy="914400"/>
          </a:xfrm>
          <a:prstGeom prst="bentConnector2">
            <a:avLst/>
          </a:prstGeom>
          <a:noFill/>
          <a:ln w="19050">
            <a:solidFill>
              <a:srgbClr val="FF9900"/>
            </a:solidFill>
            <a:miter lim="800000"/>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4" name="AutoShape 8"/>
          <p:cNvCxnSpPr>
            <a:cxnSpLocks noChangeShapeType="1"/>
            <a:stCxn id="24580" idx="2"/>
            <a:endCxn id="24581" idx="1"/>
          </p:cNvCxnSpPr>
          <p:nvPr/>
        </p:nvCxnSpPr>
        <p:spPr bwMode="auto">
          <a:xfrm rot="16200000" flipH="1">
            <a:off x="1600200" y="4267200"/>
            <a:ext cx="685800" cy="990600"/>
          </a:xfrm>
          <a:prstGeom prst="bentConnector2">
            <a:avLst/>
          </a:prstGeom>
          <a:noFill/>
          <a:ln w="19050">
            <a:solidFill>
              <a:srgbClr val="FF9900"/>
            </a:solidFill>
            <a:miter lim="800000"/>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5" name="AutoShape 9"/>
          <p:cNvCxnSpPr>
            <a:cxnSpLocks noChangeShapeType="1"/>
            <a:stCxn id="24578" idx="3"/>
          </p:cNvCxnSpPr>
          <p:nvPr/>
        </p:nvCxnSpPr>
        <p:spPr bwMode="auto">
          <a:xfrm>
            <a:off x="4724400" y="2590800"/>
            <a:ext cx="609600" cy="0"/>
          </a:xfrm>
          <a:prstGeom prst="straightConnector1">
            <a:avLst/>
          </a:prstGeom>
          <a:noFill/>
          <a:ln w="19050">
            <a:solidFill>
              <a:srgbClr val="FF99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6" name="AutoShape 10"/>
          <p:cNvCxnSpPr>
            <a:cxnSpLocks noChangeShapeType="1"/>
            <a:stCxn id="24581" idx="3"/>
          </p:cNvCxnSpPr>
          <p:nvPr/>
        </p:nvCxnSpPr>
        <p:spPr bwMode="auto">
          <a:xfrm>
            <a:off x="4800600" y="5105400"/>
            <a:ext cx="609600" cy="0"/>
          </a:xfrm>
          <a:prstGeom prst="straightConnector1">
            <a:avLst/>
          </a:prstGeom>
          <a:noFill/>
          <a:ln w="19050">
            <a:solidFill>
              <a:srgbClr val="FF99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587" name="Rectangle 11"/>
          <p:cNvSpPr>
            <a:spLocks noGrp="1" noChangeArrowheads="1"/>
          </p:cNvSpPr>
          <p:nvPr>
            <p:ph type="title"/>
          </p:nvPr>
        </p:nvSpPr>
        <p:spPr>
          <a:xfrm>
            <a:off x="609600" y="914400"/>
            <a:ext cx="7772400" cy="519113"/>
          </a:xfrm>
          <a:noFill/>
        </p:spPr>
        <p:txBody>
          <a:bodyPr>
            <a:spAutoFit/>
          </a:bodyPr>
          <a:lstStyle/>
          <a:p>
            <a:pPr eaLnBrk="1" hangingPunct="1"/>
            <a:r>
              <a:rPr lang="it-IT" altLang="it-IT" sz="2800">
                <a:cs typeface="Times New Roman" pitchFamily="18" charset="0"/>
              </a:rPr>
              <a:t>Il processo di sviluppo secondo Piaget</a:t>
            </a:r>
            <a:endParaRPr lang="it-IT" altLang="it-IT" sz="2800"/>
          </a:p>
        </p:txBody>
      </p:sp>
    </p:spTree>
    <p:extLst>
      <p:ext uri="{BB962C8B-B14F-4D97-AF65-F5344CB8AC3E}">
        <p14:creationId xmlns:p14="http://schemas.microsoft.com/office/powerpoint/2010/main" val="90765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362200" y="2209800"/>
            <a:ext cx="2362200" cy="762000"/>
          </a:xfrm>
          <a:prstGeom prst="rect">
            <a:avLst/>
          </a:prstGeom>
          <a:gradFill rotWithShape="0">
            <a:gsLst>
              <a:gs pos="0">
                <a:schemeClr val="accent1"/>
              </a:gs>
              <a:gs pos="100000">
                <a:schemeClr val="accent2"/>
              </a:gs>
            </a:gsLst>
            <a:path path="rect">
              <a:fillToRect l="100000" t="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rgbClr val="005828"/>
                </a:solidFill>
                <a:cs typeface="Times New Roman" pitchFamily="18" charset="0"/>
              </a:rPr>
              <a:t>Continuità</a:t>
            </a:r>
          </a:p>
        </p:txBody>
      </p:sp>
      <p:sp>
        <p:nvSpPr>
          <p:cNvPr id="24579" name="Rectangle 3"/>
          <p:cNvSpPr>
            <a:spLocks noChangeArrowheads="1"/>
          </p:cNvSpPr>
          <p:nvPr/>
        </p:nvSpPr>
        <p:spPr bwMode="auto">
          <a:xfrm>
            <a:off x="5334000" y="1905000"/>
            <a:ext cx="3200400" cy="1371600"/>
          </a:xfrm>
          <a:prstGeom prst="rect">
            <a:avLst/>
          </a:prstGeom>
          <a:solidFill>
            <a:schemeClr val="accent2"/>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rgbClr val="005828"/>
                </a:solidFill>
                <a:cs typeface="Times New Roman" pitchFamily="18" charset="0"/>
              </a:rPr>
              <a:t>Funzioni invarianti:</a:t>
            </a:r>
          </a:p>
          <a:p>
            <a:pPr algn="ctr" eaLnBrk="1" hangingPunct="1">
              <a:lnSpc>
                <a:spcPts val="2400"/>
              </a:lnSpc>
            </a:pPr>
            <a:r>
              <a:rPr lang="it-IT" altLang="it-IT" sz="2400">
                <a:solidFill>
                  <a:srgbClr val="B32C16">
                    <a:lumMod val="75000"/>
                  </a:srgbClr>
                </a:solidFill>
                <a:cs typeface="Times New Roman" pitchFamily="18" charset="0"/>
              </a:rPr>
              <a:t>Adattamento</a:t>
            </a:r>
          </a:p>
          <a:p>
            <a:pPr algn="ctr" eaLnBrk="1" hangingPunct="1">
              <a:lnSpc>
                <a:spcPts val="2400"/>
              </a:lnSpc>
            </a:pPr>
            <a:r>
              <a:rPr lang="it-IT" altLang="it-IT" sz="2400">
                <a:solidFill>
                  <a:srgbClr val="B32C16">
                    <a:lumMod val="75000"/>
                  </a:srgbClr>
                </a:solidFill>
                <a:cs typeface="Times New Roman" pitchFamily="18" charset="0"/>
              </a:rPr>
              <a:t>Equilibrio</a:t>
            </a:r>
          </a:p>
        </p:txBody>
      </p:sp>
      <p:sp>
        <p:nvSpPr>
          <p:cNvPr id="24580" name="Rectangle 4"/>
          <p:cNvSpPr>
            <a:spLocks noChangeArrowheads="1"/>
          </p:cNvSpPr>
          <p:nvPr/>
        </p:nvSpPr>
        <p:spPr bwMode="auto">
          <a:xfrm>
            <a:off x="228600" y="3352800"/>
            <a:ext cx="2438400" cy="1066800"/>
          </a:xfrm>
          <a:prstGeom prst="rect">
            <a:avLst/>
          </a:prstGeom>
          <a:gradFill rotWithShape="0">
            <a:gsLst>
              <a:gs pos="0">
                <a:schemeClr val="accent1"/>
              </a:gs>
              <a:gs pos="100000">
                <a:schemeClr val="accent2"/>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92100" indent="-292100">
              <a:defRPr>
                <a:solidFill>
                  <a:schemeClr val="tx1"/>
                </a:solidFill>
                <a:latin typeface="Arial" charset="0"/>
              </a:defRPr>
            </a:lvl1pPr>
            <a:lvl2pPr marL="571500">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lnSpc>
                <a:spcPts val="2400"/>
              </a:lnSpc>
              <a:defRPr/>
            </a:pPr>
            <a:r>
              <a:rPr lang="it-IT" altLang="it-IT" sz="2400">
                <a:solidFill>
                  <a:srgbClr val="FF9900"/>
                </a:solidFill>
                <a:effectLst>
                  <a:outerShdw blurRad="38100" dist="38100" dir="2700000" algn="tl">
                    <a:srgbClr val="000000"/>
                  </a:outerShdw>
                </a:effectLst>
                <a:cs typeface="Times New Roman" pitchFamily="18" charset="0"/>
              </a:rPr>
              <a:t>PROCESSO</a:t>
            </a:r>
          </a:p>
          <a:p>
            <a:pPr algn="ctr">
              <a:lnSpc>
                <a:spcPts val="2400"/>
              </a:lnSpc>
              <a:defRPr/>
            </a:pPr>
            <a:r>
              <a:rPr lang="it-IT" altLang="it-IT" sz="2400">
                <a:solidFill>
                  <a:srgbClr val="FF9900"/>
                </a:solidFill>
                <a:effectLst>
                  <a:outerShdw blurRad="38100" dist="38100" dir="2700000" algn="tl">
                    <a:srgbClr val="000000"/>
                  </a:outerShdw>
                </a:effectLst>
                <a:cs typeface="Times New Roman" pitchFamily="18" charset="0"/>
              </a:rPr>
              <a:t>DI</a:t>
            </a:r>
          </a:p>
          <a:p>
            <a:pPr algn="ctr">
              <a:lnSpc>
                <a:spcPts val="2400"/>
              </a:lnSpc>
              <a:defRPr/>
            </a:pPr>
            <a:r>
              <a:rPr lang="it-IT" altLang="it-IT" sz="2400">
                <a:solidFill>
                  <a:srgbClr val="FF9900"/>
                </a:solidFill>
                <a:effectLst>
                  <a:outerShdw blurRad="38100" dist="38100" dir="2700000" algn="tl">
                    <a:srgbClr val="000000"/>
                  </a:outerShdw>
                </a:effectLst>
                <a:cs typeface="Times New Roman" pitchFamily="18" charset="0"/>
              </a:rPr>
              <a:t>SVILUPPO</a:t>
            </a:r>
            <a:endParaRPr lang="it-IT" altLang="it-IT" sz="2400">
              <a:solidFill>
                <a:srgbClr val="005828"/>
              </a:solidFill>
              <a:cs typeface="Times New Roman" pitchFamily="18" charset="0"/>
            </a:endParaRPr>
          </a:p>
        </p:txBody>
      </p:sp>
      <p:sp>
        <p:nvSpPr>
          <p:cNvPr id="24581" name="Rectangle 5"/>
          <p:cNvSpPr>
            <a:spLocks noChangeArrowheads="1"/>
          </p:cNvSpPr>
          <p:nvPr/>
        </p:nvSpPr>
        <p:spPr bwMode="auto">
          <a:xfrm>
            <a:off x="2438400" y="4724400"/>
            <a:ext cx="2362200" cy="762000"/>
          </a:xfrm>
          <a:prstGeom prst="rect">
            <a:avLst/>
          </a:prstGeom>
          <a:gradFill rotWithShape="0">
            <a:gsLst>
              <a:gs pos="0">
                <a:schemeClr val="accent1"/>
              </a:gs>
              <a:gs pos="100000">
                <a:schemeClr val="accent2"/>
              </a:gs>
            </a:gsLst>
            <a:path path="rect">
              <a:fillToRect l="100000" t="10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rgbClr val="005828"/>
                </a:solidFill>
                <a:cs typeface="Times New Roman" pitchFamily="18" charset="0"/>
              </a:rPr>
              <a:t>Discontinuità</a:t>
            </a:r>
          </a:p>
        </p:txBody>
      </p:sp>
      <p:sp>
        <p:nvSpPr>
          <p:cNvPr id="24582" name="Rectangle 6"/>
          <p:cNvSpPr>
            <a:spLocks noChangeArrowheads="1"/>
          </p:cNvSpPr>
          <p:nvPr/>
        </p:nvSpPr>
        <p:spPr bwMode="auto">
          <a:xfrm>
            <a:off x="5410200" y="4419600"/>
            <a:ext cx="3200400" cy="1371600"/>
          </a:xfrm>
          <a:prstGeom prst="rect">
            <a:avLst/>
          </a:prstGeom>
          <a:solidFill>
            <a:schemeClr val="accent2"/>
          </a:soli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190500" indent="-1905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a:solidFill>
                  <a:srgbClr val="B32C16">
                    <a:lumMod val="75000"/>
                  </a:srgbClr>
                </a:solidFill>
                <a:cs typeface="Times New Roman" pitchFamily="18" charset="0"/>
              </a:rPr>
              <a:t>Stadi di sviluppo</a:t>
            </a:r>
          </a:p>
        </p:txBody>
      </p:sp>
      <p:cxnSp>
        <p:nvCxnSpPr>
          <p:cNvPr id="24583" name="AutoShape 7"/>
          <p:cNvCxnSpPr>
            <a:cxnSpLocks noChangeShapeType="1"/>
            <a:stCxn id="24580" idx="0"/>
            <a:endCxn id="24578" idx="1"/>
          </p:cNvCxnSpPr>
          <p:nvPr/>
        </p:nvCxnSpPr>
        <p:spPr bwMode="auto">
          <a:xfrm rot="-5400000">
            <a:off x="1524000" y="2514600"/>
            <a:ext cx="762000" cy="914400"/>
          </a:xfrm>
          <a:prstGeom prst="bentConnector2">
            <a:avLst/>
          </a:prstGeom>
          <a:noFill/>
          <a:ln w="19050">
            <a:solidFill>
              <a:srgbClr val="FF9900"/>
            </a:solidFill>
            <a:miter lim="800000"/>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4" name="AutoShape 8"/>
          <p:cNvCxnSpPr>
            <a:cxnSpLocks noChangeShapeType="1"/>
            <a:stCxn id="24580" idx="2"/>
            <a:endCxn id="24581" idx="1"/>
          </p:cNvCxnSpPr>
          <p:nvPr/>
        </p:nvCxnSpPr>
        <p:spPr bwMode="auto">
          <a:xfrm rot="16200000" flipH="1">
            <a:off x="1600200" y="4267200"/>
            <a:ext cx="685800" cy="990600"/>
          </a:xfrm>
          <a:prstGeom prst="bentConnector2">
            <a:avLst/>
          </a:prstGeom>
          <a:noFill/>
          <a:ln w="19050">
            <a:solidFill>
              <a:srgbClr val="FF9900"/>
            </a:solidFill>
            <a:miter lim="800000"/>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5" name="AutoShape 9"/>
          <p:cNvCxnSpPr>
            <a:cxnSpLocks noChangeShapeType="1"/>
            <a:stCxn id="24578" idx="3"/>
            <a:endCxn id="24579" idx="1"/>
          </p:cNvCxnSpPr>
          <p:nvPr/>
        </p:nvCxnSpPr>
        <p:spPr bwMode="auto">
          <a:xfrm>
            <a:off x="4724400" y="2590800"/>
            <a:ext cx="609600" cy="0"/>
          </a:xfrm>
          <a:prstGeom prst="straightConnector1">
            <a:avLst/>
          </a:prstGeom>
          <a:noFill/>
          <a:ln w="19050">
            <a:solidFill>
              <a:srgbClr val="FF99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86" name="AutoShape 10"/>
          <p:cNvCxnSpPr>
            <a:cxnSpLocks noChangeShapeType="1"/>
            <a:stCxn id="24581" idx="3"/>
            <a:endCxn id="24582" idx="1"/>
          </p:cNvCxnSpPr>
          <p:nvPr/>
        </p:nvCxnSpPr>
        <p:spPr bwMode="auto">
          <a:xfrm>
            <a:off x="4800600" y="5105400"/>
            <a:ext cx="609600" cy="0"/>
          </a:xfrm>
          <a:prstGeom prst="straightConnector1">
            <a:avLst/>
          </a:prstGeom>
          <a:noFill/>
          <a:ln w="19050">
            <a:solidFill>
              <a:srgbClr val="FF99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587" name="Rectangle 11"/>
          <p:cNvSpPr>
            <a:spLocks noGrp="1" noChangeArrowheads="1"/>
          </p:cNvSpPr>
          <p:nvPr>
            <p:ph type="title"/>
          </p:nvPr>
        </p:nvSpPr>
        <p:spPr>
          <a:xfrm>
            <a:off x="609600" y="914400"/>
            <a:ext cx="7772400" cy="519113"/>
          </a:xfrm>
          <a:noFill/>
        </p:spPr>
        <p:txBody>
          <a:bodyPr>
            <a:spAutoFit/>
          </a:bodyPr>
          <a:lstStyle/>
          <a:p>
            <a:pPr eaLnBrk="1" hangingPunct="1"/>
            <a:r>
              <a:rPr lang="it-IT" altLang="it-IT" sz="2800">
                <a:cs typeface="Times New Roman" pitchFamily="18" charset="0"/>
              </a:rPr>
              <a:t>Il processo di sviluppo secondo Piaget</a:t>
            </a:r>
            <a:endParaRPr lang="it-IT" altLang="it-IT" sz="2800"/>
          </a:p>
        </p:txBody>
      </p:sp>
    </p:spTree>
    <p:extLst>
      <p:ext uri="{BB962C8B-B14F-4D97-AF65-F5344CB8AC3E}">
        <p14:creationId xmlns:p14="http://schemas.microsoft.com/office/powerpoint/2010/main" val="743518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04800" y="2057400"/>
            <a:ext cx="4114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b="1" u="sng">
                <a:solidFill>
                  <a:schemeClr val="tx2"/>
                </a:solidFill>
                <a:cs typeface="Times New Roman" pitchFamily="18" charset="0"/>
              </a:rPr>
              <a:t>ASSIMILAZIONE</a:t>
            </a:r>
          </a:p>
          <a:p>
            <a:pPr algn="ctr" eaLnBrk="1" hangingPunct="1">
              <a:lnSpc>
                <a:spcPts val="2400"/>
              </a:lnSpc>
            </a:pPr>
            <a:endParaRPr lang="it-IT" altLang="it-IT" sz="2400" b="1">
              <a:solidFill>
                <a:schemeClr val="tx2"/>
              </a:solidFill>
              <a:cs typeface="Times New Roman" pitchFamily="18" charset="0"/>
            </a:endParaRPr>
          </a:p>
          <a:p>
            <a:pPr algn="ctr" eaLnBrk="1" hangingPunct="1">
              <a:lnSpc>
                <a:spcPts val="2400"/>
              </a:lnSpc>
            </a:pPr>
            <a:r>
              <a:rPr lang="it-IT" altLang="it-IT" sz="2400">
                <a:solidFill>
                  <a:schemeClr val="tx2"/>
                </a:solidFill>
                <a:cs typeface="Times New Roman" pitchFamily="18" charset="0"/>
              </a:rPr>
              <a:t>Incorpora nei propri schemi i dati dell’esperienza</a:t>
            </a:r>
          </a:p>
          <a:p>
            <a:pPr algn="ctr" eaLnBrk="1" hangingPunct="1">
              <a:lnSpc>
                <a:spcPts val="2400"/>
              </a:lnSpc>
            </a:pPr>
            <a:endParaRPr lang="it-IT" altLang="it-IT" sz="2400">
              <a:solidFill>
                <a:schemeClr val="tx2"/>
              </a:solidFill>
              <a:cs typeface="Times New Roman" pitchFamily="18" charset="0"/>
            </a:endParaRPr>
          </a:p>
          <a:p>
            <a:pPr algn="ctr" eaLnBrk="1" hangingPunct="1">
              <a:lnSpc>
                <a:spcPts val="2400"/>
              </a:lnSpc>
            </a:pPr>
            <a:r>
              <a:rPr lang="it-IT" altLang="it-IT" sz="2400">
                <a:solidFill>
                  <a:schemeClr val="tx2"/>
                </a:solidFill>
                <a:cs typeface="Times New Roman" pitchFamily="18" charset="0"/>
              </a:rPr>
              <a:t>Conservazione</a:t>
            </a:r>
          </a:p>
        </p:txBody>
      </p:sp>
      <p:sp>
        <p:nvSpPr>
          <p:cNvPr id="23556" name="Rectangle 4"/>
          <p:cNvSpPr>
            <a:spLocks noChangeArrowheads="1"/>
          </p:cNvSpPr>
          <p:nvPr/>
        </p:nvSpPr>
        <p:spPr bwMode="auto">
          <a:xfrm>
            <a:off x="4572000" y="2057400"/>
            <a:ext cx="40386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ts val="2400"/>
              </a:lnSpc>
              <a:defRPr/>
            </a:pPr>
            <a:r>
              <a:rPr lang="it-IT" altLang="it-IT" sz="2400" b="1" u="sng">
                <a:solidFill>
                  <a:schemeClr val="tx2"/>
                </a:solidFill>
                <a:cs typeface="Times New Roman" pitchFamily="18" charset="0"/>
              </a:rPr>
              <a:t>ACCOMODAMENTO</a:t>
            </a:r>
          </a:p>
          <a:p>
            <a:pPr algn="ctr">
              <a:lnSpc>
                <a:spcPts val="2400"/>
              </a:lnSpc>
              <a:defRPr/>
            </a:pPr>
            <a:endParaRPr lang="it-IT" altLang="it-IT" sz="2400" b="1">
              <a:solidFill>
                <a:schemeClr val="tx2"/>
              </a:solidFill>
              <a:effectLst>
                <a:outerShdw blurRad="38100" dist="38100" dir="2700000" algn="tl">
                  <a:srgbClr val="000000"/>
                </a:outerShdw>
              </a:effectLst>
              <a:cs typeface="Times New Roman" pitchFamily="18" charset="0"/>
            </a:endParaRPr>
          </a:p>
          <a:p>
            <a:pPr algn="ctr">
              <a:lnSpc>
                <a:spcPts val="2400"/>
              </a:lnSpc>
              <a:defRPr/>
            </a:pPr>
            <a:r>
              <a:rPr lang="it-IT" altLang="it-IT" sz="2400">
                <a:solidFill>
                  <a:schemeClr val="tx2"/>
                </a:solidFill>
                <a:cs typeface="Times New Roman" pitchFamily="18" charset="0"/>
              </a:rPr>
              <a:t>Modifica i propri schemi per adattarli ai nuovi dati</a:t>
            </a:r>
          </a:p>
          <a:p>
            <a:pPr algn="ctr">
              <a:lnSpc>
                <a:spcPts val="2400"/>
              </a:lnSpc>
              <a:defRPr/>
            </a:pPr>
            <a:endParaRPr lang="it-IT" altLang="it-IT" sz="2400">
              <a:solidFill>
                <a:schemeClr val="tx2"/>
              </a:solidFill>
              <a:cs typeface="Times New Roman" pitchFamily="18" charset="0"/>
            </a:endParaRPr>
          </a:p>
          <a:p>
            <a:pPr algn="ctr">
              <a:lnSpc>
                <a:spcPts val="2400"/>
              </a:lnSpc>
              <a:defRPr/>
            </a:pPr>
            <a:r>
              <a:rPr lang="it-IT" altLang="it-IT" sz="2400">
                <a:solidFill>
                  <a:schemeClr val="tx2"/>
                </a:solidFill>
                <a:cs typeface="Times New Roman" pitchFamily="18" charset="0"/>
              </a:rPr>
              <a:t>Novità</a:t>
            </a:r>
          </a:p>
        </p:txBody>
      </p:sp>
      <p:sp>
        <p:nvSpPr>
          <p:cNvPr id="23558" name="Rectangle 6"/>
          <p:cNvSpPr>
            <a:spLocks noGrp="1" noChangeArrowheads="1"/>
          </p:cNvSpPr>
          <p:nvPr>
            <p:ph type="title"/>
          </p:nvPr>
        </p:nvSpPr>
        <p:spPr>
          <a:xfrm>
            <a:off x="609599" y="260648"/>
            <a:ext cx="7772400" cy="954107"/>
          </a:xfrm>
          <a:noFill/>
        </p:spPr>
        <p:txBody>
          <a:bodyPr>
            <a:spAutoFit/>
          </a:bodyPr>
          <a:lstStyle/>
          <a:p>
            <a:pPr algn="ctr" eaLnBrk="1" hangingPunct="1"/>
            <a:r>
              <a:rPr lang="it-IT" altLang="it-IT" sz="2800">
                <a:cs typeface="Times New Roman" pitchFamily="18" charset="0"/>
              </a:rPr>
              <a:t>I invariante funzionale: </a:t>
            </a:r>
            <a:r>
              <a:rPr lang="it-IT" altLang="it-IT" sz="2800" u="sng">
                <a:cs typeface="Times New Roman" pitchFamily="18" charset="0"/>
              </a:rPr>
              <a:t>l’adattamento</a:t>
            </a:r>
            <a:br>
              <a:rPr lang="it-IT" altLang="it-IT" sz="2800" u="sng">
                <a:cs typeface="Times New Roman" pitchFamily="18" charset="0"/>
              </a:rPr>
            </a:br>
            <a:r>
              <a:rPr lang="it-IT" altLang="it-IT" sz="2800">
                <a:cs typeface="Times New Roman" pitchFamily="18" charset="0"/>
              </a:rPr>
              <a:t>(</a:t>
            </a:r>
            <a:r>
              <a:rPr lang="it-IT" altLang="it-IT" sz="2800" cap="none">
                <a:cs typeface="Times New Roman" pitchFamily="18" charset="0"/>
              </a:rPr>
              <a:t>accordo del pensiero con le cose)</a:t>
            </a:r>
            <a:endParaRPr lang="it-IT" altLang="it-IT" sz="2800" cap="none"/>
          </a:p>
        </p:txBody>
      </p:sp>
      <p:sp>
        <p:nvSpPr>
          <p:cNvPr id="3" name="CasellaDiTesto 2"/>
          <p:cNvSpPr txBox="1"/>
          <p:nvPr/>
        </p:nvSpPr>
        <p:spPr>
          <a:xfrm>
            <a:off x="304800" y="4653136"/>
            <a:ext cx="8305800" cy="830997"/>
          </a:xfrm>
          <a:prstGeom prst="rect">
            <a:avLst/>
          </a:prstGeom>
          <a:noFill/>
        </p:spPr>
        <p:txBody>
          <a:bodyPr wrap="square" rtlCol="0">
            <a:spAutoFit/>
          </a:bodyPr>
          <a:lstStyle/>
          <a:p>
            <a:r>
              <a:rPr lang="it-IT" sz="2400">
                <a:solidFill>
                  <a:schemeClr val="tx2"/>
                </a:solidFill>
              </a:rPr>
              <a:t>Es. schema dell’afferrare e richiesta di afferrare  aggiungendo rotazione del braccio.</a:t>
            </a:r>
          </a:p>
        </p:txBody>
      </p:sp>
      <p:sp>
        <p:nvSpPr>
          <p:cNvPr id="2" name="Stella a 5 punte 1"/>
          <p:cNvSpPr/>
          <p:nvPr/>
        </p:nvSpPr>
        <p:spPr>
          <a:xfrm>
            <a:off x="304800" y="6237312"/>
            <a:ext cx="522784" cy="43204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62613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04800" y="2057400"/>
            <a:ext cx="4114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r>
              <a:rPr lang="it-IT" altLang="it-IT" sz="2400" b="1" u="sng">
                <a:solidFill>
                  <a:schemeClr val="tx2"/>
                </a:solidFill>
                <a:cs typeface="Times New Roman" pitchFamily="18" charset="0"/>
              </a:rPr>
              <a:t>ASSIMILAZIONE</a:t>
            </a:r>
          </a:p>
          <a:p>
            <a:pPr algn="ctr" eaLnBrk="1" hangingPunct="1">
              <a:lnSpc>
                <a:spcPts val="2400"/>
              </a:lnSpc>
            </a:pPr>
            <a:endParaRPr lang="it-IT" altLang="it-IT" sz="2400" b="1">
              <a:solidFill>
                <a:schemeClr val="tx2"/>
              </a:solidFill>
              <a:cs typeface="Times New Roman" pitchFamily="18" charset="0"/>
            </a:endParaRPr>
          </a:p>
          <a:p>
            <a:pPr algn="ctr" eaLnBrk="1" hangingPunct="1">
              <a:lnSpc>
                <a:spcPts val="2400"/>
              </a:lnSpc>
            </a:pPr>
            <a:r>
              <a:rPr lang="it-IT" altLang="it-IT" sz="2400">
                <a:solidFill>
                  <a:schemeClr val="tx2"/>
                </a:solidFill>
                <a:cs typeface="Times New Roman" pitchFamily="18" charset="0"/>
              </a:rPr>
              <a:t>Incorpora nei propri schemi i dati dell’esperienza</a:t>
            </a:r>
          </a:p>
          <a:p>
            <a:pPr algn="ctr" eaLnBrk="1" hangingPunct="1">
              <a:lnSpc>
                <a:spcPts val="2400"/>
              </a:lnSpc>
            </a:pPr>
            <a:endParaRPr lang="it-IT" altLang="it-IT" sz="2400">
              <a:solidFill>
                <a:schemeClr val="tx2"/>
              </a:solidFill>
              <a:cs typeface="Times New Roman" pitchFamily="18" charset="0"/>
            </a:endParaRPr>
          </a:p>
          <a:p>
            <a:pPr algn="ctr" eaLnBrk="1" hangingPunct="1">
              <a:lnSpc>
                <a:spcPts val="2400"/>
              </a:lnSpc>
            </a:pPr>
            <a:r>
              <a:rPr lang="it-IT" altLang="it-IT" sz="2400">
                <a:solidFill>
                  <a:schemeClr val="tx2"/>
                </a:solidFill>
                <a:cs typeface="Times New Roman" pitchFamily="18" charset="0"/>
              </a:rPr>
              <a:t>Conservazione</a:t>
            </a:r>
          </a:p>
        </p:txBody>
      </p:sp>
      <p:sp>
        <p:nvSpPr>
          <p:cNvPr id="23555" name="Rectangle 3"/>
          <p:cNvSpPr>
            <a:spLocks noChangeArrowheads="1"/>
          </p:cNvSpPr>
          <p:nvPr/>
        </p:nvSpPr>
        <p:spPr bwMode="auto">
          <a:xfrm>
            <a:off x="266700" y="5373216"/>
            <a:ext cx="8305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ts val="2400"/>
              </a:lnSpc>
              <a:defRPr/>
            </a:pPr>
            <a:r>
              <a:rPr lang="it-IT" altLang="it-IT" sz="2400" b="1">
                <a:solidFill>
                  <a:srgbClr val="FFFF00"/>
                </a:solidFill>
                <a:effectLst>
                  <a:outerShdw blurRad="38100" dist="38100" dir="2700000" algn="tl">
                    <a:srgbClr val="000000"/>
                  </a:outerShdw>
                </a:effectLst>
                <a:cs typeface="Times New Roman" pitchFamily="18" charset="0"/>
              </a:rPr>
              <a:t>ADATTAMENTO DELL’ORGANISMO ALL’AMBIENTE</a:t>
            </a:r>
          </a:p>
          <a:p>
            <a:pPr algn="ctr">
              <a:lnSpc>
                <a:spcPts val="2400"/>
              </a:lnSpc>
              <a:defRPr/>
            </a:pPr>
            <a:endParaRPr lang="it-IT" altLang="it-IT" sz="2400" b="1">
              <a:solidFill>
                <a:srgbClr val="FFFF00"/>
              </a:solidFill>
              <a:effectLst>
                <a:outerShdw blurRad="38100" dist="38100" dir="2700000" algn="tl">
                  <a:srgbClr val="000000"/>
                </a:outerShdw>
              </a:effectLst>
              <a:cs typeface="Times New Roman" pitchFamily="18" charset="0"/>
            </a:endParaRPr>
          </a:p>
          <a:p>
            <a:pPr algn="ctr">
              <a:lnSpc>
                <a:spcPts val="2400"/>
              </a:lnSpc>
              <a:defRPr/>
            </a:pPr>
            <a:r>
              <a:rPr lang="it-IT" altLang="it-IT" sz="2400" b="1">
                <a:solidFill>
                  <a:srgbClr val="FFFF00"/>
                </a:solidFill>
                <a:effectLst>
                  <a:outerShdw blurRad="38100" dist="38100" dir="2700000" algn="tl">
                    <a:srgbClr val="000000"/>
                  </a:outerShdw>
                </a:effectLst>
                <a:cs typeface="Times New Roman" pitchFamily="18" charset="0"/>
              </a:rPr>
              <a:t>EQUILIBRIO. Conflitto cognitivo</a:t>
            </a:r>
            <a:endParaRPr lang="it-IT" altLang="it-IT" sz="2400">
              <a:solidFill>
                <a:srgbClr val="FFFF00"/>
              </a:solidFill>
              <a:cs typeface="Times New Roman" pitchFamily="18" charset="0"/>
            </a:endParaRPr>
          </a:p>
        </p:txBody>
      </p:sp>
      <p:sp>
        <p:nvSpPr>
          <p:cNvPr id="23556" name="Rectangle 4"/>
          <p:cNvSpPr>
            <a:spLocks noChangeArrowheads="1"/>
          </p:cNvSpPr>
          <p:nvPr/>
        </p:nvSpPr>
        <p:spPr bwMode="auto">
          <a:xfrm>
            <a:off x="4572000" y="2057400"/>
            <a:ext cx="40386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lnSpc>
                <a:spcPts val="2400"/>
              </a:lnSpc>
              <a:defRPr/>
            </a:pPr>
            <a:r>
              <a:rPr lang="it-IT" altLang="it-IT" sz="2400" b="1" u="sng">
                <a:solidFill>
                  <a:schemeClr val="tx2"/>
                </a:solidFill>
                <a:cs typeface="Times New Roman" pitchFamily="18" charset="0"/>
              </a:rPr>
              <a:t>ACCOMODAMENTO</a:t>
            </a:r>
          </a:p>
          <a:p>
            <a:pPr algn="ctr">
              <a:lnSpc>
                <a:spcPts val="2400"/>
              </a:lnSpc>
              <a:defRPr/>
            </a:pPr>
            <a:endParaRPr lang="it-IT" altLang="it-IT" sz="2400" b="1">
              <a:solidFill>
                <a:schemeClr val="tx2"/>
              </a:solidFill>
              <a:effectLst>
                <a:outerShdw blurRad="38100" dist="38100" dir="2700000" algn="tl">
                  <a:srgbClr val="000000"/>
                </a:outerShdw>
              </a:effectLst>
              <a:cs typeface="Times New Roman" pitchFamily="18" charset="0"/>
            </a:endParaRPr>
          </a:p>
          <a:p>
            <a:pPr algn="ctr">
              <a:lnSpc>
                <a:spcPts val="2400"/>
              </a:lnSpc>
              <a:defRPr/>
            </a:pPr>
            <a:r>
              <a:rPr lang="it-IT" altLang="it-IT" sz="2400">
                <a:solidFill>
                  <a:schemeClr val="tx2"/>
                </a:solidFill>
                <a:cs typeface="Times New Roman" pitchFamily="18" charset="0"/>
              </a:rPr>
              <a:t>Modifica i propri schemi per adattarli ai nuovi dati</a:t>
            </a:r>
          </a:p>
          <a:p>
            <a:pPr algn="ctr">
              <a:lnSpc>
                <a:spcPts val="2400"/>
              </a:lnSpc>
              <a:defRPr/>
            </a:pPr>
            <a:endParaRPr lang="it-IT" altLang="it-IT" sz="2400">
              <a:solidFill>
                <a:schemeClr val="tx2"/>
              </a:solidFill>
              <a:cs typeface="Times New Roman" pitchFamily="18" charset="0"/>
            </a:endParaRPr>
          </a:p>
          <a:p>
            <a:pPr algn="ctr">
              <a:lnSpc>
                <a:spcPts val="2400"/>
              </a:lnSpc>
              <a:defRPr/>
            </a:pPr>
            <a:r>
              <a:rPr lang="it-IT" altLang="it-IT" sz="2400">
                <a:solidFill>
                  <a:schemeClr val="tx2"/>
                </a:solidFill>
                <a:cs typeface="Times New Roman" pitchFamily="18" charset="0"/>
              </a:rPr>
              <a:t>Novità</a:t>
            </a:r>
          </a:p>
        </p:txBody>
      </p:sp>
      <p:sp>
        <p:nvSpPr>
          <p:cNvPr id="23557" name="AutoShape 5"/>
          <p:cNvSpPr>
            <a:spLocks noChangeArrowheads="1"/>
          </p:cNvSpPr>
          <p:nvPr/>
        </p:nvSpPr>
        <p:spPr bwMode="auto">
          <a:xfrm rot="5408780">
            <a:off x="3772693" y="3694907"/>
            <a:ext cx="1446213" cy="1066800"/>
          </a:xfrm>
          <a:custGeom>
            <a:avLst/>
            <a:gdLst>
              <a:gd name="T0" fmla="*/ 1084660 w 21600"/>
              <a:gd name="T1" fmla="*/ 0 h 21600"/>
              <a:gd name="T2" fmla="*/ 0 w 21600"/>
              <a:gd name="T3" fmla="*/ 533400 h 21600"/>
              <a:gd name="T4" fmla="*/ 1084660 w 21600"/>
              <a:gd name="T5" fmla="*/ 1066800 h 21600"/>
              <a:gd name="T6" fmla="*/ 1446213 w 21600"/>
              <a:gd name="T7" fmla="*/ 5334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0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it-IT"/>
          </a:p>
        </p:txBody>
      </p:sp>
      <p:sp>
        <p:nvSpPr>
          <p:cNvPr id="23558" name="Rectangle 6"/>
          <p:cNvSpPr>
            <a:spLocks noGrp="1" noChangeArrowheads="1"/>
          </p:cNvSpPr>
          <p:nvPr>
            <p:ph type="title"/>
          </p:nvPr>
        </p:nvSpPr>
        <p:spPr>
          <a:xfrm>
            <a:off x="609599" y="260648"/>
            <a:ext cx="7772400" cy="954107"/>
          </a:xfrm>
          <a:noFill/>
        </p:spPr>
        <p:txBody>
          <a:bodyPr>
            <a:spAutoFit/>
          </a:bodyPr>
          <a:lstStyle/>
          <a:p>
            <a:pPr algn="ctr" eaLnBrk="1" hangingPunct="1"/>
            <a:r>
              <a:rPr lang="it-IT" altLang="it-IT" sz="2800">
                <a:cs typeface="Times New Roman" pitchFamily="18" charset="0"/>
              </a:rPr>
              <a:t>I invariante funzionale: </a:t>
            </a:r>
            <a:r>
              <a:rPr lang="it-IT" altLang="it-IT" sz="2800" u="sng">
                <a:cs typeface="Times New Roman" pitchFamily="18" charset="0"/>
              </a:rPr>
              <a:t>l’adattamento</a:t>
            </a:r>
            <a:br>
              <a:rPr lang="it-IT" altLang="it-IT" sz="2800" u="sng">
                <a:cs typeface="Times New Roman" pitchFamily="18" charset="0"/>
              </a:rPr>
            </a:br>
            <a:r>
              <a:rPr lang="it-IT" altLang="it-IT" sz="2800">
                <a:cs typeface="Times New Roman" pitchFamily="18" charset="0"/>
              </a:rPr>
              <a:t>(</a:t>
            </a:r>
            <a:r>
              <a:rPr lang="it-IT" altLang="it-IT" sz="2800" cap="none">
                <a:cs typeface="Times New Roman" pitchFamily="18" charset="0"/>
              </a:rPr>
              <a:t>accordo del pensiero con le cose)</a:t>
            </a:r>
            <a:endParaRPr lang="it-IT" altLang="it-IT" sz="2800" cap="none"/>
          </a:p>
        </p:txBody>
      </p:sp>
    </p:spTree>
    <p:extLst>
      <p:ext uri="{BB962C8B-B14F-4D97-AF65-F5344CB8AC3E}">
        <p14:creationId xmlns:p14="http://schemas.microsoft.com/office/powerpoint/2010/main" val="2712392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04800" y="2057400"/>
            <a:ext cx="4114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ts val="2400"/>
              </a:lnSpc>
            </a:pPr>
            <a:endParaRPr lang="it-IT" altLang="it-IT" sz="2400">
              <a:solidFill>
                <a:schemeClr val="tx2"/>
              </a:solidFill>
              <a:cs typeface="Times New Roman" pitchFamily="18" charset="0"/>
            </a:endParaRPr>
          </a:p>
        </p:txBody>
      </p:sp>
      <p:sp>
        <p:nvSpPr>
          <p:cNvPr id="23558" name="Rectangle 6"/>
          <p:cNvSpPr>
            <a:spLocks noGrp="1" noChangeArrowheads="1"/>
          </p:cNvSpPr>
          <p:nvPr>
            <p:ph type="title"/>
          </p:nvPr>
        </p:nvSpPr>
        <p:spPr>
          <a:xfrm>
            <a:off x="533400" y="260648"/>
            <a:ext cx="7772400" cy="1569660"/>
          </a:xfrm>
          <a:noFill/>
        </p:spPr>
        <p:txBody>
          <a:bodyPr>
            <a:spAutoFit/>
          </a:bodyPr>
          <a:lstStyle/>
          <a:p>
            <a:pPr algn="ctr" eaLnBrk="1" hangingPunct="1"/>
            <a:r>
              <a:rPr lang="it-IT" altLang="it-IT" sz="3200">
                <a:cs typeface="Times New Roman" pitchFamily="18" charset="0"/>
              </a:rPr>
              <a:t>II invariante funzionale: </a:t>
            </a:r>
            <a:r>
              <a:rPr lang="it-IT" altLang="it-IT" sz="3200" u="sng">
                <a:cs typeface="Times New Roman" pitchFamily="18" charset="0"/>
              </a:rPr>
              <a:t>l’organizzazione</a:t>
            </a:r>
            <a:br>
              <a:rPr lang="it-IT" altLang="it-IT" sz="3200" u="sng">
                <a:cs typeface="Times New Roman" pitchFamily="18" charset="0"/>
              </a:rPr>
            </a:br>
            <a:r>
              <a:rPr lang="it-IT" altLang="it-IT" sz="3200">
                <a:cs typeface="Times New Roman" pitchFamily="18" charset="0"/>
              </a:rPr>
              <a:t>(</a:t>
            </a:r>
            <a:r>
              <a:rPr lang="it-IT" altLang="it-IT" sz="3200" cap="none">
                <a:cs typeface="Times New Roman" pitchFamily="18" charset="0"/>
              </a:rPr>
              <a:t>accordo del pensiero con sé stesso)</a:t>
            </a:r>
            <a:endParaRPr lang="it-IT" altLang="it-IT" sz="3200" cap="none"/>
          </a:p>
        </p:txBody>
      </p:sp>
      <p:sp>
        <p:nvSpPr>
          <p:cNvPr id="2" name="CasellaDiTesto 1"/>
          <p:cNvSpPr txBox="1"/>
          <p:nvPr/>
        </p:nvSpPr>
        <p:spPr>
          <a:xfrm>
            <a:off x="316061" y="1946463"/>
            <a:ext cx="8371656" cy="5016758"/>
          </a:xfrm>
          <a:prstGeom prst="rect">
            <a:avLst/>
          </a:prstGeom>
          <a:noFill/>
        </p:spPr>
        <p:txBody>
          <a:bodyPr wrap="square" rtlCol="0">
            <a:spAutoFit/>
          </a:bodyPr>
          <a:lstStyle/>
          <a:p>
            <a:r>
              <a:rPr lang="it-IT" sz="3200" i="1">
                <a:solidFill>
                  <a:schemeClr val="tx2"/>
                </a:solidFill>
              </a:rPr>
              <a:t>Tendenza dell’organismo a INTEGRARE, COORDINARE e ORGANIZZARE le proprie strutture cognitive in TOTALITà che possiedono leggi proprie.</a:t>
            </a:r>
          </a:p>
          <a:p>
            <a:endParaRPr lang="it-IT" sz="3200" i="1">
              <a:solidFill>
                <a:schemeClr val="tx2"/>
              </a:solidFill>
            </a:endParaRPr>
          </a:p>
          <a:p>
            <a:r>
              <a:rPr lang="it-IT" sz="3200" i="1">
                <a:solidFill>
                  <a:schemeClr val="tx2"/>
                </a:solidFill>
              </a:rPr>
              <a:t>Ogni STADIO è caratterizzato per essere un SISTEMA STRUTTURATO di azioni o pensieri ORGANIZZATI.</a:t>
            </a:r>
          </a:p>
          <a:p>
            <a:endParaRPr lang="it-IT" sz="3200" i="1">
              <a:solidFill>
                <a:schemeClr val="tx2"/>
              </a:solidFill>
            </a:endParaRPr>
          </a:p>
          <a:p>
            <a:r>
              <a:rPr lang="it-IT" sz="3200" i="1">
                <a:solidFill>
                  <a:schemeClr val="tx2"/>
                </a:solidFill>
              </a:rPr>
              <a:t>Cambia tutta la struttura insieme.</a:t>
            </a:r>
          </a:p>
        </p:txBody>
      </p:sp>
    </p:spTree>
    <p:extLst>
      <p:ext uri="{BB962C8B-B14F-4D97-AF65-F5344CB8AC3E}">
        <p14:creationId xmlns:p14="http://schemas.microsoft.com/office/powerpoint/2010/main" val="27123925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Personalizzato 69">
      <a:dk1>
        <a:sysClr val="windowText" lastClr="000000"/>
      </a:dk1>
      <a:lt1>
        <a:srgbClr val="005828"/>
      </a:lt1>
      <a:dk2>
        <a:srgbClr val="FFFFFF"/>
      </a:dk2>
      <a:lt2>
        <a:srgbClr val="FFF39D"/>
      </a:lt2>
      <a:accent1>
        <a:srgbClr val="FFFFFF"/>
      </a:accent1>
      <a:accent2>
        <a:srgbClr val="D89BD8"/>
      </a:accent2>
      <a:accent3>
        <a:srgbClr val="B32C16"/>
      </a:accent3>
      <a:accent4>
        <a:srgbClr val="F5CD2D"/>
      </a:accent4>
      <a:accent5>
        <a:srgbClr val="FFFFFF"/>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1058</TotalTime>
  <Words>1840</Words>
  <Application>Microsoft Office PowerPoint</Application>
  <PresentationFormat>Presentazione su schermo (4:3)</PresentationFormat>
  <Paragraphs>264</Paragraphs>
  <Slides>31</Slides>
  <Notes>28</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2</vt:i4>
      </vt:variant>
      <vt:variant>
        <vt:lpstr>Titoli diapositive</vt:lpstr>
      </vt:variant>
      <vt:variant>
        <vt:i4>31</vt:i4>
      </vt:variant>
    </vt:vector>
  </HeadingPairs>
  <TitlesOfParts>
    <vt:vector size="39" baseType="lpstr">
      <vt:lpstr>Calibri</vt:lpstr>
      <vt:lpstr>Century Schoolbook</vt:lpstr>
      <vt:lpstr>Times New Roman</vt:lpstr>
      <vt:lpstr>Wingdings</vt:lpstr>
      <vt:lpstr>Wingdings 2</vt:lpstr>
      <vt:lpstr>Loggia</vt:lpstr>
      <vt:lpstr>Immagine bitmap</vt:lpstr>
      <vt:lpstr>Unknown</vt:lpstr>
      <vt:lpstr>Presentazione standard di PowerPoint</vt:lpstr>
      <vt:lpstr>«Un aspetto colpisce nel pensiero del bambino piccolo: il soggetto afferma sempre, e non dimostra mai…»        Piaget (1967)</vt:lpstr>
      <vt:lpstr>La teoria di Piaget</vt:lpstr>
      <vt:lpstr>SVILUPPO COGNITIVO =  </vt:lpstr>
      <vt:lpstr>Il processo di sviluppo secondo Piaget</vt:lpstr>
      <vt:lpstr>Il processo di sviluppo secondo Piaget</vt:lpstr>
      <vt:lpstr>I invariante funzionale: l’adattamento (accordo del pensiero con le cose)</vt:lpstr>
      <vt:lpstr>I invariante funzionale: l’adattamento (accordo del pensiero con le cose)</vt:lpstr>
      <vt:lpstr>II invariante funzionale: l’organizzazione (accordo del pensiero con sé stesso)</vt:lpstr>
      <vt:lpstr>III INVARIANTE FUNZIONALE: L’EQUILIBRAZIONE</vt:lpstr>
      <vt:lpstr>La conoscenza…</vt:lpstr>
      <vt:lpstr>Gli assunti base della teoria di Piaget</vt:lpstr>
      <vt:lpstr>GLI STADI…</vt:lpstr>
      <vt:lpstr>Stadi dello sviluppo cognitivo secondo Piaget</vt:lpstr>
      <vt:lpstr>STADIO SENSOMOTORIO: lo schema d’azione (0-2)</vt:lpstr>
      <vt:lpstr>LE PRINCIPALI ACQUISIZIONI DEL SENSO-MOTORIO</vt:lpstr>
      <vt:lpstr>LA PERMANENZA OGGETTUALE…</vt:lpstr>
      <vt:lpstr>Inizio dello stadio preoperatorio (2 anni – 6/7 ANNI)</vt:lpstr>
      <vt:lpstr>Presentazione standard di PowerPoint</vt:lpstr>
      <vt:lpstr>Presentazione standard di PowerPoint</vt:lpstr>
      <vt:lpstr>Compito delle 3 montagne di Piaget</vt:lpstr>
      <vt:lpstr>Presentazione standard di PowerPoint</vt:lpstr>
      <vt:lpstr>Lo stadio operatorio concreto (7-12 anni)</vt:lpstr>
      <vt:lpstr>Presentazione standard di PowerPoint</vt:lpstr>
      <vt:lpstr>Compito della conservazione della sostanza</vt:lpstr>
      <vt:lpstr>Compito della conservazione del volume</vt:lpstr>
      <vt:lpstr>Lo stadio operatorio formale (dai 12 anni in poi)</vt:lpstr>
      <vt:lpstr>Presentazione standard di PowerPoint</vt:lpstr>
      <vt:lpstr>Presentazione standard di PowerPoint</vt:lpstr>
      <vt:lpstr>Critiche alla teoria di Piaget</vt:lpstr>
      <vt:lpstr>Critiche ai compiti piagetiani</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Federica</dc:creator>
  <cp:lastModifiedBy>Federica Bianco</cp:lastModifiedBy>
  <cp:revision>55</cp:revision>
  <cp:lastPrinted>2014-11-03T07:49:58Z</cp:lastPrinted>
  <dcterms:created xsi:type="dcterms:W3CDTF">2014-06-12T12:16:22Z</dcterms:created>
  <dcterms:modified xsi:type="dcterms:W3CDTF">2025-04-14T12:11:49Z</dcterms:modified>
</cp:coreProperties>
</file>