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5" r:id="rId3"/>
  </p:sldMasterIdLst>
  <p:notesMasterIdLst>
    <p:notesMasterId r:id="rId46"/>
  </p:notesMasterIdLst>
  <p:handoutMasterIdLst>
    <p:handoutMasterId r:id="rId47"/>
  </p:handoutMasterIdLst>
  <p:sldIdLst>
    <p:sldId id="257" r:id="rId4"/>
    <p:sldId id="343" r:id="rId5"/>
    <p:sldId id="258" r:id="rId6"/>
    <p:sldId id="259" r:id="rId7"/>
    <p:sldId id="260" r:id="rId8"/>
    <p:sldId id="261" r:id="rId9"/>
    <p:sldId id="348" r:id="rId10"/>
    <p:sldId id="349" r:id="rId11"/>
    <p:sldId id="358" r:id="rId12"/>
    <p:sldId id="532" r:id="rId13"/>
    <p:sldId id="533" r:id="rId14"/>
    <p:sldId id="525" r:id="rId15"/>
    <p:sldId id="285" r:id="rId16"/>
    <p:sldId id="474" r:id="rId17"/>
    <p:sldId id="357" r:id="rId18"/>
    <p:sldId id="347" r:id="rId19"/>
    <p:sldId id="264" r:id="rId20"/>
    <p:sldId id="265" r:id="rId21"/>
    <p:sldId id="280" r:id="rId22"/>
    <p:sldId id="266" r:id="rId23"/>
    <p:sldId id="269" r:id="rId24"/>
    <p:sldId id="267" r:id="rId25"/>
    <p:sldId id="342" r:id="rId26"/>
    <p:sldId id="350" r:id="rId27"/>
    <p:sldId id="352" r:id="rId28"/>
    <p:sldId id="531" r:id="rId29"/>
    <p:sldId id="353" r:id="rId30"/>
    <p:sldId id="338" r:id="rId31"/>
    <p:sldId id="530" r:id="rId32"/>
    <p:sldId id="328" r:id="rId33"/>
    <p:sldId id="329" r:id="rId34"/>
    <p:sldId id="527" r:id="rId35"/>
    <p:sldId id="331" r:id="rId36"/>
    <p:sldId id="346" r:id="rId37"/>
    <p:sldId id="528" r:id="rId38"/>
    <p:sldId id="334" r:id="rId39"/>
    <p:sldId id="336" r:id="rId40"/>
    <p:sldId id="337" r:id="rId41"/>
    <p:sldId id="529" r:id="rId42"/>
    <p:sldId id="273" r:id="rId43"/>
    <p:sldId id="339" r:id="rId44"/>
    <p:sldId id="355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523"/>
  </p:normalViewPr>
  <p:slideViewPr>
    <p:cSldViewPr>
      <p:cViewPr varScale="1">
        <p:scale>
          <a:sx n="78" d="100"/>
          <a:sy n="78" d="100"/>
        </p:scale>
        <p:origin x="62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B0D0E-46B3-5F4F-B839-B0B20FB706A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5321141-4A8E-C64F-98D8-E62B1AF49CCB}">
      <dgm:prSet phldrT="[Testo]" custT="1"/>
      <dgm:spPr/>
      <dgm:t>
        <a:bodyPr/>
        <a:lstStyle/>
        <a:p>
          <a:r>
            <a:rPr lang="it-IT" sz="1800" dirty="0"/>
            <a:t>VISSUTI SOGGETTIVI </a:t>
          </a:r>
        </a:p>
      </dgm:t>
    </dgm:pt>
    <dgm:pt modelId="{8DF97BF5-6C4B-2C4E-B86A-50582A4DA9C6}" type="parTrans" cxnId="{147500FF-90B9-5444-8B1E-9D6A3A684391}">
      <dgm:prSet/>
      <dgm:spPr/>
      <dgm:t>
        <a:bodyPr/>
        <a:lstStyle/>
        <a:p>
          <a:endParaRPr lang="it-IT"/>
        </a:p>
      </dgm:t>
    </dgm:pt>
    <dgm:pt modelId="{E5513DF3-F001-C547-9FBB-486834C159ED}" type="sibTrans" cxnId="{147500FF-90B9-5444-8B1E-9D6A3A684391}">
      <dgm:prSet/>
      <dgm:spPr/>
      <dgm:t>
        <a:bodyPr/>
        <a:lstStyle/>
        <a:p>
          <a:endParaRPr lang="it-IT"/>
        </a:p>
      </dgm:t>
    </dgm:pt>
    <dgm:pt modelId="{8E14521F-F0FC-594B-A5A7-3F49780E8C7F}">
      <dgm:prSet phldrT="[Testo]" custT="1"/>
      <dgm:spPr/>
      <dgm:t>
        <a:bodyPr/>
        <a:lstStyle/>
        <a:p>
          <a:r>
            <a:rPr lang="it-IT" sz="1800" dirty="0"/>
            <a:t>CAMBIAMENTI FISIOLOGICI </a:t>
          </a:r>
        </a:p>
      </dgm:t>
    </dgm:pt>
    <dgm:pt modelId="{D0CD76DF-7301-4A4E-B5F3-9287960CF24E}" type="parTrans" cxnId="{48C069E2-380D-9E44-A90C-C29E17FE6477}">
      <dgm:prSet/>
      <dgm:spPr/>
      <dgm:t>
        <a:bodyPr/>
        <a:lstStyle/>
        <a:p>
          <a:endParaRPr lang="it-IT"/>
        </a:p>
      </dgm:t>
    </dgm:pt>
    <dgm:pt modelId="{E9E21F35-3325-A54F-8C6A-0EEF033D0296}" type="sibTrans" cxnId="{48C069E2-380D-9E44-A90C-C29E17FE6477}">
      <dgm:prSet/>
      <dgm:spPr/>
      <dgm:t>
        <a:bodyPr/>
        <a:lstStyle/>
        <a:p>
          <a:endParaRPr lang="it-IT"/>
        </a:p>
      </dgm:t>
    </dgm:pt>
    <dgm:pt modelId="{A35697F2-3E16-3047-BC9D-985CD1D7ADC3}">
      <dgm:prSet phldrT="[Testo]" custT="1"/>
      <dgm:spPr/>
      <dgm:t>
        <a:bodyPr/>
        <a:lstStyle/>
        <a:p>
          <a:r>
            <a:rPr lang="it-IT" sz="1800" dirty="0"/>
            <a:t>IMPULSO AD AGIRE IN UN CERTO MODO </a:t>
          </a:r>
        </a:p>
      </dgm:t>
    </dgm:pt>
    <dgm:pt modelId="{8D8EDB98-7F06-9847-8BB7-E80A83465185}" type="parTrans" cxnId="{5081611D-E8B4-5042-A5CD-BBA90CD225CB}">
      <dgm:prSet/>
      <dgm:spPr/>
      <dgm:t>
        <a:bodyPr/>
        <a:lstStyle/>
        <a:p>
          <a:endParaRPr lang="it-IT"/>
        </a:p>
      </dgm:t>
    </dgm:pt>
    <dgm:pt modelId="{93C506FA-68B9-C64A-AEF5-17F3A352167E}" type="sibTrans" cxnId="{5081611D-E8B4-5042-A5CD-BBA90CD225CB}">
      <dgm:prSet/>
      <dgm:spPr/>
      <dgm:t>
        <a:bodyPr/>
        <a:lstStyle/>
        <a:p>
          <a:endParaRPr lang="it-IT"/>
        </a:p>
      </dgm:t>
    </dgm:pt>
    <dgm:pt modelId="{C6341519-20F1-3A44-881E-A69E8C26BCD3}" type="pres">
      <dgm:prSet presAssocID="{001B0D0E-46B3-5F4F-B839-B0B20FB706A0}" presName="linear" presStyleCnt="0">
        <dgm:presLayoutVars>
          <dgm:dir/>
          <dgm:animLvl val="lvl"/>
          <dgm:resizeHandles val="exact"/>
        </dgm:presLayoutVars>
      </dgm:prSet>
      <dgm:spPr/>
    </dgm:pt>
    <dgm:pt modelId="{FA519DC0-7FD3-594E-8155-69C9A88E6947}" type="pres">
      <dgm:prSet presAssocID="{05321141-4A8E-C64F-98D8-E62B1AF49CCB}" presName="parentLin" presStyleCnt="0"/>
      <dgm:spPr/>
    </dgm:pt>
    <dgm:pt modelId="{C357CBC2-B28D-8644-BF00-CA48AC0CFFA9}" type="pres">
      <dgm:prSet presAssocID="{05321141-4A8E-C64F-98D8-E62B1AF49CCB}" presName="parentLeftMargin" presStyleLbl="node1" presStyleIdx="0" presStyleCnt="3"/>
      <dgm:spPr/>
    </dgm:pt>
    <dgm:pt modelId="{A1C76471-675F-B848-9FD5-19221AAE6BE1}" type="pres">
      <dgm:prSet presAssocID="{05321141-4A8E-C64F-98D8-E62B1AF49C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0662E3-D1E9-9E41-BD8B-B676C5BB66DF}" type="pres">
      <dgm:prSet presAssocID="{05321141-4A8E-C64F-98D8-E62B1AF49CCB}" presName="negativeSpace" presStyleCnt="0"/>
      <dgm:spPr/>
    </dgm:pt>
    <dgm:pt modelId="{35B454DF-FECD-DA46-A37C-0FA67F5B08E2}" type="pres">
      <dgm:prSet presAssocID="{05321141-4A8E-C64F-98D8-E62B1AF49CCB}" presName="childText" presStyleLbl="conFgAcc1" presStyleIdx="0" presStyleCnt="3">
        <dgm:presLayoutVars>
          <dgm:bulletEnabled val="1"/>
        </dgm:presLayoutVars>
      </dgm:prSet>
      <dgm:spPr/>
    </dgm:pt>
    <dgm:pt modelId="{38F3857F-81ED-A04F-AD9A-A6B9D17E4E4A}" type="pres">
      <dgm:prSet presAssocID="{E5513DF3-F001-C547-9FBB-486834C159ED}" presName="spaceBetweenRectangles" presStyleCnt="0"/>
      <dgm:spPr/>
    </dgm:pt>
    <dgm:pt modelId="{43E90F15-5A61-7A41-B563-DA983D0CA70F}" type="pres">
      <dgm:prSet presAssocID="{8E14521F-F0FC-594B-A5A7-3F49780E8C7F}" presName="parentLin" presStyleCnt="0"/>
      <dgm:spPr/>
    </dgm:pt>
    <dgm:pt modelId="{8112F4BA-7BFB-BE47-9035-74F1EF46C755}" type="pres">
      <dgm:prSet presAssocID="{8E14521F-F0FC-594B-A5A7-3F49780E8C7F}" presName="parentLeftMargin" presStyleLbl="node1" presStyleIdx="0" presStyleCnt="3"/>
      <dgm:spPr/>
    </dgm:pt>
    <dgm:pt modelId="{3CDB6B33-0E98-E54E-88A2-FE26378D9C7D}" type="pres">
      <dgm:prSet presAssocID="{8E14521F-F0FC-594B-A5A7-3F49780E8C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F895FF-196D-6F4E-894B-B0F572BEA6B2}" type="pres">
      <dgm:prSet presAssocID="{8E14521F-F0FC-594B-A5A7-3F49780E8C7F}" presName="negativeSpace" presStyleCnt="0"/>
      <dgm:spPr/>
    </dgm:pt>
    <dgm:pt modelId="{70E3B1EC-2DAA-6948-938B-079A060978BD}" type="pres">
      <dgm:prSet presAssocID="{8E14521F-F0FC-594B-A5A7-3F49780E8C7F}" presName="childText" presStyleLbl="conFgAcc1" presStyleIdx="1" presStyleCnt="3">
        <dgm:presLayoutVars>
          <dgm:bulletEnabled val="1"/>
        </dgm:presLayoutVars>
      </dgm:prSet>
      <dgm:spPr/>
    </dgm:pt>
    <dgm:pt modelId="{723A42F9-6DE9-F54C-BD15-B26D74F23D8A}" type="pres">
      <dgm:prSet presAssocID="{E9E21F35-3325-A54F-8C6A-0EEF033D0296}" presName="spaceBetweenRectangles" presStyleCnt="0"/>
      <dgm:spPr/>
    </dgm:pt>
    <dgm:pt modelId="{C4185986-9EE1-FD4A-A0B6-69B801136D7B}" type="pres">
      <dgm:prSet presAssocID="{A35697F2-3E16-3047-BC9D-985CD1D7ADC3}" presName="parentLin" presStyleCnt="0"/>
      <dgm:spPr/>
    </dgm:pt>
    <dgm:pt modelId="{70F30AC2-D554-834D-8550-DFDE25997818}" type="pres">
      <dgm:prSet presAssocID="{A35697F2-3E16-3047-BC9D-985CD1D7ADC3}" presName="parentLeftMargin" presStyleLbl="node1" presStyleIdx="1" presStyleCnt="3"/>
      <dgm:spPr/>
    </dgm:pt>
    <dgm:pt modelId="{A0C3AA09-EBDD-5340-B515-490EFEA91E3E}" type="pres">
      <dgm:prSet presAssocID="{A35697F2-3E16-3047-BC9D-985CD1D7AD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FDC1E1-FEF4-F94C-8DC1-352481573523}" type="pres">
      <dgm:prSet presAssocID="{A35697F2-3E16-3047-BC9D-985CD1D7ADC3}" presName="negativeSpace" presStyleCnt="0"/>
      <dgm:spPr/>
    </dgm:pt>
    <dgm:pt modelId="{0BBD96AD-81C0-A64D-B64E-A2F95DABF039}" type="pres">
      <dgm:prSet presAssocID="{A35697F2-3E16-3047-BC9D-985CD1D7AD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BF9F0D-5E50-1E41-A386-57596E4EC38D}" type="presOf" srcId="{05321141-4A8E-C64F-98D8-E62B1AF49CCB}" destId="{C357CBC2-B28D-8644-BF00-CA48AC0CFFA9}" srcOrd="0" destOrd="0" presId="urn:microsoft.com/office/officeart/2005/8/layout/list1"/>
    <dgm:cxn modelId="{050D5F19-6B43-CD4A-AB33-59F3DC50C59B}" type="presOf" srcId="{A35697F2-3E16-3047-BC9D-985CD1D7ADC3}" destId="{70F30AC2-D554-834D-8550-DFDE25997818}" srcOrd="0" destOrd="0" presId="urn:microsoft.com/office/officeart/2005/8/layout/list1"/>
    <dgm:cxn modelId="{5081611D-E8B4-5042-A5CD-BBA90CD225CB}" srcId="{001B0D0E-46B3-5F4F-B839-B0B20FB706A0}" destId="{A35697F2-3E16-3047-BC9D-985CD1D7ADC3}" srcOrd="2" destOrd="0" parTransId="{8D8EDB98-7F06-9847-8BB7-E80A83465185}" sibTransId="{93C506FA-68B9-C64A-AEF5-17F3A352167E}"/>
    <dgm:cxn modelId="{B9C79244-60E6-194A-8882-B1BDEF8FB0C0}" type="presOf" srcId="{001B0D0E-46B3-5F4F-B839-B0B20FB706A0}" destId="{C6341519-20F1-3A44-881E-A69E8C26BCD3}" srcOrd="0" destOrd="0" presId="urn:microsoft.com/office/officeart/2005/8/layout/list1"/>
    <dgm:cxn modelId="{58226FA1-FB34-3E49-BD7E-00AC747EE915}" type="presOf" srcId="{8E14521F-F0FC-594B-A5A7-3F49780E8C7F}" destId="{8112F4BA-7BFB-BE47-9035-74F1EF46C755}" srcOrd="0" destOrd="0" presId="urn:microsoft.com/office/officeart/2005/8/layout/list1"/>
    <dgm:cxn modelId="{04C5E0B0-3912-A34F-91F6-62AD0C262B16}" type="presOf" srcId="{A35697F2-3E16-3047-BC9D-985CD1D7ADC3}" destId="{A0C3AA09-EBDD-5340-B515-490EFEA91E3E}" srcOrd="1" destOrd="0" presId="urn:microsoft.com/office/officeart/2005/8/layout/list1"/>
    <dgm:cxn modelId="{B659A4C3-7784-764A-9EA1-1EC7B7AA12AD}" type="presOf" srcId="{8E14521F-F0FC-594B-A5A7-3F49780E8C7F}" destId="{3CDB6B33-0E98-E54E-88A2-FE26378D9C7D}" srcOrd="1" destOrd="0" presId="urn:microsoft.com/office/officeart/2005/8/layout/list1"/>
    <dgm:cxn modelId="{48C069E2-380D-9E44-A90C-C29E17FE6477}" srcId="{001B0D0E-46B3-5F4F-B839-B0B20FB706A0}" destId="{8E14521F-F0FC-594B-A5A7-3F49780E8C7F}" srcOrd="1" destOrd="0" parTransId="{D0CD76DF-7301-4A4E-B5F3-9287960CF24E}" sibTransId="{E9E21F35-3325-A54F-8C6A-0EEF033D0296}"/>
    <dgm:cxn modelId="{F98DE3E3-9ACA-914C-971A-A7BE4ED7B1F0}" type="presOf" srcId="{05321141-4A8E-C64F-98D8-E62B1AF49CCB}" destId="{A1C76471-675F-B848-9FD5-19221AAE6BE1}" srcOrd="1" destOrd="0" presId="urn:microsoft.com/office/officeart/2005/8/layout/list1"/>
    <dgm:cxn modelId="{147500FF-90B9-5444-8B1E-9D6A3A684391}" srcId="{001B0D0E-46B3-5F4F-B839-B0B20FB706A0}" destId="{05321141-4A8E-C64F-98D8-E62B1AF49CCB}" srcOrd="0" destOrd="0" parTransId="{8DF97BF5-6C4B-2C4E-B86A-50582A4DA9C6}" sibTransId="{E5513DF3-F001-C547-9FBB-486834C159ED}"/>
    <dgm:cxn modelId="{C92B7353-FB90-D741-8976-44FCF41CE667}" type="presParOf" srcId="{C6341519-20F1-3A44-881E-A69E8C26BCD3}" destId="{FA519DC0-7FD3-594E-8155-69C9A88E6947}" srcOrd="0" destOrd="0" presId="urn:microsoft.com/office/officeart/2005/8/layout/list1"/>
    <dgm:cxn modelId="{B3BE5E2A-E4E4-F946-994C-6276EC5A68C4}" type="presParOf" srcId="{FA519DC0-7FD3-594E-8155-69C9A88E6947}" destId="{C357CBC2-B28D-8644-BF00-CA48AC0CFFA9}" srcOrd="0" destOrd="0" presId="urn:microsoft.com/office/officeart/2005/8/layout/list1"/>
    <dgm:cxn modelId="{61C0A7FF-BBAE-EF46-8FE3-5C74E4B304DE}" type="presParOf" srcId="{FA519DC0-7FD3-594E-8155-69C9A88E6947}" destId="{A1C76471-675F-B848-9FD5-19221AAE6BE1}" srcOrd="1" destOrd="0" presId="urn:microsoft.com/office/officeart/2005/8/layout/list1"/>
    <dgm:cxn modelId="{11A3B128-8A18-2D4E-A6D4-489F239743A5}" type="presParOf" srcId="{C6341519-20F1-3A44-881E-A69E8C26BCD3}" destId="{FE0662E3-D1E9-9E41-BD8B-B676C5BB66DF}" srcOrd="1" destOrd="0" presId="urn:microsoft.com/office/officeart/2005/8/layout/list1"/>
    <dgm:cxn modelId="{FCD3CC70-55A3-A747-AF45-9A11D3469B87}" type="presParOf" srcId="{C6341519-20F1-3A44-881E-A69E8C26BCD3}" destId="{35B454DF-FECD-DA46-A37C-0FA67F5B08E2}" srcOrd="2" destOrd="0" presId="urn:microsoft.com/office/officeart/2005/8/layout/list1"/>
    <dgm:cxn modelId="{7611C377-A6DA-2544-880C-D935B0F54DFA}" type="presParOf" srcId="{C6341519-20F1-3A44-881E-A69E8C26BCD3}" destId="{38F3857F-81ED-A04F-AD9A-A6B9D17E4E4A}" srcOrd="3" destOrd="0" presId="urn:microsoft.com/office/officeart/2005/8/layout/list1"/>
    <dgm:cxn modelId="{8D394F4F-A627-2B46-8933-98DEE7810D4D}" type="presParOf" srcId="{C6341519-20F1-3A44-881E-A69E8C26BCD3}" destId="{43E90F15-5A61-7A41-B563-DA983D0CA70F}" srcOrd="4" destOrd="0" presId="urn:microsoft.com/office/officeart/2005/8/layout/list1"/>
    <dgm:cxn modelId="{3C8127E1-0523-0340-8F75-E76F4BE1FAD0}" type="presParOf" srcId="{43E90F15-5A61-7A41-B563-DA983D0CA70F}" destId="{8112F4BA-7BFB-BE47-9035-74F1EF46C755}" srcOrd="0" destOrd="0" presId="urn:microsoft.com/office/officeart/2005/8/layout/list1"/>
    <dgm:cxn modelId="{B65FFE34-E3F1-6741-B432-25D2DD980A00}" type="presParOf" srcId="{43E90F15-5A61-7A41-B563-DA983D0CA70F}" destId="{3CDB6B33-0E98-E54E-88A2-FE26378D9C7D}" srcOrd="1" destOrd="0" presId="urn:microsoft.com/office/officeart/2005/8/layout/list1"/>
    <dgm:cxn modelId="{AB334654-B222-BC46-BD67-D8B42AED2FEB}" type="presParOf" srcId="{C6341519-20F1-3A44-881E-A69E8C26BCD3}" destId="{68F895FF-196D-6F4E-894B-B0F572BEA6B2}" srcOrd="5" destOrd="0" presId="urn:microsoft.com/office/officeart/2005/8/layout/list1"/>
    <dgm:cxn modelId="{025FE9F6-2BD2-1E41-BFBF-055861C99DCE}" type="presParOf" srcId="{C6341519-20F1-3A44-881E-A69E8C26BCD3}" destId="{70E3B1EC-2DAA-6948-938B-079A060978BD}" srcOrd="6" destOrd="0" presId="urn:microsoft.com/office/officeart/2005/8/layout/list1"/>
    <dgm:cxn modelId="{7DE056FD-40E7-8140-A468-79A4056DF7E3}" type="presParOf" srcId="{C6341519-20F1-3A44-881E-A69E8C26BCD3}" destId="{723A42F9-6DE9-F54C-BD15-B26D74F23D8A}" srcOrd="7" destOrd="0" presId="urn:microsoft.com/office/officeart/2005/8/layout/list1"/>
    <dgm:cxn modelId="{02796617-1B21-8046-AF2C-D619102546F5}" type="presParOf" srcId="{C6341519-20F1-3A44-881E-A69E8C26BCD3}" destId="{C4185986-9EE1-FD4A-A0B6-69B801136D7B}" srcOrd="8" destOrd="0" presId="urn:microsoft.com/office/officeart/2005/8/layout/list1"/>
    <dgm:cxn modelId="{A22B1B7F-8DBF-AC4C-BFD5-F2FAF8ADD019}" type="presParOf" srcId="{C4185986-9EE1-FD4A-A0B6-69B801136D7B}" destId="{70F30AC2-D554-834D-8550-DFDE25997818}" srcOrd="0" destOrd="0" presId="urn:microsoft.com/office/officeart/2005/8/layout/list1"/>
    <dgm:cxn modelId="{EE9D7A69-225F-DC4C-A9DC-08A05CC3DF79}" type="presParOf" srcId="{C4185986-9EE1-FD4A-A0B6-69B801136D7B}" destId="{A0C3AA09-EBDD-5340-B515-490EFEA91E3E}" srcOrd="1" destOrd="0" presId="urn:microsoft.com/office/officeart/2005/8/layout/list1"/>
    <dgm:cxn modelId="{DE0EB8F9-1DB9-4B49-8FA7-5D62A2ABD46F}" type="presParOf" srcId="{C6341519-20F1-3A44-881E-A69E8C26BCD3}" destId="{61FDC1E1-FEF4-F94C-8DC1-352481573523}" srcOrd="9" destOrd="0" presId="urn:microsoft.com/office/officeart/2005/8/layout/list1"/>
    <dgm:cxn modelId="{0F83A57E-1C65-CB4B-A268-3809058CEBD7}" type="presParOf" srcId="{C6341519-20F1-3A44-881E-A69E8C26BCD3}" destId="{0BBD96AD-81C0-A64D-B64E-A2F95DABF039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88350-C4C6-994B-8509-7ABC227987D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BE7B812-37C3-BA45-8F41-B78E7F220331}">
      <dgm:prSet phldrT="[Testo]" custT="1"/>
      <dgm:spPr/>
      <dgm:t>
        <a:bodyPr/>
        <a:lstStyle/>
        <a:p>
          <a:r>
            <a:rPr lang="it-IT" sz="1800" dirty="0"/>
            <a:t>EVENTO ESTERNO</a:t>
          </a:r>
        </a:p>
      </dgm:t>
    </dgm:pt>
    <dgm:pt modelId="{4E3B02F9-94EB-4249-A89E-8EED245D7981}" type="parTrans" cxnId="{8D53BF36-2569-A94A-B4B2-ACD5C808D832}">
      <dgm:prSet/>
      <dgm:spPr/>
      <dgm:t>
        <a:bodyPr/>
        <a:lstStyle/>
        <a:p>
          <a:endParaRPr lang="it-IT"/>
        </a:p>
      </dgm:t>
    </dgm:pt>
    <dgm:pt modelId="{5F53A76F-ECA4-A344-9805-B507826321FE}" type="sibTrans" cxnId="{8D53BF36-2569-A94A-B4B2-ACD5C808D832}">
      <dgm:prSet/>
      <dgm:spPr/>
      <dgm:t>
        <a:bodyPr/>
        <a:lstStyle/>
        <a:p>
          <a:endParaRPr lang="it-IT"/>
        </a:p>
      </dgm:t>
    </dgm:pt>
    <dgm:pt modelId="{D3F662CC-0990-A14E-8B8E-B616765BB91F}">
      <dgm:prSet phldrT="[Testo]" custT="1"/>
      <dgm:spPr/>
      <dgm:t>
        <a:bodyPr/>
        <a:lstStyle/>
        <a:p>
          <a:r>
            <a:rPr lang="it-IT" sz="1800" dirty="0"/>
            <a:t>EVENTO MENTALE </a:t>
          </a:r>
        </a:p>
      </dgm:t>
    </dgm:pt>
    <dgm:pt modelId="{61A73939-8E17-254A-A230-0244A5091E26}" type="parTrans" cxnId="{C1EA27C5-A200-064B-BE03-6EFC3DC5D713}">
      <dgm:prSet/>
      <dgm:spPr/>
      <dgm:t>
        <a:bodyPr/>
        <a:lstStyle/>
        <a:p>
          <a:endParaRPr lang="it-IT"/>
        </a:p>
      </dgm:t>
    </dgm:pt>
    <dgm:pt modelId="{F0104FC1-3316-3049-850D-E890D34ABC8C}" type="sibTrans" cxnId="{C1EA27C5-A200-064B-BE03-6EFC3DC5D713}">
      <dgm:prSet/>
      <dgm:spPr/>
      <dgm:t>
        <a:bodyPr/>
        <a:lstStyle/>
        <a:p>
          <a:endParaRPr lang="it-IT"/>
        </a:p>
      </dgm:t>
    </dgm:pt>
    <dgm:pt modelId="{3ADCCD97-0FD4-7542-9B8C-0772CE7CA36D}" type="pres">
      <dgm:prSet presAssocID="{E1888350-C4C6-994B-8509-7ABC227987D5}" presName="Name0" presStyleCnt="0">
        <dgm:presLayoutVars>
          <dgm:dir/>
          <dgm:animLvl val="lvl"/>
          <dgm:resizeHandles val="exact"/>
        </dgm:presLayoutVars>
      </dgm:prSet>
      <dgm:spPr/>
    </dgm:pt>
    <dgm:pt modelId="{2BC46220-5388-E24E-980C-233CE1A7BF69}" type="pres">
      <dgm:prSet presAssocID="{CBE7B812-37C3-BA45-8F41-B78E7F22033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C1A1528-5DFD-A04D-9C73-C96FBE94BA15}" type="pres">
      <dgm:prSet presAssocID="{5F53A76F-ECA4-A344-9805-B507826321FE}" presName="parTxOnlySpace" presStyleCnt="0"/>
      <dgm:spPr/>
    </dgm:pt>
    <dgm:pt modelId="{06CF7B2F-F974-154B-A710-015CB9E58053}" type="pres">
      <dgm:prSet presAssocID="{D3F662CC-0990-A14E-8B8E-B616765BB91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8D53BF36-2569-A94A-B4B2-ACD5C808D832}" srcId="{E1888350-C4C6-994B-8509-7ABC227987D5}" destId="{CBE7B812-37C3-BA45-8F41-B78E7F220331}" srcOrd="0" destOrd="0" parTransId="{4E3B02F9-94EB-4249-A89E-8EED245D7981}" sibTransId="{5F53A76F-ECA4-A344-9805-B507826321FE}"/>
    <dgm:cxn modelId="{A9A54E68-DAC4-4446-BB9C-73654AA56EB6}" type="presOf" srcId="{CBE7B812-37C3-BA45-8F41-B78E7F220331}" destId="{2BC46220-5388-E24E-980C-233CE1A7BF69}" srcOrd="0" destOrd="0" presId="urn:microsoft.com/office/officeart/2005/8/layout/chevron1"/>
    <dgm:cxn modelId="{94162F6A-2B8F-BC41-81F5-EE675C013ABD}" type="presOf" srcId="{E1888350-C4C6-994B-8509-7ABC227987D5}" destId="{3ADCCD97-0FD4-7542-9B8C-0772CE7CA36D}" srcOrd="0" destOrd="0" presId="urn:microsoft.com/office/officeart/2005/8/layout/chevron1"/>
    <dgm:cxn modelId="{C1EA27C5-A200-064B-BE03-6EFC3DC5D713}" srcId="{E1888350-C4C6-994B-8509-7ABC227987D5}" destId="{D3F662CC-0990-A14E-8B8E-B616765BB91F}" srcOrd="1" destOrd="0" parTransId="{61A73939-8E17-254A-A230-0244A5091E26}" sibTransId="{F0104FC1-3316-3049-850D-E890D34ABC8C}"/>
    <dgm:cxn modelId="{6D6AD9E1-7F0D-204D-A01F-548F85620869}" type="presOf" srcId="{D3F662CC-0990-A14E-8B8E-B616765BB91F}" destId="{06CF7B2F-F974-154B-A710-015CB9E58053}" srcOrd="0" destOrd="0" presId="urn:microsoft.com/office/officeart/2005/8/layout/chevron1"/>
    <dgm:cxn modelId="{48C211CE-FE6B-5249-8B63-B915BFDCE78D}" type="presParOf" srcId="{3ADCCD97-0FD4-7542-9B8C-0772CE7CA36D}" destId="{2BC46220-5388-E24E-980C-233CE1A7BF69}" srcOrd="0" destOrd="0" presId="urn:microsoft.com/office/officeart/2005/8/layout/chevron1"/>
    <dgm:cxn modelId="{DC81758D-5D6B-7242-9EFA-1D4FCE1246D4}" type="presParOf" srcId="{3ADCCD97-0FD4-7542-9B8C-0772CE7CA36D}" destId="{8C1A1528-5DFD-A04D-9C73-C96FBE94BA15}" srcOrd="1" destOrd="0" presId="urn:microsoft.com/office/officeart/2005/8/layout/chevron1"/>
    <dgm:cxn modelId="{AC6FBAB8-F2C3-DA4E-AB87-F771DABB8DAC}" type="presParOf" srcId="{3ADCCD97-0FD4-7542-9B8C-0772CE7CA36D}" destId="{06CF7B2F-F974-154B-A710-015CB9E5805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5C73B-F3F5-564D-BA7D-3BCF6BA8F10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228F88C-1C3F-FC4B-A113-60230CBD96B3}">
      <dgm:prSet phldrT="[Testo]" custT="1"/>
      <dgm:spPr/>
      <dgm:t>
        <a:bodyPr/>
        <a:lstStyle/>
        <a:p>
          <a:r>
            <a:rPr lang="it-IT" sz="1800" dirty="0"/>
            <a:t>EMOZIONI POSITIVE</a:t>
          </a:r>
        </a:p>
      </dgm:t>
    </dgm:pt>
    <dgm:pt modelId="{0C764275-1890-834C-BE19-CF8EACE5BC73}" type="parTrans" cxnId="{F2F0F892-B5C2-B448-839B-AA0D34C47F41}">
      <dgm:prSet/>
      <dgm:spPr/>
      <dgm:t>
        <a:bodyPr/>
        <a:lstStyle/>
        <a:p>
          <a:endParaRPr lang="it-IT"/>
        </a:p>
      </dgm:t>
    </dgm:pt>
    <dgm:pt modelId="{A5A63DD8-E329-064F-B9A0-7E4F79D84648}" type="sibTrans" cxnId="{F2F0F892-B5C2-B448-839B-AA0D34C47F41}">
      <dgm:prSet/>
      <dgm:spPr/>
      <dgm:t>
        <a:bodyPr/>
        <a:lstStyle/>
        <a:p>
          <a:endParaRPr lang="it-IT"/>
        </a:p>
      </dgm:t>
    </dgm:pt>
    <dgm:pt modelId="{B857F05B-A0FF-E942-8825-5E8B9696B83E}">
      <dgm:prSet phldrT="[Testo]" custT="1"/>
      <dgm:spPr/>
      <dgm:t>
        <a:bodyPr/>
        <a:lstStyle/>
        <a:p>
          <a:r>
            <a:rPr lang="it-IT" sz="1800" dirty="0"/>
            <a:t>EMOZIONI NEGATIVE</a:t>
          </a:r>
        </a:p>
      </dgm:t>
    </dgm:pt>
    <dgm:pt modelId="{A09E4648-71CA-5A4D-87F1-FB038F98B38C}" type="parTrans" cxnId="{A0285055-1098-FA4A-B942-3F46970164A8}">
      <dgm:prSet/>
      <dgm:spPr/>
      <dgm:t>
        <a:bodyPr/>
        <a:lstStyle/>
        <a:p>
          <a:endParaRPr lang="it-IT"/>
        </a:p>
      </dgm:t>
    </dgm:pt>
    <dgm:pt modelId="{ECEAB05F-C06F-704F-9E3F-AB23A0C5D366}" type="sibTrans" cxnId="{A0285055-1098-FA4A-B942-3F46970164A8}">
      <dgm:prSet/>
      <dgm:spPr/>
      <dgm:t>
        <a:bodyPr/>
        <a:lstStyle/>
        <a:p>
          <a:endParaRPr lang="it-IT"/>
        </a:p>
      </dgm:t>
    </dgm:pt>
    <dgm:pt modelId="{74B20E39-4C7D-2442-BE50-79E677F62C2C}" type="pres">
      <dgm:prSet presAssocID="{6595C73B-F3F5-564D-BA7D-3BCF6BA8F10B}" presName="Name0" presStyleCnt="0">
        <dgm:presLayoutVars>
          <dgm:dir/>
          <dgm:animLvl val="lvl"/>
          <dgm:resizeHandles val="exact"/>
        </dgm:presLayoutVars>
      </dgm:prSet>
      <dgm:spPr/>
    </dgm:pt>
    <dgm:pt modelId="{5FD3E76A-9A31-6A48-8EDD-999D36D3A6F9}" type="pres">
      <dgm:prSet presAssocID="{4228F88C-1C3F-FC4B-A113-60230CBD96B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EA9A7B7-8DB5-C845-AE8B-105C15882153}" type="pres">
      <dgm:prSet presAssocID="{A5A63DD8-E329-064F-B9A0-7E4F79D84648}" presName="parTxOnlySpace" presStyleCnt="0"/>
      <dgm:spPr/>
    </dgm:pt>
    <dgm:pt modelId="{8B252535-C6A7-C849-8069-F1EF49E71778}" type="pres">
      <dgm:prSet presAssocID="{B857F05B-A0FF-E942-8825-5E8B9696B83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F50F206-0B13-804D-A42F-F90B08309FD0}" type="presOf" srcId="{B857F05B-A0FF-E942-8825-5E8B9696B83E}" destId="{8B252535-C6A7-C849-8069-F1EF49E71778}" srcOrd="0" destOrd="0" presId="urn:microsoft.com/office/officeart/2005/8/layout/chevron1"/>
    <dgm:cxn modelId="{A0285055-1098-FA4A-B942-3F46970164A8}" srcId="{6595C73B-F3F5-564D-BA7D-3BCF6BA8F10B}" destId="{B857F05B-A0FF-E942-8825-5E8B9696B83E}" srcOrd="1" destOrd="0" parTransId="{A09E4648-71CA-5A4D-87F1-FB038F98B38C}" sibTransId="{ECEAB05F-C06F-704F-9E3F-AB23A0C5D366}"/>
    <dgm:cxn modelId="{F2F0F892-B5C2-B448-839B-AA0D34C47F41}" srcId="{6595C73B-F3F5-564D-BA7D-3BCF6BA8F10B}" destId="{4228F88C-1C3F-FC4B-A113-60230CBD96B3}" srcOrd="0" destOrd="0" parTransId="{0C764275-1890-834C-BE19-CF8EACE5BC73}" sibTransId="{A5A63DD8-E329-064F-B9A0-7E4F79D84648}"/>
    <dgm:cxn modelId="{3AFA65BC-034C-A842-B2D0-19E59D8F8AA6}" type="presOf" srcId="{6595C73B-F3F5-564D-BA7D-3BCF6BA8F10B}" destId="{74B20E39-4C7D-2442-BE50-79E677F62C2C}" srcOrd="0" destOrd="0" presId="urn:microsoft.com/office/officeart/2005/8/layout/chevron1"/>
    <dgm:cxn modelId="{D8C7C7E4-B542-D046-9D23-1A826214091C}" type="presOf" srcId="{4228F88C-1C3F-FC4B-A113-60230CBD96B3}" destId="{5FD3E76A-9A31-6A48-8EDD-999D36D3A6F9}" srcOrd="0" destOrd="0" presId="urn:microsoft.com/office/officeart/2005/8/layout/chevron1"/>
    <dgm:cxn modelId="{80F94D5B-74B9-F54E-8A4C-A2A9E05032F2}" type="presParOf" srcId="{74B20E39-4C7D-2442-BE50-79E677F62C2C}" destId="{5FD3E76A-9A31-6A48-8EDD-999D36D3A6F9}" srcOrd="0" destOrd="0" presId="urn:microsoft.com/office/officeart/2005/8/layout/chevron1"/>
    <dgm:cxn modelId="{B316B128-19E8-E148-87E5-329440139116}" type="presParOf" srcId="{74B20E39-4C7D-2442-BE50-79E677F62C2C}" destId="{AEA9A7B7-8DB5-C845-AE8B-105C15882153}" srcOrd="1" destOrd="0" presId="urn:microsoft.com/office/officeart/2005/8/layout/chevron1"/>
    <dgm:cxn modelId="{9715C5B5-5608-334B-90D4-1581169987FC}" type="presParOf" srcId="{74B20E39-4C7D-2442-BE50-79E677F62C2C}" destId="{8B252535-C6A7-C849-8069-F1EF49E7177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0E1F5-4B29-B34D-93B8-27964CD52C3A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03116DA-C63A-D748-826A-4284BA97FDDC}">
      <dgm:prSet phldrT="[Testo]" custT="1"/>
      <dgm:spPr/>
      <dgm:t>
        <a:bodyPr/>
        <a:lstStyle/>
        <a:p>
          <a:r>
            <a:rPr lang="it-IT" sz="1800" dirty="0"/>
            <a:t>GAMMA DELLE EMOZIONI SPERIMENTATE </a:t>
          </a:r>
        </a:p>
      </dgm:t>
    </dgm:pt>
    <dgm:pt modelId="{BCD3C668-D1BA-5C4B-A858-A412FBC48D33}" type="parTrans" cxnId="{E22ADAF6-7D8D-BB40-A462-1FFB3EF64459}">
      <dgm:prSet/>
      <dgm:spPr/>
      <dgm:t>
        <a:bodyPr/>
        <a:lstStyle/>
        <a:p>
          <a:endParaRPr lang="it-IT"/>
        </a:p>
      </dgm:t>
    </dgm:pt>
    <dgm:pt modelId="{4730DFD6-5EE0-D949-83CC-98E915B3DBBC}" type="sibTrans" cxnId="{E22ADAF6-7D8D-BB40-A462-1FFB3EF64459}">
      <dgm:prSet/>
      <dgm:spPr/>
      <dgm:t>
        <a:bodyPr/>
        <a:lstStyle/>
        <a:p>
          <a:endParaRPr lang="it-IT"/>
        </a:p>
      </dgm:t>
    </dgm:pt>
    <dgm:pt modelId="{6F6C494E-03E8-2549-9AF8-F1E432FC0B4E}">
      <dgm:prSet phldrT="[Testo]" custT="1"/>
      <dgm:spPr/>
      <dgm:t>
        <a:bodyPr/>
        <a:lstStyle/>
        <a:p>
          <a:r>
            <a:rPr lang="it-IT" sz="1800" dirty="0"/>
            <a:t>COMPRENSIONE DELLE EMOZIONI ALTRUI E EMPATIA </a:t>
          </a:r>
        </a:p>
      </dgm:t>
    </dgm:pt>
    <dgm:pt modelId="{4785895F-7233-034D-8757-522AC9BA821F}" type="parTrans" cxnId="{0E9F23AE-F985-E046-8618-93AF0476DE98}">
      <dgm:prSet/>
      <dgm:spPr/>
      <dgm:t>
        <a:bodyPr/>
        <a:lstStyle/>
        <a:p>
          <a:endParaRPr lang="it-IT"/>
        </a:p>
      </dgm:t>
    </dgm:pt>
    <dgm:pt modelId="{E9838021-0DF1-7D47-9FA7-69B2BBA2B9BF}" type="sibTrans" cxnId="{0E9F23AE-F985-E046-8618-93AF0476DE98}">
      <dgm:prSet/>
      <dgm:spPr/>
      <dgm:t>
        <a:bodyPr/>
        <a:lstStyle/>
        <a:p>
          <a:endParaRPr lang="it-IT"/>
        </a:p>
      </dgm:t>
    </dgm:pt>
    <dgm:pt modelId="{AB62471C-E667-2D43-A405-E494A7EAB5A1}">
      <dgm:prSet phldrT="[Testo]" custT="1"/>
      <dgm:spPr/>
      <dgm:t>
        <a:bodyPr/>
        <a:lstStyle/>
        <a:p>
          <a:r>
            <a:rPr lang="it-IT" sz="1800" dirty="0"/>
            <a:t>REGOLAZIONE DELLE EMOZIONI </a:t>
          </a:r>
        </a:p>
      </dgm:t>
    </dgm:pt>
    <dgm:pt modelId="{7D0F6A5D-DE0F-7E45-BCF0-BFC0332A1159}" type="parTrans" cxnId="{66909FE6-0F48-4542-AAC3-45BE87C2F156}">
      <dgm:prSet/>
      <dgm:spPr/>
      <dgm:t>
        <a:bodyPr/>
        <a:lstStyle/>
        <a:p>
          <a:endParaRPr lang="it-IT"/>
        </a:p>
      </dgm:t>
    </dgm:pt>
    <dgm:pt modelId="{DCF7C6C1-0584-1B44-A70E-CB6502D71FE9}" type="sibTrans" cxnId="{66909FE6-0F48-4542-AAC3-45BE87C2F156}">
      <dgm:prSet/>
      <dgm:spPr/>
      <dgm:t>
        <a:bodyPr/>
        <a:lstStyle/>
        <a:p>
          <a:endParaRPr lang="it-IT"/>
        </a:p>
      </dgm:t>
    </dgm:pt>
    <dgm:pt modelId="{98623A2C-6805-0844-973D-D5AF474F4542}" type="pres">
      <dgm:prSet presAssocID="{70B0E1F5-4B29-B34D-93B8-27964CD52C3A}" presName="linear" presStyleCnt="0">
        <dgm:presLayoutVars>
          <dgm:dir/>
          <dgm:animLvl val="lvl"/>
          <dgm:resizeHandles val="exact"/>
        </dgm:presLayoutVars>
      </dgm:prSet>
      <dgm:spPr/>
    </dgm:pt>
    <dgm:pt modelId="{81B7FC08-8124-7144-B432-E3AFFBBFB818}" type="pres">
      <dgm:prSet presAssocID="{603116DA-C63A-D748-826A-4284BA97FDDC}" presName="parentLin" presStyleCnt="0"/>
      <dgm:spPr/>
    </dgm:pt>
    <dgm:pt modelId="{C94726F2-FDC5-2D4E-8A6E-7657C91CF96F}" type="pres">
      <dgm:prSet presAssocID="{603116DA-C63A-D748-826A-4284BA97FDDC}" presName="parentLeftMargin" presStyleLbl="node1" presStyleIdx="0" presStyleCnt="3"/>
      <dgm:spPr/>
    </dgm:pt>
    <dgm:pt modelId="{620D966A-1B94-2844-8C9F-D73598B1B5CB}" type="pres">
      <dgm:prSet presAssocID="{603116DA-C63A-D748-826A-4284BA97FD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C582B4-07AA-F441-B655-A7FE1BC44504}" type="pres">
      <dgm:prSet presAssocID="{603116DA-C63A-D748-826A-4284BA97FDDC}" presName="negativeSpace" presStyleCnt="0"/>
      <dgm:spPr/>
    </dgm:pt>
    <dgm:pt modelId="{16EAB08F-DA7C-6946-922F-30F1B3109407}" type="pres">
      <dgm:prSet presAssocID="{603116DA-C63A-D748-826A-4284BA97FDDC}" presName="childText" presStyleLbl="conFgAcc1" presStyleIdx="0" presStyleCnt="3">
        <dgm:presLayoutVars>
          <dgm:bulletEnabled val="1"/>
        </dgm:presLayoutVars>
      </dgm:prSet>
      <dgm:spPr/>
    </dgm:pt>
    <dgm:pt modelId="{62C9F351-60A2-6741-A29B-DA65B74B290D}" type="pres">
      <dgm:prSet presAssocID="{4730DFD6-5EE0-D949-83CC-98E915B3DBBC}" presName="spaceBetweenRectangles" presStyleCnt="0"/>
      <dgm:spPr/>
    </dgm:pt>
    <dgm:pt modelId="{AF677C75-B5CE-D446-B6DE-B68CD3004683}" type="pres">
      <dgm:prSet presAssocID="{6F6C494E-03E8-2549-9AF8-F1E432FC0B4E}" presName="parentLin" presStyleCnt="0"/>
      <dgm:spPr/>
    </dgm:pt>
    <dgm:pt modelId="{19C0EBF9-3A8D-5449-A80D-D3B6325F475F}" type="pres">
      <dgm:prSet presAssocID="{6F6C494E-03E8-2549-9AF8-F1E432FC0B4E}" presName="parentLeftMargin" presStyleLbl="node1" presStyleIdx="0" presStyleCnt="3"/>
      <dgm:spPr/>
    </dgm:pt>
    <dgm:pt modelId="{8A1D91BB-31EB-8348-89EE-F07D333B62D1}" type="pres">
      <dgm:prSet presAssocID="{6F6C494E-03E8-2549-9AF8-F1E432FC0B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FA1BA1-3820-DF4E-AA73-2E93DB113950}" type="pres">
      <dgm:prSet presAssocID="{6F6C494E-03E8-2549-9AF8-F1E432FC0B4E}" presName="negativeSpace" presStyleCnt="0"/>
      <dgm:spPr/>
    </dgm:pt>
    <dgm:pt modelId="{CA00F27F-BF80-6B49-AC9D-3734091DFA94}" type="pres">
      <dgm:prSet presAssocID="{6F6C494E-03E8-2549-9AF8-F1E432FC0B4E}" presName="childText" presStyleLbl="conFgAcc1" presStyleIdx="1" presStyleCnt="3">
        <dgm:presLayoutVars>
          <dgm:bulletEnabled val="1"/>
        </dgm:presLayoutVars>
      </dgm:prSet>
      <dgm:spPr/>
    </dgm:pt>
    <dgm:pt modelId="{D9F1EDC3-6055-7A43-B960-AF785B27616A}" type="pres">
      <dgm:prSet presAssocID="{E9838021-0DF1-7D47-9FA7-69B2BBA2B9BF}" presName="spaceBetweenRectangles" presStyleCnt="0"/>
      <dgm:spPr/>
    </dgm:pt>
    <dgm:pt modelId="{6F7122A6-6A2E-184A-B354-14ACEEF2B891}" type="pres">
      <dgm:prSet presAssocID="{AB62471C-E667-2D43-A405-E494A7EAB5A1}" presName="parentLin" presStyleCnt="0"/>
      <dgm:spPr/>
    </dgm:pt>
    <dgm:pt modelId="{72AEF07D-B4B5-814E-A551-4F394779EFAA}" type="pres">
      <dgm:prSet presAssocID="{AB62471C-E667-2D43-A405-E494A7EAB5A1}" presName="parentLeftMargin" presStyleLbl="node1" presStyleIdx="1" presStyleCnt="3"/>
      <dgm:spPr/>
    </dgm:pt>
    <dgm:pt modelId="{FC41BC93-375C-594F-8245-570F9DFD8B8F}" type="pres">
      <dgm:prSet presAssocID="{AB62471C-E667-2D43-A405-E494A7EAB5A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5672CD-45A9-794E-8CC7-B1A46B8AF65E}" type="pres">
      <dgm:prSet presAssocID="{AB62471C-E667-2D43-A405-E494A7EAB5A1}" presName="negativeSpace" presStyleCnt="0"/>
      <dgm:spPr/>
    </dgm:pt>
    <dgm:pt modelId="{74EBFB58-71AE-A345-BAE8-D7C5F5EE16E5}" type="pres">
      <dgm:prSet presAssocID="{AB62471C-E667-2D43-A405-E494A7EAB5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8AB402-E21D-0140-B971-5B51E4BAA7D9}" type="presOf" srcId="{AB62471C-E667-2D43-A405-E494A7EAB5A1}" destId="{72AEF07D-B4B5-814E-A551-4F394779EFAA}" srcOrd="0" destOrd="0" presId="urn:microsoft.com/office/officeart/2005/8/layout/list1"/>
    <dgm:cxn modelId="{8D95170F-231B-9A41-82CD-FBFE7A67EC05}" type="presOf" srcId="{AB62471C-E667-2D43-A405-E494A7EAB5A1}" destId="{FC41BC93-375C-594F-8245-570F9DFD8B8F}" srcOrd="1" destOrd="0" presId="urn:microsoft.com/office/officeart/2005/8/layout/list1"/>
    <dgm:cxn modelId="{724FB227-D50D-B948-B66E-7F9AC1FCC17D}" type="presOf" srcId="{6F6C494E-03E8-2549-9AF8-F1E432FC0B4E}" destId="{8A1D91BB-31EB-8348-89EE-F07D333B62D1}" srcOrd="1" destOrd="0" presId="urn:microsoft.com/office/officeart/2005/8/layout/list1"/>
    <dgm:cxn modelId="{80387A3D-3FFB-B34F-8B8B-CB3EB55C9B29}" type="presOf" srcId="{6F6C494E-03E8-2549-9AF8-F1E432FC0B4E}" destId="{19C0EBF9-3A8D-5449-A80D-D3B6325F475F}" srcOrd="0" destOrd="0" presId="urn:microsoft.com/office/officeart/2005/8/layout/list1"/>
    <dgm:cxn modelId="{F48E104A-CA4F-2843-983A-B6D7595AF3E6}" type="presOf" srcId="{70B0E1F5-4B29-B34D-93B8-27964CD52C3A}" destId="{98623A2C-6805-0844-973D-D5AF474F4542}" srcOrd="0" destOrd="0" presId="urn:microsoft.com/office/officeart/2005/8/layout/list1"/>
    <dgm:cxn modelId="{20AC0391-A245-5D4A-BB10-37A4C6E1E467}" type="presOf" srcId="{603116DA-C63A-D748-826A-4284BA97FDDC}" destId="{620D966A-1B94-2844-8C9F-D73598B1B5CB}" srcOrd="1" destOrd="0" presId="urn:microsoft.com/office/officeart/2005/8/layout/list1"/>
    <dgm:cxn modelId="{D7079AAA-2B40-084E-BC1C-735360520EC1}" type="presOf" srcId="{603116DA-C63A-D748-826A-4284BA97FDDC}" destId="{C94726F2-FDC5-2D4E-8A6E-7657C91CF96F}" srcOrd="0" destOrd="0" presId="urn:microsoft.com/office/officeart/2005/8/layout/list1"/>
    <dgm:cxn modelId="{0E9F23AE-F985-E046-8618-93AF0476DE98}" srcId="{70B0E1F5-4B29-B34D-93B8-27964CD52C3A}" destId="{6F6C494E-03E8-2549-9AF8-F1E432FC0B4E}" srcOrd="1" destOrd="0" parTransId="{4785895F-7233-034D-8757-522AC9BA821F}" sibTransId="{E9838021-0DF1-7D47-9FA7-69B2BBA2B9BF}"/>
    <dgm:cxn modelId="{66909FE6-0F48-4542-AAC3-45BE87C2F156}" srcId="{70B0E1F5-4B29-B34D-93B8-27964CD52C3A}" destId="{AB62471C-E667-2D43-A405-E494A7EAB5A1}" srcOrd="2" destOrd="0" parTransId="{7D0F6A5D-DE0F-7E45-BCF0-BFC0332A1159}" sibTransId="{DCF7C6C1-0584-1B44-A70E-CB6502D71FE9}"/>
    <dgm:cxn modelId="{E22ADAF6-7D8D-BB40-A462-1FFB3EF64459}" srcId="{70B0E1F5-4B29-B34D-93B8-27964CD52C3A}" destId="{603116DA-C63A-D748-826A-4284BA97FDDC}" srcOrd="0" destOrd="0" parTransId="{BCD3C668-D1BA-5C4B-A858-A412FBC48D33}" sibTransId="{4730DFD6-5EE0-D949-83CC-98E915B3DBBC}"/>
    <dgm:cxn modelId="{5EB8A0F9-ED23-3042-886A-E44794A8A3C7}" type="presParOf" srcId="{98623A2C-6805-0844-973D-D5AF474F4542}" destId="{81B7FC08-8124-7144-B432-E3AFFBBFB818}" srcOrd="0" destOrd="0" presId="urn:microsoft.com/office/officeart/2005/8/layout/list1"/>
    <dgm:cxn modelId="{7EE008A6-9EB0-764C-B60B-06E785F9940C}" type="presParOf" srcId="{81B7FC08-8124-7144-B432-E3AFFBBFB818}" destId="{C94726F2-FDC5-2D4E-8A6E-7657C91CF96F}" srcOrd="0" destOrd="0" presId="urn:microsoft.com/office/officeart/2005/8/layout/list1"/>
    <dgm:cxn modelId="{6CCD81A7-CF58-D34A-A90B-550A12E23F8F}" type="presParOf" srcId="{81B7FC08-8124-7144-B432-E3AFFBBFB818}" destId="{620D966A-1B94-2844-8C9F-D73598B1B5CB}" srcOrd="1" destOrd="0" presId="urn:microsoft.com/office/officeart/2005/8/layout/list1"/>
    <dgm:cxn modelId="{D9C9A76A-2423-4F47-83B9-1AA18A6F0DE6}" type="presParOf" srcId="{98623A2C-6805-0844-973D-D5AF474F4542}" destId="{57C582B4-07AA-F441-B655-A7FE1BC44504}" srcOrd="1" destOrd="0" presId="urn:microsoft.com/office/officeart/2005/8/layout/list1"/>
    <dgm:cxn modelId="{51AC22AA-1EF0-C544-A01B-D52EABE96907}" type="presParOf" srcId="{98623A2C-6805-0844-973D-D5AF474F4542}" destId="{16EAB08F-DA7C-6946-922F-30F1B3109407}" srcOrd="2" destOrd="0" presId="urn:microsoft.com/office/officeart/2005/8/layout/list1"/>
    <dgm:cxn modelId="{67B8BD99-D783-4547-8EE1-225A5A68A1BB}" type="presParOf" srcId="{98623A2C-6805-0844-973D-D5AF474F4542}" destId="{62C9F351-60A2-6741-A29B-DA65B74B290D}" srcOrd="3" destOrd="0" presId="urn:microsoft.com/office/officeart/2005/8/layout/list1"/>
    <dgm:cxn modelId="{742AC228-DBD8-A54E-A680-81DACE703680}" type="presParOf" srcId="{98623A2C-6805-0844-973D-D5AF474F4542}" destId="{AF677C75-B5CE-D446-B6DE-B68CD3004683}" srcOrd="4" destOrd="0" presId="urn:microsoft.com/office/officeart/2005/8/layout/list1"/>
    <dgm:cxn modelId="{C406E992-B2CD-594E-9726-AFA06B0566D4}" type="presParOf" srcId="{AF677C75-B5CE-D446-B6DE-B68CD3004683}" destId="{19C0EBF9-3A8D-5449-A80D-D3B6325F475F}" srcOrd="0" destOrd="0" presId="urn:microsoft.com/office/officeart/2005/8/layout/list1"/>
    <dgm:cxn modelId="{675212D3-7882-E043-8175-6206EA170B6A}" type="presParOf" srcId="{AF677C75-B5CE-D446-B6DE-B68CD3004683}" destId="{8A1D91BB-31EB-8348-89EE-F07D333B62D1}" srcOrd="1" destOrd="0" presId="urn:microsoft.com/office/officeart/2005/8/layout/list1"/>
    <dgm:cxn modelId="{DFE1890D-63D4-434F-9C06-F7C40038C415}" type="presParOf" srcId="{98623A2C-6805-0844-973D-D5AF474F4542}" destId="{06FA1BA1-3820-DF4E-AA73-2E93DB113950}" srcOrd="5" destOrd="0" presId="urn:microsoft.com/office/officeart/2005/8/layout/list1"/>
    <dgm:cxn modelId="{A49B5386-D428-DE4C-BDA5-47F2C81F5862}" type="presParOf" srcId="{98623A2C-6805-0844-973D-D5AF474F4542}" destId="{CA00F27F-BF80-6B49-AC9D-3734091DFA94}" srcOrd="6" destOrd="0" presId="urn:microsoft.com/office/officeart/2005/8/layout/list1"/>
    <dgm:cxn modelId="{333643BA-6BCC-7743-B6B5-FA2A3652F052}" type="presParOf" srcId="{98623A2C-6805-0844-973D-D5AF474F4542}" destId="{D9F1EDC3-6055-7A43-B960-AF785B27616A}" srcOrd="7" destOrd="0" presId="urn:microsoft.com/office/officeart/2005/8/layout/list1"/>
    <dgm:cxn modelId="{4D825E51-F5CB-D140-88E1-E2766F7FED9E}" type="presParOf" srcId="{98623A2C-6805-0844-973D-D5AF474F4542}" destId="{6F7122A6-6A2E-184A-B354-14ACEEF2B891}" srcOrd="8" destOrd="0" presId="urn:microsoft.com/office/officeart/2005/8/layout/list1"/>
    <dgm:cxn modelId="{9EF46882-6782-534B-9697-4CDBEE76D2D7}" type="presParOf" srcId="{6F7122A6-6A2E-184A-B354-14ACEEF2B891}" destId="{72AEF07D-B4B5-814E-A551-4F394779EFAA}" srcOrd="0" destOrd="0" presId="urn:microsoft.com/office/officeart/2005/8/layout/list1"/>
    <dgm:cxn modelId="{BC410330-C781-3246-8196-7349533F36D4}" type="presParOf" srcId="{6F7122A6-6A2E-184A-B354-14ACEEF2B891}" destId="{FC41BC93-375C-594F-8245-570F9DFD8B8F}" srcOrd="1" destOrd="0" presId="urn:microsoft.com/office/officeart/2005/8/layout/list1"/>
    <dgm:cxn modelId="{134590D9-074C-804B-943C-95511C8BA5A2}" type="presParOf" srcId="{98623A2C-6805-0844-973D-D5AF474F4542}" destId="{645672CD-45A9-794E-8CC7-B1A46B8AF65E}" srcOrd="9" destOrd="0" presId="urn:microsoft.com/office/officeart/2005/8/layout/list1"/>
    <dgm:cxn modelId="{72ADB2E5-6F90-A845-95E3-3B94334D758F}" type="presParOf" srcId="{98623A2C-6805-0844-973D-D5AF474F4542}" destId="{74EBFB58-71AE-A345-BAE8-D7C5F5EE16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8E8F42-E094-E245-A9A8-163F603296E2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547331-DB1B-BA43-8836-D4CB795BD5E6}">
      <dgm:prSet phldrT="[Testo]" custT="1"/>
      <dgm:spPr/>
      <dgm:t>
        <a:bodyPr/>
        <a:lstStyle/>
        <a:p>
          <a:r>
            <a:rPr lang="it-IT" sz="1800" dirty="0"/>
            <a:t>Interesse</a:t>
          </a:r>
        </a:p>
      </dgm:t>
    </dgm:pt>
    <dgm:pt modelId="{918F71AF-5A97-594E-9294-F7DCFB800343}" type="parTrans" cxnId="{52A61F5E-13B5-A84B-9B0C-9AE32F5B3DA3}">
      <dgm:prSet/>
      <dgm:spPr/>
      <dgm:t>
        <a:bodyPr/>
        <a:lstStyle/>
        <a:p>
          <a:endParaRPr lang="it-IT"/>
        </a:p>
      </dgm:t>
    </dgm:pt>
    <dgm:pt modelId="{C83854D9-DCDC-874B-9703-28432BF6158D}" type="sibTrans" cxnId="{52A61F5E-13B5-A84B-9B0C-9AE32F5B3DA3}">
      <dgm:prSet/>
      <dgm:spPr/>
      <dgm:t>
        <a:bodyPr/>
        <a:lstStyle/>
        <a:p>
          <a:endParaRPr lang="it-IT"/>
        </a:p>
      </dgm:t>
    </dgm:pt>
    <dgm:pt modelId="{21F7FF8E-8266-4248-8391-91E8F4038F1F}">
      <dgm:prSet phldrT="[Testo]" custT="1"/>
      <dgm:spPr/>
      <dgm:t>
        <a:bodyPr/>
        <a:lstStyle/>
        <a:p>
          <a:r>
            <a:rPr lang="it-IT" sz="1800" dirty="0"/>
            <a:t>Gioia</a:t>
          </a:r>
        </a:p>
      </dgm:t>
    </dgm:pt>
    <dgm:pt modelId="{37C0290C-ACD6-6F46-B9EC-A1F6E3139A48}" type="parTrans" cxnId="{A453D401-5628-1049-B6A4-84197ACF2E56}">
      <dgm:prSet/>
      <dgm:spPr/>
      <dgm:t>
        <a:bodyPr/>
        <a:lstStyle/>
        <a:p>
          <a:endParaRPr lang="it-IT"/>
        </a:p>
      </dgm:t>
    </dgm:pt>
    <dgm:pt modelId="{6FD6412D-0AB5-9443-84B6-633E0209B0CE}" type="sibTrans" cxnId="{A453D401-5628-1049-B6A4-84197ACF2E56}">
      <dgm:prSet/>
      <dgm:spPr/>
      <dgm:t>
        <a:bodyPr/>
        <a:lstStyle/>
        <a:p>
          <a:endParaRPr lang="it-IT"/>
        </a:p>
      </dgm:t>
    </dgm:pt>
    <dgm:pt modelId="{4E08D2AF-2106-EA44-91E8-6FB4A92CF303}">
      <dgm:prSet phldrT="[Testo]" custT="1"/>
      <dgm:spPr/>
      <dgm:t>
        <a:bodyPr/>
        <a:lstStyle/>
        <a:p>
          <a:endParaRPr lang="it-IT" sz="1500" dirty="0"/>
        </a:p>
        <a:p>
          <a:r>
            <a:rPr lang="it-IT" sz="1800" dirty="0"/>
            <a:t>Tristezza</a:t>
          </a:r>
        </a:p>
        <a:p>
          <a:endParaRPr lang="it-IT" sz="1500" dirty="0"/>
        </a:p>
      </dgm:t>
    </dgm:pt>
    <dgm:pt modelId="{D421153D-65A7-6E46-9271-9A481E1D42DD}" type="parTrans" cxnId="{A371D260-A956-4841-9284-CB6AD9F1E40B}">
      <dgm:prSet/>
      <dgm:spPr/>
      <dgm:t>
        <a:bodyPr/>
        <a:lstStyle/>
        <a:p>
          <a:endParaRPr lang="it-IT"/>
        </a:p>
      </dgm:t>
    </dgm:pt>
    <dgm:pt modelId="{C335A39F-B241-7341-904E-F57D3EFD3669}" type="sibTrans" cxnId="{A371D260-A956-4841-9284-CB6AD9F1E40B}">
      <dgm:prSet/>
      <dgm:spPr/>
      <dgm:t>
        <a:bodyPr/>
        <a:lstStyle/>
        <a:p>
          <a:endParaRPr lang="it-IT"/>
        </a:p>
      </dgm:t>
    </dgm:pt>
    <dgm:pt modelId="{EA98FBCA-00AB-804C-9680-3A7CD313691D}">
      <dgm:prSet custT="1"/>
      <dgm:spPr/>
      <dgm:t>
        <a:bodyPr/>
        <a:lstStyle/>
        <a:p>
          <a:r>
            <a:rPr lang="it-IT" sz="1800" dirty="0"/>
            <a:t>Paura</a:t>
          </a:r>
        </a:p>
      </dgm:t>
    </dgm:pt>
    <dgm:pt modelId="{671A243C-5880-B345-BD6C-0DD424EB4061}" type="parTrans" cxnId="{1F239007-9263-7A4A-A28D-11DE3291AAF8}">
      <dgm:prSet/>
      <dgm:spPr/>
      <dgm:t>
        <a:bodyPr/>
        <a:lstStyle/>
        <a:p>
          <a:endParaRPr lang="it-IT"/>
        </a:p>
      </dgm:t>
    </dgm:pt>
    <dgm:pt modelId="{E866CBAE-A660-5146-8E67-690330B9BB01}" type="sibTrans" cxnId="{1F239007-9263-7A4A-A28D-11DE3291AAF8}">
      <dgm:prSet/>
      <dgm:spPr/>
      <dgm:t>
        <a:bodyPr/>
        <a:lstStyle/>
        <a:p>
          <a:endParaRPr lang="it-IT"/>
        </a:p>
      </dgm:t>
    </dgm:pt>
    <dgm:pt modelId="{5AD8592B-1C30-4042-A57A-AD4FD8090C06}">
      <dgm:prSet custT="1"/>
      <dgm:spPr/>
      <dgm:t>
        <a:bodyPr/>
        <a:lstStyle/>
        <a:p>
          <a:r>
            <a:rPr lang="it-IT" sz="1800" dirty="0"/>
            <a:t>Rabbia</a:t>
          </a:r>
        </a:p>
      </dgm:t>
    </dgm:pt>
    <dgm:pt modelId="{33C187A1-A531-9D48-88E9-8D846ED22BFC}" type="parTrans" cxnId="{49719191-BD47-0046-858A-0032FFD30CE1}">
      <dgm:prSet/>
      <dgm:spPr/>
      <dgm:t>
        <a:bodyPr/>
        <a:lstStyle/>
        <a:p>
          <a:endParaRPr lang="it-IT"/>
        </a:p>
      </dgm:t>
    </dgm:pt>
    <dgm:pt modelId="{34214BAE-2929-1E47-806E-EE626F0C2355}" type="sibTrans" cxnId="{49719191-BD47-0046-858A-0032FFD30CE1}">
      <dgm:prSet/>
      <dgm:spPr/>
      <dgm:t>
        <a:bodyPr/>
        <a:lstStyle/>
        <a:p>
          <a:endParaRPr lang="it-IT"/>
        </a:p>
      </dgm:t>
    </dgm:pt>
    <dgm:pt modelId="{98ACB1AF-D43F-A54E-9C87-BA07EB74A458}">
      <dgm:prSet custT="1"/>
      <dgm:spPr/>
      <dgm:t>
        <a:bodyPr/>
        <a:lstStyle/>
        <a:p>
          <a:r>
            <a:rPr lang="it-IT" sz="1800" dirty="0"/>
            <a:t>Disgusto </a:t>
          </a:r>
        </a:p>
      </dgm:t>
    </dgm:pt>
    <dgm:pt modelId="{579061CB-0A50-D347-A9EE-50ED9F3D398C}" type="parTrans" cxnId="{64DC1BAD-FCEC-D845-BBB4-C3F68702958C}">
      <dgm:prSet/>
      <dgm:spPr/>
      <dgm:t>
        <a:bodyPr/>
        <a:lstStyle/>
        <a:p>
          <a:endParaRPr lang="it-IT"/>
        </a:p>
      </dgm:t>
    </dgm:pt>
    <dgm:pt modelId="{1B793E8B-DACC-B945-B8C5-3A3494A19997}" type="sibTrans" cxnId="{64DC1BAD-FCEC-D845-BBB4-C3F68702958C}">
      <dgm:prSet/>
      <dgm:spPr/>
      <dgm:t>
        <a:bodyPr/>
        <a:lstStyle/>
        <a:p>
          <a:endParaRPr lang="it-IT"/>
        </a:p>
      </dgm:t>
    </dgm:pt>
    <dgm:pt modelId="{FCD0BFC5-A430-1346-8F66-1B6CB65B04F6}" type="pres">
      <dgm:prSet presAssocID="{3F8E8F42-E094-E245-A9A8-163F603296E2}" presName="linear" presStyleCnt="0">
        <dgm:presLayoutVars>
          <dgm:dir/>
          <dgm:animLvl val="lvl"/>
          <dgm:resizeHandles val="exact"/>
        </dgm:presLayoutVars>
      </dgm:prSet>
      <dgm:spPr/>
    </dgm:pt>
    <dgm:pt modelId="{A7FE1EF5-7BA0-BA44-BC09-17CE584F71EC}" type="pres">
      <dgm:prSet presAssocID="{E6547331-DB1B-BA43-8836-D4CB795BD5E6}" presName="parentLin" presStyleCnt="0"/>
      <dgm:spPr/>
    </dgm:pt>
    <dgm:pt modelId="{B312B7A7-0817-CE42-87CE-E17EF41FABB4}" type="pres">
      <dgm:prSet presAssocID="{E6547331-DB1B-BA43-8836-D4CB795BD5E6}" presName="parentLeftMargin" presStyleLbl="node1" presStyleIdx="0" presStyleCnt="6"/>
      <dgm:spPr/>
    </dgm:pt>
    <dgm:pt modelId="{ED95B708-14E3-9141-87A5-308C0B05BEF2}" type="pres">
      <dgm:prSet presAssocID="{E6547331-DB1B-BA43-8836-D4CB795BD5E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5B3215-D3DE-D346-A476-D7B0EA522254}" type="pres">
      <dgm:prSet presAssocID="{E6547331-DB1B-BA43-8836-D4CB795BD5E6}" presName="negativeSpace" presStyleCnt="0"/>
      <dgm:spPr/>
    </dgm:pt>
    <dgm:pt modelId="{640EA7E3-DDFC-3143-A260-B5EB63E4FB61}" type="pres">
      <dgm:prSet presAssocID="{E6547331-DB1B-BA43-8836-D4CB795BD5E6}" presName="childText" presStyleLbl="conFgAcc1" presStyleIdx="0" presStyleCnt="6">
        <dgm:presLayoutVars>
          <dgm:bulletEnabled val="1"/>
        </dgm:presLayoutVars>
      </dgm:prSet>
      <dgm:spPr/>
    </dgm:pt>
    <dgm:pt modelId="{CE97DB23-65CB-3843-A409-D233A805FFAD}" type="pres">
      <dgm:prSet presAssocID="{C83854D9-DCDC-874B-9703-28432BF6158D}" presName="spaceBetweenRectangles" presStyleCnt="0"/>
      <dgm:spPr/>
    </dgm:pt>
    <dgm:pt modelId="{F1AFCF72-C13C-C645-95B2-E2E61FEB0111}" type="pres">
      <dgm:prSet presAssocID="{21F7FF8E-8266-4248-8391-91E8F4038F1F}" presName="parentLin" presStyleCnt="0"/>
      <dgm:spPr/>
    </dgm:pt>
    <dgm:pt modelId="{88633C85-2837-F34A-A398-177CE6551EC9}" type="pres">
      <dgm:prSet presAssocID="{21F7FF8E-8266-4248-8391-91E8F4038F1F}" presName="parentLeftMargin" presStyleLbl="node1" presStyleIdx="0" presStyleCnt="6"/>
      <dgm:spPr/>
    </dgm:pt>
    <dgm:pt modelId="{16B446BE-9605-854C-8C04-EF205FC463E4}" type="pres">
      <dgm:prSet presAssocID="{21F7FF8E-8266-4248-8391-91E8F4038F1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E3D4E6F-A202-504D-BF99-079A419C3979}" type="pres">
      <dgm:prSet presAssocID="{21F7FF8E-8266-4248-8391-91E8F4038F1F}" presName="negativeSpace" presStyleCnt="0"/>
      <dgm:spPr/>
    </dgm:pt>
    <dgm:pt modelId="{DF65F7DB-44C8-D745-BE91-C1E0678A4013}" type="pres">
      <dgm:prSet presAssocID="{21F7FF8E-8266-4248-8391-91E8F4038F1F}" presName="childText" presStyleLbl="conFgAcc1" presStyleIdx="1" presStyleCnt="6">
        <dgm:presLayoutVars>
          <dgm:bulletEnabled val="1"/>
        </dgm:presLayoutVars>
      </dgm:prSet>
      <dgm:spPr/>
    </dgm:pt>
    <dgm:pt modelId="{53EDEC72-4E87-4D4F-A524-55A2743E4A30}" type="pres">
      <dgm:prSet presAssocID="{6FD6412D-0AB5-9443-84B6-633E0209B0CE}" presName="spaceBetweenRectangles" presStyleCnt="0"/>
      <dgm:spPr/>
    </dgm:pt>
    <dgm:pt modelId="{5ED9B8C0-4173-5447-88E8-E331C5127B26}" type="pres">
      <dgm:prSet presAssocID="{4E08D2AF-2106-EA44-91E8-6FB4A92CF303}" presName="parentLin" presStyleCnt="0"/>
      <dgm:spPr/>
    </dgm:pt>
    <dgm:pt modelId="{0195DC00-472D-E547-80C9-C59828022909}" type="pres">
      <dgm:prSet presAssocID="{4E08D2AF-2106-EA44-91E8-6FB4A92CF303}" presName="parentLeftMargin" presStyleLbl="node1" presStyleIdx="1" presStyleCnt="6"/>
      <dgm:spPr/>
    </dgm:pt>
    <dgm:pt modelId="{CE9EC39B-7132-2C45-B813-3A59007630B7}" type="pres">
      <dgm:prSet presAssocID="{4E08D2AF-2106-EA44-91E8-6FB4A92CF30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1D7DE57-8493-B44A-99D9-229D9B7D9F9B}" type="pres">
      <dgm:prSet presAssocID="{4E08D2AF-2106-EA44-91E8-6FB4A92CF303}" presName="negativeSpace" presStyleCnt="0"/>
      <dgm:spPr/>
    </dgm:pt>
    <dgm:pt modelId="{A88B8E2C-1913-A642-B33F-03C84983A76E}" type="pres">
      <dgm:prSet presAssocID="{4E08D2AF-2106-EA44-91E8-6FB4A92CF303}" presName="childText" presStyleLbl="conFgAcc1" presStyleIdx="2" presStyleCnt="6">
        <dgm:presLayoutVars>
          <dgm:bulletEnabled val="1"/>
        </dgm:presLayoutVars>
      </dgm:prSet>
      <dgm:spPr/>
    </dgm:pt>
    <dgm:pt modelId="{D1C9F44E-E2CE-7F48-BD02-52D7F81C6DD9}" type="pres">
      <dgm:prSet presAssocID="{C335A39F-B241-7341-904E-F57D3EFD3669}" presName="spaceBetweenRectangles" presStyleCnt="0"/>
      <dgm:spPr/>
    </dgm:pt>
    <dgm:pt modelId="{64A6DE03-DE5E-B44B-818D-50BB6C790F21}" type="pres">
      <dgm:prSet presAssocID="{EA98FBCA-00AB-804C-9680-3A7CD313691D}" presName="parentLin" presStyleCnt="0"/>
      <dgm:spPr/>
    </dgm:pt>
    <dgm:pt modelId="{83FF00BE-5638-4547-B3AE-640B5C5F5AD0}" type="pres">
      <dgm:prSet presAssocID="{EA98FBCA-00AB-804C-9680-3A7CD313691D}" presName="parentLeftMargin" presStyleLbl="node1" presStyleIdx="2" presStyleCnt="6"/>
      <dgm:spPr/>
    </dgm:pt>
    <dgm:pt modelId="{959EC1B5-AA16-4545-9D64-EA4925D19AA8}" type="pres">
      <dgm:prSet presAssocID="{EA98FBCA-00AB-804C-9680-3A7CD313691D}" presName="parentText" presStyleLbl="node1" presStyleIdx="3" presStyleCnt="6" custLinFactNeighborX="2262" custLinFactNeighborY="8886">
        <dgm:presLayoutVars>
          <dgm:chMax val="0"/>
          <dgm:bulletEnabled val="1"/>
        </dgm:presLayoutVars>
      </dgm:prSet>
      <dgm:spPr/>
    </dgm:pt>
    <dgm:pt modelId="{C4BC3698-498C-A642-9AF0-C94F79BAE486}" type="pres">
      <dgm:prSet presAssocID="{EA98FBCA-00AB-804C-9680-3A7CD313691D}" presName="negativeSpace" presStyleCnt="0"/>
      <dgm:spPr/>
    </dgm:pt>
    <dgm:pt modelId="{E706BA4D-E89A-E245-B373-16DDFC77156E}" type="pres">
      <dgm:prSet presAssocID="{EA98FBCA-00AB-804C-9680-3A7CD313691D}" presName="childText" presStyleLbl="conFgAcc1" presStyleIdx="3" presStyleCnt="6">
        <dgm:presLayoutVars>
          <dgm:bulletEnabled val="1"/>
        </dgm:presLayoutVars>
      </dgm:prSet>
      <dgm:spPr/>
    </dgm:pt>
    <dgm:pt modelId="{E928CB3C-A0A8-0D40-86E6-DE99A65C0C60}" type="pres">
      <dgm:prSet presAssocID="{E866CBAE-A660-5146-8E67-690330B9BB01}" presName="spaceBetweenRectangles" presStyleCnt="0"/>
      <dgm:spPr/>
    </dgm:pt>
    <dgm:pt modelId="{9AF369C0-35B9-6143-9923-FB28D5324A1E}" type="pres">
      <dgm:prSet presAssocID="{5AD8592B-1C30-4042-A57A-AD4FD8090C06}" presName="parentLin" presStyleCnt="0"/>
      <dgm:spPr/>
    </dgm:pt>
    <dgm:pt modelId="{CA38B3E8-5C8C-D44B-9E6A-A4436DD58D17}" type="pres">
      <dgm:prSet presAssocID="{5AD8592B-1C30-4042-A57A-AD4FD8090C06}" presName="parentLeftMargin" presStyleLbl="node1" presStyleIdx="3" presStyleCnt="6"/>
      <dgm:spPr/>
    </dgm:pt>
    <dgm:pt modelId="{827A1001-7131-5243-A45D-568D56FE191F}" type="pres">
      <dgm:prSet presAssocID="{5AD8592B-1C30-4042-A57A-AD4FD8090C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D6202D2-1EC4-B24B-AB35-F22D0C799C35}" type="pres">
      <dgm:prSet presAssocID="{5AD8592B-1C30-4042-A57A-AD4FD8090C06}" presName="negativeSpace" presStyleCnt="0"/>
      <dgm:spPr/>
    </dgm:pt>
    <dgm:pt modelId="{C1E91716-E97D-4845-A3F6-A8B007470C22}" type="pres">
      <dgm:prSet presAssocID="{5AD8592B-1C30-4042-A57A-AD4FD8090C06}" presName="childText" presStyleLbl="conFgAcc1" presStyleIdx="4" presStyleCnt="6">
        <dgm:presLayoutVars>
          <dgm:bulletEnabled val="1"/>
        </dgm:presLayoutVars>
      </dgm:prSet>
      <dgm:spPr/>
    </dgm:pt>
    <dgm:pt modelId="{1EDE5016-DACE-A34B-8604-B587F78233E1}" type="pres">
      <dgm:prSet presAssocID="{34214BAE-2929-1E47-806E-EE626F0C2355}" presName="spaceBetweenRectangles" presStyleCnt="0"/>
      <dgm:spPr/>
    </dgm:pt>
    <dgm:pt modelId="{B922F0E9-BE8D-AC47-9AD9-9CD72DEBDF51}" type="pres">
      <dgm:prSet presAssocID="{98ACB1AF-D43F-A54E-9C87-BA07EB74A458}" presName="parentLin" presStyleCnt="0"/>
      <dgm:spPr/>
    </dgm:pt>
    <dgm:pt modelId="{15621EA7-E1FD-6F47-A128-82A04D4E94C9}" type="pres">
      <dgm:prSet presAssocID="{98ACB1AF-D43F-A54E-9C87-BA07EB74A458}" presName="parentLeftMargin" presStyleLbl="node1" presStyleIdx="4" presStyleCnt="6"/>
      <dgm:spPr/>
    </dgm:pt>
    <dgm:pt modelId="{0F876602-EA8F-CA4F-9AD8-A0A9CBED2F0C}" type="pres">
      <dgm:prSet presAssocID="{98ACB1AF-D43F-A54E-9C87-BA07EB74A45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90A5ED6-1754-CC4A-B972-5A6334B54F0E}" type="pres">
      <dgm:prSet presAssocID="{98ACB1AF-D43F-A54E-9C87-BA07EB74A458}" presName="negativeSpace" presStyleCnt="0"/>
      <dgm:spPr/>
    </dgm:pt>
    <dgm:pt modelId="{BBEC3BBB-ECA3-1A49-8401-F2EB8E27D3B7}" type="pres">
      <dgm:prSet presAssocID="{98ACB1AF-D43F-A54E-9C87-BA07EB74A45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453D401-5628-1049-B6A4-84197ACF2E56}" srcId="{3F8E8F42-E094-E245-A9A8-163F603296E2}" destId="{21F7FF8E-8266-4248-8391-91E8F4038F1F}" srcOrd="1" destOrd="0" parTransId="{37C0290C-ACD6-6F46-B9EC-A1F6E3139A48}" sibTransId="{6FD6412D-0AB5-9443-84B6-633E0209B0CE}"/>
    <dgm:cxn modelId="{F7820603-45F6-F848-A86C-64BBF8E4ECCD}" type="presOf" srcId="{5AD8592B-1C30-4042-A57A-AD4FD8090C06}" destId="{CA38B3E8-5C8C-D44B-9E6A-A4436DD58D17}" srcOrd="0" destOrd="0" presId="urn:microsoft.com/office/officeart/2005/8/layout/list1"/>
    <dgm:cxn modelId="{1F239007-9263-7A4A-A28D-11DE3291AAF8}" srcId="{3F8E8F42-E094-E245-A9A8-163F603296E2}" destId="{EA98FBCA-00AB-804C-9680-3A7CD313691D}" srcOrd="3" destOrd="0" parTransId="{671A243C-5880-B345-BD6C-0DD424EB4061}" sibTransId="{E866CBAE-A660-5146-8E67-690330B9BB01}"/>
    <dgm:cxn modelId="{1F776B0B-5ED7-3A4E-8693-237809C102F8}" type="presOf" srcId="{5AD8592B-1C30-4042-A57A-AD4FD8090C06}" destId="{827A1001-7131-5243-A45D-568D56FE191F}" srcOrd="1" destOrd="0" presId="urn:microsoft.com/office/officeart/2005/8/layout/list1"/>
    <dgm:cxn modelId="{91130D2B-80CD-C940-A958-F0294B097C7A}" type="presOf" srcId="{EA98FBCA-00AB-804C-9680-3A7CD313691D}" destId="{83FF00BE-5638-4547-B3AE-640B5C5F5AD0}" srcOrd="0" destOrd="0" presId="urn:microsoft.com/office/officeart/2005/8/layout/list1"/>
    <dgm:cxn modelId="{52A61F5E-13B5-A84B-9B0C-9AE32F5B3DA3}" srcId="{3F8E8F42-E094-E245-A9A8-163F603296E2}" destId="{E6547331-DB1B-BA43-8836-D4CB795BD5E6}" srcOrd="0" destOrd="0" parTransId="{918F71AF-5A97-594E-9294-F7DCFB800343}" sibTransId="{C83854D9-DCDC-874B-9703-28432BF6158D}"/>
    <dgm:cxn modelId="{A371D260-A956-4841-9284-CB6AD9F1E40B}" srcId="{3F8E8F42-E094-E245-A9A8-163F603296E2}" destId="{4E08D2AF-2106-EA44-91E8-6FB4A92CF303}" srcOrd="2" destOrd="0" parTransId="{D421153D-65A7-6E46-9271-9A481E1D42DD}" sibTransId="{C335A39F-B241-7341-904E-F57D3EFD3669}"/>
    <dgm:cxn modelId="{B3B1F26A-1C02-7C42-B1E0-7695CCE1EFD7}" type="presOf" srcId="{4E08D2AF-2106-EA44-91E8-6FB4A92CF303}" destId="{0195DC00-472D-E547-80C9-C59828022909}" srcOrd="0" destOrd="0" presId="urn:microsoft.com/office/officeart/2005/8/layout/list1"/>
    <dgm:cxn modelId="{09EAF177-86FD-D144-9D5D-AD7DD173B835}" type="presOf" srcId="{EA98FBCA-00AB-804C-9680-3A7CD313691D}" destId="{959EC1B5-AA16-4545-9D64-EA4925D19AA8}" srcOrd="1" destOrd="0" presId="urn:microsoft.com/office/officeart/2005/8/layout/list1"/>
    <dgm:cxn modelId="{FEFC8C59-9D25-2B47-A73B-C90BD4A3527F}" type="presOf" srcId="{E6547331-DB1B-BA43-8836-D4CB795BD5E6}" destId="{ED95B708-14E3-9141-87A5-308C0B05BEF2}" srcOrd="1" destOrd="0" presId="urn:microsoft.com/office/officeart/2005/8/layout/list1"/>
    <dgm:cxn modelId="{C9384A7E-C6C6-1941-9D0C-A9110E1BE1C0}" type="presOf" srcId="{98ACB1AF-D43F-A54E-9C87-BA07EB74A458}" destId="{0F876602-EA8F-CA4F-9AD8-A0A9CBED2F0C}" srcOrd="1" destOrd="0" presId="urn:microsoft.com/office/officeart/2005/8/layout/list1"/>
    <dgm:cxn modelId="{F7F82C89-8008-344D-8E67-1C829E854222}" type="presOf" srcId="{21F7FF8E-8266-4248-8391-91E8F4038F1F}" destId="{16B446BE-9605-854C-8C04-EF205FC463E4}" srcOrd="1" destOrd="0" presId="urn:microsoft.com/office/officeart/2005/8/layout/list1"/>
    <dgm:cxn modelId="{49719191-BD47-0046-858A-0032FFD30CE1}" srcId="{3F8E8F42-E094-E245-A9A8-163F603296E2}" destId="{5AD8592B-1C30-4042-A57A-AD4FD8090C06}" srcOrd="4" destOrd="0" parTransId="{33C187A1-A531-9D48-88E9-8D846ED22BFC}" sibTransId="{34214BAE-2929-1E47-806E-EE626F0C2355}"/>
    <dgm:cxn modelId="{D044B397-E6CF-3445-8122-1B452A397758}" type="presOf" srcId="{4E08D2AF-2106-EA44-91E8-6FB4A92CF303}" destId="{CE9EC39B-7132-2C45-B813-3A59007630B7}" srcOrd="1" destOrd="0" presId="urn:microsoft.com/office/officeart/2005/8/layout/list1"/>
    <dgm:cxn modelId="{C75B12AC-DBA0-694B-A1F9-79CA808CD8F7}" type="presOf" srcId="{21F7FF8E-8266-4248-8391-91E8F4038F1F}" destId="{88633C85-2837-F34A-A398-177CE6551EC9}" srcOrd="0" destOrd="0" presId="urn:microsoft.com/office/officeart/2005/8/layout/list1"/>
    <dgm:cxn modelId="{64DC1BAD-FCEC-D845-BBB4-C3F68702958C}" srcId="{3F8E8F42-E094-E245-A9A8-163F603296E2}" destId="{98ACB1AF-D43F-A54E-9C87-BA07EB74A458}" srcOrd="5" destOrd="0" parTransId="{579061CB-0A50-D347-A9EE-50ED9F3D398C}" sibTransId="{1B793E8B-DACC-B945-B8C5-3A3494A19997}"/>
    <dgm:cxn modelId="{4CB79FCC-251E-8C44-9C3B-CF0C6A0A8762}" type="presOf" srcId="{98ACB1AF-D43F-A54E-9C87-BA07EB74A458}" destId="{15621EA7-E1FD-6F47-A128-82A04D4E94C9}" srcOrd="0" destOrd="0" presId="urn:microsoft.com/office/officeart/2005/8/layout/list1"/>
    <dgm:cxn modelId="{48177DD3-36EA-B740-B67D-CC0CBDB09EF7}" type="presOf" srcId="{3F8E8F42-E094-E245-A9A8-163F603296E2}" destId="{FCD0BFC5-A430-1346-8F66-1B6CB65B04F6}" srcOrd="0" destOrd="0" presId="urn:microsoft.com/office/officeart/2005/8/layout/list1"/>
    <dgm:cxn modelId="{19B9BFD8-0380-1640-9E33-5D629D3C5F7C}" type="presOf" srcId="{E6547331-DB1B-BA43-8836-D4CB795BD5E6}" destId="{B312B7A7-0817-CE42-87CE-E17EF41FABB4}" srcOrd="0" destOrd="0" presId="urn:microsoft.com/office/officeart/2005/8/layout/list1"/>
    <dgm:cxn modelId="{973E694A-3A13-2843-8690-EB767E23AF4D}" type="presParOf" srcId="{FCD0BFC5-A430-1346-8F66-1B6CB65B04F6}" destId="{A7FE1EF5-7BA0-BA44-BC09-17CE584F71EC}" srcOrd="0" destOrd="0" presId="urn:microsoft.com/office/officeart/2005/8/layout/list1"/>
    <dgm:cxn modelId="{A6E32DD6-20E0-5E45-BEF4-6B77BD447202}" type="presParOf" srcId="{A7FE1EF5-7BA0-BA44-BC09-17CE584F71EC}" destId="{B312B7A7-0817-CE42-87CE-E17EF41FABB4}" srcOrd="0" destOrd="0" presId="urn:microsoft.com/office/officeart/2005/8/layout/list1"/>
    <dgm:cxn modelId="{D8F790E7-7725-D346-BF8D-DEEE9C7632C3}" type="presParOf" srcId="{A7FE1EF5-7BA0-BA44-BC09-17CE584F71EC}" destId="{ED95B708-14E3-9141-87A5-308C0B05BEF2}" srcOrd="1" destOrd="0" presId="urn:microsoft.com/office/officeart/2005/8/layout/list1"/>
    <dgm:cxn modelId="{ABD82F83-B4DD-AE4A-9D6D-E563A0B200F1}" type="presParOf" srcId="{FCD0BFC5-A430-1346-8F66-1B6CB65B04F6}" destId="{D35B3215-D3DE-D346-A476-D7B0EA522254}" srcOrd="1" destOrd="0" presId="urn:microsoft.com/office/officeart/2005/8/layout/list1"/>
    <dgm:cxn modelId="{A519EF3E-E0B5-7D47-8FC8-E6100C2C4BE1}" type="presParOf" srcId="{FCD0BFC5-A430-1346-8F66-1B6CB65B04F6}" destId="{640EA7E3-DDFC-3143-A260-B5EB63E4FB61}" srcOrd="2" destOrd="0" presId="urn:microsoft.com/office/officeart/2005/8/layout/list1"/>
    <dgm:cxn modelId="{9CE3EEC8-00E2-014A-8C3A-4FAF2C6667BA}" type="presParOf" srcId="{FCD0BFC5-A430-1346-8F66-1B6CB65B04F6}" destId="{CE97DB23-65CB-3843-A409-D233A805FFAD}" srcOrd="3" destOrd="0" presId="urn:microsoft.com/office/officeart/2005/8/layout/list1"/>
    <dgm:cxn modelId="{19FB6651-009D-F94C-8F9E-EBB7620B13C9}" type="presParOf" srcId="{FCD0BFC5-A430-1346-8F66-1B6CB65B04F6}" destId="{F1AFCF72-C13C-C645-95B2-E2E61FEB0111}" srcOrd="4" destOrd="0" presId="urn:microsoft.com/office/officeart/2005/8/layout/list1"/>
    <dgm:cxn modelId="{B63CDFE3-EE59-4C46-8C30-33002246AC34}" type="presParOf" srcId="{F1AFCF72-C13C-C645-95B2-E2E61FEB0111}" destId="{88633C85-2837-F34A-A398-177CE6551EC9}" srcOrd="0" destOrd="0" presId="urn:microsoft.com/office/officeart/2005/8/layout/list1"/>
    <dgm:cxn modelId="{29596304-E079-E848-B8E9-FED24AD484B6}" type="presParOf" srcId="{F1AFCF72-C13C-C645-95B2-E2E61FEB0111}" destId="{16B446BE-9605-854C-8C04-EF205FC463E4}" srcOrd="1" destOrd="0" presId="urn:microsoft.com/office/officeart/2005/8/layout/list1"/>
    <dgm:cxn modelId="{A871D7AB-5440-E441-8234-843DC664BC2F}" type="presParOf" srcId="{FCD0BFC5-A430-1346-8F66-1B6CB65B04F6}" destId="{1E3D4E6F-A202-504D-BF99-079A419C3979}" srcOrd="5" destOrd="0" presId="urn:microsoft.com/office/officeart/2005/8/layout/list1"/>
    <dgm:cxn modelId="{9129025E-0D98-1D44-A57F-352BC91C9984}" type="presParOf" srcId="{FCD0BFC5-A430-1346-8F66-1B6CB65B04F6}" destId="{DF65F7DB-44C8-D745-BE91-C1E0678A4013}" srcOrd="6" destOrd="0" presId="urn:microsoft.com/office/officeart/2005/8/layout/list1"/>
    <dgm:cxn modelId="{EF0BA408-31FD-6E42-A062-17C3257C3118}" type="presParOf" srcId="{FCD0BFC5-A430-1346-8F66-1B6CB65B04F6}" destId="{53EDEC72-4E87-4D4F-A524-55A2743E4A30}" srcOrd="7" destOrd="0" presId="urn:microsoft.com/office/officeart/2005/8/layout/list1"/>
    <dgm:cxn modelId="{8E2247A8-C880-4445-B452-0BFE0B52213D}" type="presParOf" srcId="{FCD0BFC5-A430-1346-8F66-1B6CB65B04F6}" destId="{5ED9B8C0-4173-5447-88E8-E331C5127B26}" srcOrd="8" destOrd="0" presId="urn:microsoft.com/office/officeart/2005/8/layout/list1"/>
    <dgm:cxn modelId="{78189BD3-BF92-7B48-8055-6D027B3B4310}" type="presParOf" srcId="{5ED9B8C0-4173-5447-88E8-E331C5127B26}" destId="{0195DC00-472D-E547-80C9-C59828022909}" srcOrd="0" destOrd="0" presId="urn:microsoft.com/office/officeart/2005/8/layout/list1"/>
    <dgm:cxn modelId="{F9F4FF26-5508-2F4A-80AD-0B6A84B2D9C2}" type="presParOf" srcId="{5ED9B8C0-4173-5447-88E8-E331C5127B26}" destId="{CE9EC39B-7132-2C45-B813-3A59007630B7}" srcOrd="1" destOrd="0" presId="urn:microsoft.com/office/officeart/2005/8/layout/list1"/>
    <dgm:cxn modelId="{15AB88B8-094A-4F4B-9220-66C20C259531}" type="presParOf" srcId="{FCD0BFC5-A430-1346-8F66-1B6CB65B04F6}" destId="{91D7DE57-8493-B44A-99D9-229D9B7D9F9B}" srcOrd="9" destOrd="0" presId="urn:microsoft.com/office/officeart/2005/8/layout/list1"/>
    <dgm:cxn modelId="{CED31C6C-23FC-EC40-918B-9572D28B63FF}" type="presParOf" srcId="{FCD0BFC5-A430-1346-8F66-1B6CB65B04F6}" destId="{A88B8E2C-1913-A642-B33F-03C84983A76E}" srcOrd="10" destOrd="0" presId="urn:microsoft.com/office/officeart/2005/8/layout/list1"/>
    <dgm:cxn modelId="{21E787D7-A7CB-0843-BEB5-29BB26B5F297}" type="presParOf" srcId="{FCD0BFC5-A430-1346-8F66-1B6CB65B04F6}" destId="{D1C9F44E-E2CE-7F48-BD02-52D7F81C6DD9}" srcOrd="11" destOrd="0" presId="urn:microsoft.com/office/officeart/2005/8/layout/list1"/>
    <dgm:cxn modelId="{5EAAF8B0-2B08-7542-98CB-3046EE1A2EFB}" type="presParOf" srcId="{FCD0BFC5-A430-1346-8F66-1B6CB65B04F6}" destId="{64A6DE03-DE5E-B44B-818D-50BB6C790F21}" srcOrd="12" destOrd="0" presId="urn:microsoft.com/office/officeart/2005/8/layout/list1"/>
    <dgm:cxn modelId="{1967D080-80E3-1F4A-AAF7-08E5D270F3DC}" type="presParOf" srcId="{64A6DE03-DE5E-B44B-818D-50BB6C790F21}" destId="{83FF00BE-5638-4547-B3AE-640B5C5F5AD0}" srcOrd="0" destOrd="0" presId="urn:microsoft.com/office/officeart/2005/8/layout/list1"/>
    <dgm:cxn modelId="{1037321E-0CE9-BF43-B76F-8A8994769D98}" type="presParOf" srcId="{64A6DE03-DE5E-B44B-818D-50BB6C790F21}" destId="{959EC1B5-AA16-4545-9D64-EA4925D19AA8}" srcOrd="1" destOrd="0" presId="urn:microsoft.com/office/officeart/2005/8/layout/list1"/>
    <dgm:cxn modelId="{AC7B4E4C-6DFF-D44E-A6E3-A78289829829}" type="presParOf" srcId="{FCD0BFC5-A430-1346-8F66-1B6CB65B04F6}" destId="{C4BC3698-498C-A642-9AF0-C94F79BAE486}" srcOrd="13" destOrd="0" presId="urn:microsoft.com/office/officeart/2005/8/layout/list1"/>
    <dgm:cxn modelId="{3FC36EE1-E899-C24E-8947-2E12FDC7DFD8}" type="presParOf" srcId="{FCD0BFC5-A430-1346-8F66-1B6CB65B04F6}" destId="{E706BA4D-E89A-E245-B373-16DDFC77156E}" srcOrd="14" destOrd="0" presId="urn:microsoft.com/office/officeart/2005/8/layout/list1"/>
    <dgm:cxn modelId="{F302A4EE-1615-984E-B7B5-704B6BD4D4E5}" type="presParOf" srcId="{FCD0BFC5-A430-1346-8F66-1B6CB65B04F6}" destId="{E928CB3C-A0A8-0D40-86E6-DE99A65C0C60}" srcOrd="15" destOrd="0" presId="urn:microsoft.com/office/officeart/2005/8/layout/list1"/>
    <dgm:cxn modelId="{77804C2E-BCB4-2941-B00C-DFA35CFB95AD}" type="presParOf" srcId="{FCD0BFC5-A430-1346-8F66-1B6CB65B04F6}" destId="{9AF369C0-35B9-6143-9923-FB28D5324A1E}" srcOrd="16" destOrd="0" presId="urn:microsoft.com/office/officeart/2005/8/layout/list1"/>
    <dgm:cxn modelId="{6A4F013E-CF19-F848-8867-BF97CC1EB4B1}" type="presParOf" srcId="{9AF369C0-35B9-6143-9923-FB28D5324A1E}" destId="{CA38B3E8-5C8C-D44B-9E6A-A4436DD58D17}" srcOrd="0" destOrd="0" presId="urn:microsoft.com/office/officeart/2005/8/layout/list1"/>
    <dgm:cxn modelId="{A0B96058-6F38-B44B-A7ED-B448CCD48C8B}" type="presParOf" srcId="{9AF369C0-35B9-6143-9923-FB28D5324A1E}" destId="{827A1001-7131-5243-A45D-568D56FE191F}" srcOrd="1" destOrd="0" presId="urn:microsoft.com/office/officeart/2005/8/layout/list1"/>
    <dgm:cxn modelId="{4FD6B2AE-757E-5544-9F42-698AD7ABFD04}" type="presParOf" srcId="{FCD0BFC5-A430-1346-8F66-1B6CB65B04F6}" destId="{AD6202D2-1EC4-B24B-AB35-F22D0C799C35}" srcOrd="17" destOrd="0" presId="urn:microsoft.com/office/officeart/2005/8/layout/list1"/>
    <dgm:cxn modelId="{36F796B8-B14F-AB49-B682-7C4118FFCAD8}" type="presParOf" srcId="{FCD0BFC5-A430-1346-8F66-1B6CB65B04F6}" destId="{C1E91716-E97D-4845-A3F6-A8B007470C22}" srcOrd="18" destOrd="0" presId="urn:microsoft.com/office/officeart/2005/8/layout/list1"/>
    <dgm:cxn modelId="{E6BA3B3A-B091-934D-AFB9-26CF748754E2}" type="presParOf" srcId="{FCD0BFC5-A430-1346-8F66-1B6CB65B04F6}" destId="{1EDE5016-DACE-A34B-8604-B587F78233E1}" srcOrd="19" destOrd="0" presId="urn:microsoft.com/office/officeart/2005/8/layout/list1"/>
    <dgm:cxn modelId="{574B8BBA-EEA4-D14D-B821-068F55CBF4B5}" type="presParOf" srcId="{FCD0BFC5-A430-1346-8F66-1B6CB65B04F6}" destId="{B922F0E9-BE8D-AC47-9AD9-9CD72DEBDF51}" srcOrd="20" destOrd="0" presId="urn:microsoft.com/office/officeart/2005/8/layout/list1"/>
    <dgm:cxn modelId="{781DF426-B9F7-5949-A371-6D7A96C2775D}" type="presParOf" srcId="{B922F0E9-BE8D-AC47-9AD9-9CD72DEBDF51}" destId="{15621EA7-E1FD-6F47-A128-82A04D4E94C9}" srcOrd="0" destOrd="0" presId="urn:microsoft.com/office/officeart/2005/8/layout/list1"/>
    <dgm:cxn modelId="{EB4FC139-EE84-0A43-B5B4-46D7B4C3F621}" type="presParOf" srcId="{B922F0E9-BE8D-AC47-9AD9-9CD72DEBDF51}" destId="{0F876602-EA8F-CA4F-9AD8-A0A9CBED2F0C}" srcOrd="1" destOrd="0" presId="urn:microsoft.com/office/officeart/2005/8/layout/list1"/>
    <dgm:cxn modelId="{D20E7B88-7992-2548-9C92-C927FA7EFD37}" type="presParOf" srcId="{FCD0BFC5-A430-1346-8F66-1B6CB65B04F6}" destId="{F90A5ED6-1754-CC4A-B972-5A6334B54F0E}" srcOrd="21" destOrd="0" presId="urn:microsoft.com/office/officeart/2005/8/layout/list1"/>
    <dgm:cxn modelId="{AF32F9F1-6A46-874E-9DD1-9D989EC58C01}" type="presParOf" srcId="{FCD0BFC5-A430-1346-8F66-1B6CB65B04F6}" destId="{BBEC3BBB-ECA3-1A49-8401-F2EB8E27D3B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6998C7-37EA-5A4A-B067-0F6AEFBC4AD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0B4418C-30DB-F642-B1F2-268E9F165DCF}">
      <dgm:prSet phldrT="[Testo]" custT="1"/>
      <dgm:spPr/>
      <dgm:t>
        <a:bodyPr/>
        <a:lstStyle/>
        <a:p>
          <a:r>
            <a:rPr lang="it-IT" sz="1800" dirty="0"/>
            <a:t>TEMPERAMENTO FACILE </a:t>
          </a:r>
        </a:p>
      </dgm:t>
    </dgm:pt>
    <dgm:pt modelId="{F5A5C595-BCBC-C546-A351-E3639A67F2A7}" type="parTrans" cxnId="{12BE3980-3B21-5142-BA69-DFACAED0F088}">
      <dgm:prSet/>
      <dgm:spPr/>
      <dgm:t>
        <a:bodyPr/>
        <a:lstStyle/>
        <a:p>
          <a:endParaRPr lang="it-IT"/>
        </a:p>
      </dgm:t>
    </dgm:pt>
    <dgm:pt modelId="{D4494FF0-6DCA-CF48-BD54-B1333F7FF7F9}" type="sibTrans" cxnId="{12BE3980-3B21-5142-BA69-DFACAED0F088}">
      <dgm:prSet/>
      <dgm:spPr/>
      <dgm:t>
        <a:bodyPr/>
        <a:lstStyle/>
        <a:p>
          <a:endParaRPr lang="it-IT"/>
        </a:p>
      </dgm:t>
    </dgm:pt>
    <dgm:pt modelId="{26A47636-E0A8-2A45-B876-A5452F107E09}">
      <dgm:prSet phldrT="[Testo]" custT="1"/>
      <dgm:spPr/>
      <dgm:t>
        <a:bodyPr/>
        <a:lstStyle/>
        <a:p>
          <a:r>
            <a:rPr lang="it-IT" sz="1800" dirty="0"/>
            <a:t>TEMPERAMENTO DIFFICILE </a:t>
          </a:r>
        </a:p>
      </dgm:t>
    </dgm:pt>
    <dgm:pt modelId="{7F056C79-1F4B-5049-9808-A9892E798395}" type="parTrans" cxnId="{FBA1C6F2-90F2-0C42-A7BE-F619E2F654C8}">
      <dgm:prSet/>
      <dgm:spPr/>
      <dgm:t>
        <a:bodyPr/>
        <a:lstStyle/>
        <a:p>
          <a:endParaRPr lang="it-IT"/>
        </a:p>
      </dgm:t>
    </dgm:pt>
    <dgm:pt modelId="{3B19189C-02CA-6C44-9472-B874A395D933}" type="sibTrans" cxnId="{FBA1C6F2-90F2-0C42-A7BE-F619E2F654C8}">
      <dgm:prSet/>
      <dgm:spPr/>
      <dgm:t>
        <a:bodyPr/>
        <a:lstStyle/>
        <a:p>
          <a:endParaRPr lang="it-IT"/>
        </a:p>
      </dgm:t>
    </dgm:pt>
    <dgm:pt modelId="{FF7C6AB9-4732-CB40-A46B-D0AE0E7829B9}">
      <dgm:prSet custT="1"/>
      <dgm:spPr/>
      <dgm:t>
        <a:bodyPr/>
        <a:lstStyle/>
        <a:p>
          <a:r>
            <a:rPr lang="it-IT" sz="1800" dirty="0"/>
            <a:t>LENTI A SCALDARSI</a:t>
          </a:r>
        </a:p>
      </dgm:t>
    </dgm:pt>
    <dgm:pt modelId="{1B5E9BB2-9C74-7045-B909-7FA276A6AFDB}" type="parTrans" cxnId="{1AE51326-093A-914C-B868-FAEC5762F9A6}">
      <dgm:prSet/>
      <dgm:spPr/>
      <dgm:t>
        <a:bodyPr/>
        <a:lstStyle/>
        <a:p>
          <a:endParaRPr lang="it-IT"/>
        </a:p>
      </dgm:t>
    </dgm:pt>
    <dgm:pt modelId="{30963B4F-7D90-E14D-B3E3-77D4DB6F5848}" type="sibTrans" cxnId="{1AE51326-093A-914C-B868-FAEC5762F9A6}">
      <dgm:prSet/>
      <dgm:spPr/>
      <dgm:t>
        <a:bodyPr/>
        <a:lstStyle/>
        <a:p>
          <a:endParaRPr lang="it-IT"/>
        </a:p>
      </dgm:t>
    </dgm:pt>
    <dgm:pt modelId="{065EB9A5-21AC-8348-AC23-A56B97CEBD76}" type="pres">
      <dgm:prSet presAssocID="{5E6998C7-37EA-5A4A-B067-0F6AEFBC4AD3}" presName="diagram" presStyleCnt="0">
        <dgm:presLayoutVars>
          <dgm:dir/>
          <dgm:resizeHandles val="exact"/>
        </dgm:presLayoutVars>
      </dgm:prSet>
      <dgm:spPr/>
    </dgm:pt>
    <dgm:pt modelId="{57F27C76-754E-4144-837B-2A5EC2A3E2AF}" type="pres">
      <dgm:prSet presAssocID="{00B4418C-30DB-F642-B1F2-268E9F165DCF}" presName="node" presStyleLbl="node1" presStyleIdx="0" presStyleCnt="3" custScaleX="151677" custLinFactNeighborX="-24962" custLinFactNeighborY="3774">
        <dgm:presLayoutVars>
          <dgm:bulletEnabled val="1"/>
        </dgm:presLayoutVars>
      </dgm:prSet>
      <dgm:spPr/>
    </dgm:pt>
    <dgm:pt modelId="{7A352EBE-4FC6-E94C-BE49-3909893D9463}" type="pres">
      <dgm:prSet presAssocID="{D4494FF0-6DCA-CF48-BD54-B1333F7FF7F9}" presName="sibTrans" presStyleCnt="0"/>
      <dgm:spPr/>
    </dgm:pt>
    <dgm:pt modelId="{D588A66A-335A-F34C-A3AB-A55FC72A8A77}" type="pres">
      <dgm:prSet presAssocID="{26A47636-E0A8-2A45-B876-A5452F107E09}" presName="node" presStyleLbl="node1" presStyleIdx="1" presStyleCnt="3" custScaleX="157697" custLinFactNeighborX="668" custLinFactNeighborY="1209">
        <dgm:presLayoutVars>
          <dgm:bulletEnabled val="1"/>
        </dgm:presLayoutVars>
      </dgm:prSet>
      <dgm:spPr/>
    </dgm:pt>
    <dgm:pt modelId="{C8CFFFE7-03DE-2A48-BA43-5FE19D98AD65}" type="pres">
      <dgm:prSet presAssocID="{3B19189C-02CA-6C44-9472-B874A395D933}" presName="sibTrans" presStyleCnt="0"/>
      <dgm:spPr/>
    </dgm:pt>
    <dgm:pt modelId="{34939DA1-748A-D447-A634-D0A8D3C8C798}" type="pres">
      <dgm:prSet presAssocID="{FF7C6AB9-4732-CB40-A46B-D0AE0E7829B9}" presName="node" presStyleLbl="node1" presStyleIdx="2" presStyleCnt="3" custScaleX="136896" custScaleY="100036" custLinFactNeighborX="21473" custLinFactNeighborY="-913">
        <dgm:presLayoutVars>
          <dgm:bulletEnabled val="1"/>
        </dgm:presLayoutVars>
      </dgm:prSet>
      <dgm:spPr/>
    </dgm:pt>
  </dgm:ptLst>
  <dgm:cxnLst>
    <dgm:cxn modelId="{03F9AF09-0D92-9F4A-A168-61CDEA491830}" type="presOf" srcId="{00B4418C-30DB-F642-B1F2-268E9F165DCF}" destId="{57F27C76-754E-4144-837B-2A5EC2A3E2AF}" srcOrd="0" destOrd="0" presId="urn:microsoft.com/office/officeart/2005/8/layout/default"/>
    <dgm:cxn modelId="{1AE51326-093A-914C-B868-FAEC5762F9A6}" srcId="{5E6998C7-37EA-5A4A-B067-0F6AEFBC4AD3}" destId="{FF7C6AB9-4732-CB40-A46B-D0AE0E7829B9}" srcOrd="2" destOrd="0" parTransId="{1B5E9BB2-9C74-7045-B909-7FA276A6AFDB}" sibTransId="{30963B4F-7D90-E14D-B3E3-77D4DB6F5848}"/>
    <dgm:cxn modelId="{12BE3980-3B21-5142-BA69-DFACAED0F088}" srcId="{5E6998C7-37EA-5A4A-B067-0F6AEFBC4AD3}" destId="{00B4418C-30DB-F642-B1F2-268E9F165DCF}" srcOrd="0" destOrd="0" parTransId="{F5A5C595-BCBC-C546-A351-E3639A67F2A7}" sibTransId="{D4494FF0-6DCA-CF48-BD54-B1333F7FF7F9}"/>
    <dgm:cxn modelId="{245F718E-7D9C-F041-BF2E-CD2BE2473981}" type="presOf" srcId="{26A47636-E0A8-2A45-B876-A5452F107E09}" destId="{D588A66A-335A-F34C-A3AB-A55FC72A8A77}" srcOrd="0" destOrd="0" presId="urn:microsoft.com/office/officeart/2005/8/layout/default"/>
    <dgm:cxn modelId="{DCFE91A0-B6BD-3D41-9E3D-4CCD76F5AFB2}" type="presOf" srcId="{5E6998C7-37EA-5A4A-B067-0F6AEFBC4AD3}" destId="{065EB9A5-21AC-8348-AC23-A56B97CEBD76}" srcOrd="0" destOrd="0" presId="urn:microsoft.com/office/officeart/2005/8/layout/default"/>
    <dgm:cxn modelId="{E12F72B1-07D9-1C4B-9D6F-641876153D0E}" type="presOf" srcId="{FF7C6AB9-4732-CB40-A46B-D0AE0E7829B9}" destId="{34939DA1-748A-D447-A634-D0A8D3C8C798}" srcOrd="0" destOrd="0" presId="urn:microsoft.com/office/officeart/2005/8/layout/default"/>
    <dgm:cxn modelId="{FBA1C6F2-90F2-0C42-A7BE-F619E2F654C8}" srcId="{5E6998C7-37EA-5A4A-B067-0F6AEFBC4AD3}" destId="{26A47636-E0A8-2A45-B876-A5452F107E09}" srcOrd="1" destOrd="0" parTransId="{7F056C79-1F4B-5049-9808-A9892E798395}" sibTransId="{3B19189C-02CA-6C44-9472-B874A395D933}"/>
    <dgm:cxn modelId="{95EFF47B-8A6E-5846-B06A-FA18D4265A28}" type="presParOf" srcId="{065EB9A5-21AC-8348-AC23-A56B97CEBD76}" destId="{57F27C76-754E-4144-837B-2A5EC2A3E2AF}" srcOrd="0" destOrd="0" presId="urn:microsoft.com/office/officeart/2005/8/layout/default"/>
    <dgm:cxn modelId="{A48F946D-D9FC-B747-A680-AEE615E397B6}" type="presParOf" srcId="{065EB9A5-21AC-8348-AC23-A56B97CEBD76}" destId="{7A352EBE-4FC6-E94C-BE49-3909893D9463}" srcOrd="1" destOrd="0" presId="urn:microsoft.com/office/officeart/2005/8/layout/default"/>
    <dgm:cxn modelId="{FFB5F545-0D90-B844-9D13-38AFCC08E239}" type="presParOf" srcId="{065EB9A5-21AC-8348-AC23-A56B97CEBD76}" destId="{D588A66A-335A-F34C-A3AB-A55FC72A8A77}" srcOrd="2" destOrd="0" presId="urn:microsoft.com/office/officeart/2005/8/layout/default"/>
    <dgm:cxn modelId="{66616AB9-FC70-C349-975A-EC2C34A47C04}" type="presParOf" srcId="{065EB9A5-21AC-8348-AC23-A56B97CEBD76}" destId="{C8CFFFE7-03DE-2A48-BA43-5FE19D98AD65}" srcOrd="3" destOrd="0" presId="urn:microsoft.com/office/officeart/2005/8/layout/default"/>
    <dgm:cxn modelId="{24ADB485-B9D7-8848-933D-D3ACFF8DB70B}" type="presParOf" srcId="{065EB9A5-21AC-8348-AC23-A56B97CEBD76}" destId="{34939DA1-748A-D447-A634-D0A8D3C8C79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54DF-FECD-DA46-A37C-0FA67F5B08E2}">
      <dsp:nvSpPr>
        <dsp:cNvPr id="0" name=""/>
        <dsp:cNvSpPr/>
      </dsp:nvSpPr>
      <dsp:spPr>
        <a:xfrm>
          <a:off x="0" y="308455"/>
          <a:ext cx="426687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76471-675F-B848-9FD5-19221AAE6BE1}">
      <dsp:nvSpPr>
        <dsp:cNvPr id="0" name=""/>
        <dsp:cNvSpPr/>
      </dsp:nvSpPr>
      <dsp:spPr>
        <a:xfrm>
          <a:off x="213343" y="28015"/>
          <a:ext cx="298681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894" tIns="0" rIns="1128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VISSUTI SOGGETTIVI </a:t>
          </a:r>
        </a:p>
      </dsp:txBody>
      <dsp:txXfrm>
        <a:off x="240723" y="55395"/>
        <a:ext cx="2932051" cy="506120"/>
      </dsp:txXfrm>
    </dsp:sp>
    <dsp:sp modelId="{70E3B1EC-2DAA-6948-938B-079A060978BD}">
      <dsp:nvSpPr>
        <dsp:cNvPr id="0" name=""/>
        <dsp:cNvSpPr/>
      </dsp:nvSpPr>
      <dsp:spPr>
        <a:xfrm>
          <a:off x="0" y="1170296"/>
          <a:ext cx="426687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B6B33-0E98-E54E-88A2-FE26378D9C7D}">
      <dsp:nvSpPr>
        <dsp:cNvPr id="0" name=""/>
        <dsp:cNvSpPr/>
      </dsp:nvSpPr>
      <dsp:spPr>
        <a:xfrm>
          <a:off x="213343" y="889855"/>
          <a:ext cx="298681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894" tIns="0" rIns="1128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CAMBIAMENTI FISIOLOGICI </a:t>
          </a:r>
        </a:p>
      </dsp:txBody>
      <dsp:txXfrm>
        <a:off x="240723" y="917235"/>
        <a:ext cx="2932051" cy="506120"/>
      </dsp:txXfrm>
    </dsp:sp>
    <dsp:sp modelId="{0BBD96AD-81C0-A64D-B64E-A2F95DABF039}">
      <dsp:nvSpPr>
        <dsp:cNvPr id="0" name=""/>
        <dsp:cNvSpPr/>
      </dsp:nvSpPr>
      <dsp:spPr>
        <a:xfrm>
          <a:off x="0" y="2032136"/>
          <a:ext cx="426687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3AA09-EBDD-5340-B515-490EFEA91E3E}">
      <dsp:nvSpPr>
        <dsp:cNvPr id="0" name=""/>
        <dsp:cNvSpPr/>
      </dsp:nvSpPr>
      <dsp:spPr>
        <a:xfrm>
          <a:off x="213343" y="1751696"/>
          <a:ext cx="298681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894" tIns="0" rIns="1128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IMPULSO AD AGIRE IN UN CERTO MODO </a:t>
          </a:r>
        </a:p>
      </dsp:txBody>
      <dsp:txXfrm>
        <a:off x="240723" y="1779076"/>
        <a:ext cx="293205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46220-5388-E24E-980C-233CE1A7BF69}">
      <dsp:nvSpPr>
        <dsp:cNvPr id="0" name=""/>
        <dsp:cNvSpPr/>
      </dsp:nvSpPr>
      <dsp:spPr>
        <a:xfrm>
          <a:off x="4420" y="451537"/>
          <a:ext cx="2642294" cy="1056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EVENTO ESTERNO</a:t>
          </a:r>
        </a:p>
      </dsp:txBody>
      <dsp:txXfrm>
        <a:off x="532879" y="451537"/>
        <a:ext cx="1585377" cy="1056917"/>
      </dsp:txXfrm>
    </dsp:sp>
    <dsp:sp modelId="{06CF7B2F-F974-154B-A710-015CB9E58053}">
      <dsp:nvSpPr>
        <dsp:cNvPr id="0" name=""/>
        <dsp:cNvSpPr/>
      </dsp:nvSpPr>
      <dsp:spPr>
        <a:xfrm>
          <a:off x="2382485" y="451537"/>
          <a:ext cx="2642294" cy="1056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EVENTO MENTALE </a:t>
          </a:r>
        </a:p>
      </dsp:txBody>
      <dsp:txXfrm>
        <a:off x="2910944" y="451537"/>
        <a:ext cx="1585377" cy="1056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3E76A-9A31-6A48-8EDD-999D36D3A6F9}">
      <dsp:nvSpPr>
        <dsp:cNvPr id="0" name=""/>
        <dsp:cNvSpPr/>
      </dsp:nvSpPr>
      <dsp:spPr>
        <a:xfrm>
          <a:off x="4602" y="576886"/>
          <a:ext cx="2751335" cy="1100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EMOZIONI POSITIVE</a:t>
          </a:r>
        </a:p>
      </dsp:txBody>
      <dsp:txXfrm>
        <a:off x="554869" y="576886"/>
        <a:ext cx="1650801" cy="1100534"/>
      </dsp:txXfrm>
    </dsp:sp>
    <dsp:sp modelId="{8B252535-C6A7-C849-8069-F1EF49E71778}">
      <dsp:nvSpPr>
        <dsp:cNvPr id="0" name=""/>
        <dsp:cNvSpPr/>
      </dsp:nvSpPr>
      <dsp:spPr>
        <a:xfrm>
          <a:off x="2480804" y="576886"/>
          <a:ext cx="2751335" cy="1100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EMOZIONI NEGATIVE</a:t>
          </a:r>
        </a:p>
      </dsp:txBody>
      <dsp:txXfrm>
        <a:off x="3031071" y="576886"/>
        <a:ext cx="1650801" cy="1100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AB08F-DA7C-6946-922F-30F1B3109407}">
      <dsp:nvSpPr>
        <dsp:cNvPr id="0" name=""/>
        <dsp:cNvSpPr/>
      </dsp:nvSpPr>
      <dsp:spPr>
        <a:xfrm>
          <a:off x="0" y="457168"/>
          <a:ext cx="5400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D966A-1B94-2844-8C9F-D73598B1B5CB}">
      <dsp:nvSpPr>
        <dsp:cNvPr id="0" name=""/>
        <dsp:cNvSpPr/>
      </dsp:nvSpPr>
      <dsp:spPr>
        <a:xfrm>
          <a:off x="270030" y="29128"/>
          <a:ext cx="37804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GAMMA DELLE EMOZIONI SPERIMENTATE </a:t>
          </a:r>
        </a:p>
      </dsp:txBody>
      <dsp:txXfrm>
        <a:off x="311820" y="70918"/>
        <a:ext cx="3696840" cy="772500"/>
      </dsp:txXfrm>
    </dsp:sp>
    <dsp:sp modelId="{CA00F27F-BF80-6B49-AC9D-3734091DFA94}">
      <dsp:nvSpPr>
        <dsp:cNvPr id="0" name=""/>
        <dsp:cNvSpPr/>
      </dsp:nvSpPr>
      <dsp:spPr>
        <a:xfrm>
          <a:off x="0" y="1772608"/>
          <a:ext cx="5400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D91BB-31EB-8348-89EE-F07D333B62D1}">
      <dsp:nvSpPr>
        <dsp:cNvPr id="0" name=""/>
        <dsp:cNvSpPr/>
      </dsp:nvSpPr>
      <dsp:spPr>
        <a:xfrm>
          <a:off x="270030" y="1344568"/>
          <a:ext cx="37804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COMPRENSIONE DELLE EMOZIONI ALTRUI E EMPATIA </a:t>
          </a:r>
        </a:p>
      </dsp:txBody>
      <dsp:txXfrm>
        <a:off x="311820" y="1386358"/>
        <a:ext cx="3696840" cy="772500"/>
      </dsp:txXfrm>
    </dsp:sp>
    <dsp:sp modelId="{74EBFB58-71AE-A345-BAE8-D7C5F5EE16E5}">
      <dsp:nvSpPr>
        <dsp:cNvPr id="0" name=""/>
        <dsp:cNvSpPr/>
      </dsp:nvSpPr>
      <dsp:spPr>
        <a:xfrm>
          <a:off x="0" y="3088048"/>
          <a:ext cx="5400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1BC93-375C-594F-8245-570F9DFD8B8F}">
      <dsp:nvSpPr>
        <dsp:cNvPr id="0" name=""/>
        <dsp:cNvSpPr/>
      </dsp:nvSpPr>
      <dsp:spPr>
        <a:xfrm>
          <a:off x="270030" y="2660007"/>
          <a:ext cx="37804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REGOLAZIONE DELLE EMOZIONI </a:t>
          </a:r>
        </a:p>
      </dsp:txBody>
      <dsp:txXfrm>
        <a:off x="311820" y="2701797"/>
        <a:ext cx="3696840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EA7E3-DDFC-3143-A260-B5EB63E4FB61}">
      <dsp:nvSpPr>
        <dsp:cNvPr id="0" name=""/>
        <dsp:cNvSpPr/>
      </dsp:nvSpPr>
      <dsp:spPr>
        <a:xfrm>
          <a:off x="0" y="252699"/>
          <a:ext cx="4200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5B708-14E3-9141-87A5-308C0B05BEF2}">
      <dsp:nvSpPr>
        <dsp:cNvPr id="0" name=""/>
        <dsp:cNvSpPr/>
      </dsp:nvSpPr>
      <dsp:spPr>
        <a:xfrm>
          <a:off x="210006" y="31299"/>
          <a:ext cx="29400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Interesse</a:t>
          </a:r>
        </a:p>
      </dsp:txBody>
      <dsp:txXfrm>
        <a:off x="231622" y="52915"/>
        <a:ext cx="2896857" cy="399568"/>
      </dsp:txXfrm>
    </dsp:sp>
    <dsp:sp modelId="{DF65F7DB-44C8-D745-BE91-C1E0678A4013}">
      <dsp:nvSpPr>
        <dsp:cNvPr id="0" name=""/>
        <dsp:cNvSpPr/>
      </dsp:nvSpPr>
      <dsp:spPr>
        <a:xfrm>
          <a:off x="0" y="933100"/>
          <a:ext cx="4200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46BE-9605-854C-8C04-EF205FC463E4}">
      <dsp:nvSpPr>
        <dsp:cNvPr id="0" name=""/>
        <dsp:cNvSpPr/>
      </dsp:nvSpPr>
      <dsp:spPr>
        <a:xfrm>
          <a:off x="210006" y="711699"/>
          <a:ext cx="29400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Gioia</a:t>
          </a:r>
        </a:p>
      </dsp:txBody>
      <dsp:txXfrm>
        <a:off x="231622" y="733315"/>
        <a:ext cx="2896857" cy="399568"/>
      </dsp:txXfrm>
    </dsp:sp>
    <dsp:sp modelId="{A88B8E2C-1913-A642-B33F-03C84983A76E}">
      <dsp:nvSpPr>
        <dsp:cNvPr id="0" name=""/>
        <dsp:cNvSpPr/>
      </dsp:nvSpPr>
      <dsp:spPr>
        <a:xfrm>
          <a:off x="0" y="1613500"/>
          <a:ext cx="4200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EC39B-7132-2C45-B813-3A59007630B7}">
      <dsp:nvSpPr>
        <dsp:cNvPr id="0" name=""/>
        <dsp:cNvSpPr/>
      </dsp:nvSpPr>
      <dsp:spPr>
        <a:xfrm>
          <a:off x="210006" y="1392100"/>
          <a:ext cx="29400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Tristezza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</dsp:txBody>
      <dsp:txXfrm>
        <a:off x="231622" y="1413716"/>
        <a:ext cx="2896857" cy="399568"/>
      </dsp:txXfrm>
    </dsp:sp>
    <dsp:sp modelId="{E706BA4D-E89A-E245-B373-16DDFC77156E}">
      <dsp:nvSpPr>
        <dsp:cNvPr id="0" name=""/>
        <dsp:cNvSpPr/>
      </dsp:nvSpPr>
      <dsp:spPr>
        <a:xfrm>
          <a:off x="0" y="2293900"/>
          <a:ext cx="4200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EC1B5-AA16-4545-9D64-EA4925D19AA8}">
      <dsp:nvSpPr>
        <dsp:cNvPr id="0" name=""/>
        <dsp:cNvSpPr/>
      </dsp:nvSpPr>
      <dsp:spPr>
        <a:xfrm>
          <a:off x="214756" y="2111847"/>
          <a:ext cx="29400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Paura</a:t>
          </a:r>
        </a:p>
      </dsp:txBody>
      <dsp:txXfrm>
        <a:off x="236372" y="2133463"/>
        <a:ext cx="2896857" cy="399568"/>
      </dsp:txXfrm>
    </dsp:sp>
    <dsp:sp modelId="{C1E91716-E97D-4845-A3F6-A8B007470C22}">
      <dsp:nvSpPr>
        <dsp:cNvPr id="0" name=""/>
        <dsp:cNvSpPr/>
      </dsp:nvSpPr>
      <dsp:spPr>
        <a:xfrm>
          <a:off x="0" y="2974300"/>
          <a:ext cx="4200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A1001-7131-5243-A45D-568D56FE191F}">
      <dsp:nvSpPr>
        <dsp:cNvPr id="0" name=""/>
        <dsp:cNvSpPr/>
      </dsp:nvSpPr>
      <dsp:spPr>
        <a:xfrm>
          <a:off x="210006" y="2752900"/>
          <a:ext cx="29400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Rabbia</a:t>
          </a:r>
        </a:p>
      </dsp:txBody>
      <dsp:txXfrm>
        <a:off x="231622" y="2774516"/>
        <a:ext cx="2896857" cy="399568"/>
      </dsp:txXfrm>
    </dsp:sp>
    <dsp:sp modelId="{BBEC3BBB-ECA3-1A49-8401-F2EB8E27D3B7}">
      <dsp:nvSpPr>
        <dsp:cNvPr id="0" name=""/>
        <dsp:cNvSpPr/>
      </dsp:nvSpPr>
      <dsp:spPr>
        <a:xfrm>
          <a:off x="0" y="3654700"/>
          <a:ext cx="4200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76602-EA8F-CA4F-9AD8-A0A9CBED2F0C}">
      <dsp:nvSpPr>
        <dsp:cNvPr id="0" name=""/>
        <dsp:cNvSpPr/>
      </dsp:nvSpPr>
      <dsp:spPr>
        <a:xfrm>
          <a:off x="210006" y="3433300"/>
          <a:ext cx="29400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Disgusto </a:t>
          </a:r>
        </a:p>
      </dsp:txBody>
      <dsp:txXfrm>
        <a:off x="231622" y="3454916"/>
        <a:ext cx="289685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7C76-754E-4144-837B-2A5EC2A3E2AF}">
      <dsp:nvSpPr>
        <dsp:cNvPr id="0" name=""/>
        <dsp:cNvSpPr/>
      </dsp:nvSpPr>
      <dsp:spPr>
        <a:xfrm>
          <a:off x="0" y="700"/>
          <a:ext cx="2714943" cy="107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TEMPERAMENTO FACILE </a:t>
          </a:r>
        </a:p>
      </dsp:txBody>
      <dsp:txXfrm>
        <a:off x="0" y="700"/>
        <a:ext cx="2714943" cy="1073970"/>
      </dsp:txXfrm>
    </dsp:sp>
    <dsp:sp modelId="{D588A66A-335A-F34C-A3AB-A55FC72A8A77}">
      <dsp:nvSpPr>
        <dsp:cNvPr id="0" name=""/>
        <dsp:cNvSpPr/>
      </dsp:nvSpPr>
      <dsp:spPr>
        <a:xfrm>
          <a:off x="2990523" y="700"/>
          <a:ext cx="2822698" cy="1073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TEMPERAMENTO DIFFICILE </a:t>
          </a:r>
        </a:p>
      </dsp:txBody>
      <dsp:txXfrm>
        <a:off x="2990523" y="700"/>
        <a:ext cx="2822698" cy="1073970"/>
      </dsp:txXfrm>
    </dsp:sp>
    <dsp:sp modelId="{34939DA1-748A-D447-A634-D0A8D3C8C798}">
      <dsp:nvSpPr>
        <dsp:cNvPr id="0" name=""/>
        <dsp:cNvSpPr/>
      </dsp:nvSpPr>
      <dsp:spPr>
        <a:xfrm>
          <a:off x="6064887" y="0"/>
          <a:ext cx="2450370" cy="1074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LENTI A SCALDARSI</a:t>
          </a:r>
        </a:p>
      </dsp:txBody>
      <dsp:txXfrm>
        <a:off x="6064887" y="0"/>
        <a:ext cx="2450370" cy="1074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04/03/2025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04/03/2025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Differenze individuali e potenziamento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D6DA-A5BB-DB41-BC5B-4797B3B9F97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60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D6DA-A5BB-DB41-BC5B-4797B3B9F97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82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7AA89131-BD92-95C2-8EFA-B40069804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06963184-E90E-B20C-599C-121372849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FB82D515-4C29-83AA-80D7-A71DD3CFA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0539104E-CFEB-4A6E-2D24-D8D8B01B4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19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A4523-D58C-4F88-988D-ECEB728F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8AA104-1C5C-4886-B0BE-AE5D0E2E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909F09-1B2D-408D-9420-B51291E7E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A9C90E-79AE-4197-A8CA-C31B99DA5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929228-4CF9-4170-8C5B-BBAE0344E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A1EB03-4757-4400-BCCC-3833CFBF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47D756-CAC1-4FFF-9557-9C4D2854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C3CE23-2473-41C8-A153-C1A994F5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9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D317E1-C9BD-4FBB-94F7-C73D2BB6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74D35D-9C97-416D-9AB9-A20A1245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EE8620-7C2D-4F42-ACF3-BA5C695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AEAF8C-B46A-488F-81CE-844C9A5E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71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4FDC39-F13F-4C05-B8E3-C3313071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394834-E412-41CB-8D43-A2B7DED9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133C6E-FA52-4169-B1DA-250F08D3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15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F019C-40C2-4126-AD2F-A8F7065D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31A327-B1FB-439C-99D4-44425A3B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DAAC12-A602-484E-944A-519278318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82E0E4-68C8-4789-B2FD-44081A69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569B59-590A-419B-850D-DA619F3A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35D4C8-751E-48DF-9CD5-202653D9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84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61620-CF08-4360-AF94-48C93864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E16FFE-D41B-46C9-BFD3-122F11A4A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7F13A5-A6FF-489C-B98A-7CC73B7F6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2D3D3B-07EC-49D9-8C5E-860C9F6F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1B8A83-5DAF-43CC-A004-CD9BB42B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41316-AFD9-4D67-B8D0-0291E569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49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CFF02-1E55-40C6-BCF0-BEA55042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7271FB-4209-48B4-A83B-6003C3F0F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1D5B12-C344-4C7F-92EB-55942999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C6DCBA-D7E9-4A97-B575-0E8B8611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DA8076-8F49-4C9B-8F4A-D59F90E2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90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03BD919-8DF4-4524-97F7-F9DB8C8B8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C028FC-7B84-42B7-8AC7-A44E173F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32C1E2-857E-4CF6-BA92-D87C37F2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5E3A96-0F4A-484E-816A-09CC274A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B574CA-0DA1-4028-B6F0-E531C010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35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55E5022-2F21-6C80-4E79-3CA8E3C74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5503CFD-CE32-427D-C93F-452D54500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B40C57E-925C-4650-B6AC-FE151011A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6630C-6BED-CA47-9456-5B5EE7D422F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088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E6B124-22E5-C9BE-E060-551F2FE6F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4598E03-E5BE-54C5-CAD8-90354EE87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D934CA9-ACE1-427E-65A7-4A1F79EF7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F4639-93F0-C740-9E75-75285DC8318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9946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E720B3-B9DD-1C46-BCB1-1A17BFF4E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593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C7101-8B52-4A70-A04F-9E5A40C67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C191F-467F-46BC-9153-EBE3CAF28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903D5D-0225-4199-958E-14535A03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9A0C2E-7BA6-4D9B-9BEE-8C64B311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CBE58-4870-4F23-AECA-5608B507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15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8FC34-8059-47CA-B252-722B9710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288851-4859-4D63-9CC8-9BA5CE1E6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14DDDA-958B-4CD7-AEA7-24568133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6342E6-713E-4FF3-8B11-04227A2A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EE28A2-FD13-40FC-9DE8-CCDC43E2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3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E8D2FE-AE0E-4943-877A-22D5D9D2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D4C285-516A-483A-819A-ED73FC5C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DB0838-282E-4374-A15D-2D65B236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9327D-90CC-4445-83CE-614EF6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39E056-29C5-445E-B488-5ADA6EA4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D42C5-87CA-443C-A965-FA0AC9BC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EDAC41-739B-4524-8B34-3D8592224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143492-EE0B-45F5-946A-CD79B16B5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7DCC64-8E1E-48AC-A613-DDB5C5DB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4E477A-398C-4C71-B873-DE7FB015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E3503F-002C-4458-93E0-8DC9D091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1714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latin typeface="Roboto" panose="02000000000000000000" pitchFamily="2" charset="0"/>
                <a:ea typeface="Roboto" panose="02000000000000000000" pitchFamily="2" charset="0"/>
              </a:rPr>
              <a:t>Berti, </a:t>
            </a:r>
            <a:r>
              <a:rPr lang="it-IT" sz="1100" dirty="0" err="1">
                <a:latin typeface="Roboto" panose="02000000000000000000" pitchFamily="2" charset="0"/>
                <a:ea typeface="Roboto" panose="02000000000000000000" pitchFamily="2" charset="0"/>
              </a:rPr>
              <a:t>Surian</a:t>
            </a:r>
            <a:r>
              <a:rPr lang="it-IT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«</a:t>
            </a:r>
            <a:r>
              <a:rPr lang="it-IT" sz="1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Fondamenti di psicologia dello sviluppo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» Il Mulino 2022</a:t>
            </a:r>
            <a:b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Capitolo VIII. LE EMOZIONI E LO SVILUPPO EMOTIVO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220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CARAVITA, MILANI, TRAFICANTE (A CURA DI)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«</a:t>
            </a:r>
            <a:r>
              <a:rPr lang="it-IT" sz="1200" dirty="0"/>
              <a:t>Psicologia dello sviluppo e dell'educazione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Capitolo II. 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sviluppo delle emozioni</a:t>
            </a:r>
            <a:b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della competenza socio-emotiva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92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E70260-460B-4836-9A72-F6B43B31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0A122B-9769-4EBB-8988-DD1CBDF38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8B73CD-63DF-4906-B5CE-401777A2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998F-9E3D-42AE-87AE-40CE054881E6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C5D9D-3DE2-48C3-AAEF-FB77790AF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3F05A-AF9D-49E4-8DE7-E3CFECCF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A3B9-3CE9-4A9D-8582-CE19650C0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7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6cqNhHrMJ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lic.asu.edu/~rafabes/GUEST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XwCqzh9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FC4qRD1vn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0B6BBC-C2F1-55E1-921B-275923B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CBE58B-4A85-33FF-83A0-D4A4ACC6199A}"/>
              </a:ext>
            </a:extLst>
          </p:cNvPr>
          <p:cNvSpPr txBox="1"/>
          <p:nvPr/>
        </p:nvSpPr>
        <p:spPr>
          <a:xfrm>
            <a:off x="2718415" y="764704"/>
            <a:ext cx="370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CHE COS’E’ UN’EMOZIONE?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9577DF-43F1-6DD1-847C-AFB050D2A932}"/>
              </a:ext>
            </a:extLst>
          </p:cNvPr>
          <p:cNvSpPr txBox="1"/>
          <p:nvPr/>
        </p:nvSpPr>
        <p:spPr>
          <a:xfrm>
            <a:off x="971600" y="1209139"/>
            <a:ext cx="5753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 emozioni sono eventi complessi, che hanno luogo quando succede qualcosa di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significativo</a:t>
            </a:r>
            <a:r>
              <a:rPr lang="it-IT" dirty="0"/>
              <a:t> per chi le prova, </a:t>
            </a:r>
            <a:r>
              <a:rPr lang="it-IT" sz="1400" dirty="0"/>
              <a:t> 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8C02CAAD-C0C1-6E53-3658-134A3739A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862024"/>
              </p:ext>
            </p:extLst>
          </p:nvPr>
        </p:nvGraphicFramePr>
        <p:xfrm>
          <a:off x="1286435" y="3510475"/>
          <a:ext cx="4266873" cy="253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D82D4A-BC81-66F1-EFA1-277A3B5A0586}"/>
              </a:ext>
            </a:extLst>
          </p:cNvPr>
          <p:cNvSpPr txBox="1"/>
          <p:nvPr/>
        </p:nvSpPr>
        <p:spPr>
          <a:xfrm>
            <a:off x="144895" y="2103197"/>
            <a:ext cx="31945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Sono dirette vs un oggetto o una situazione  </a:t>
            </a:r>
            <a:r>
              <a:rPr lang="it-IT" dirty="0">
                <a:effectLst/>
                <a:ea typeface="Times New Roman" panose="02020603050405020304" pitchFamily="18" charset="0"/>
              </a:rPr>
              <a:t>(si ha paura di, si è arrabbiati con, si è felici per, o disgustati da)</a:t>
            </a:r>
            <a:r>
              <a:rPr lang="it-IT" dirty="0">
                <a:effectLst/>
              </a:rPr>
              <a:t> </a:t>
            </a:r>
            <a:r>
              <a:rPr lang="it-IT" dirty="0"/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46A0B6-F46E-C329-7DC0-B42C3EA4B9D5}"/>
              </a:ext>
            </a:extLst>
          </p:cNvPr>
          <p:cNvSpPr txBox="1"/>
          <p:nvPr/>
        </p:nvSpPr>
        <p:spPr>
          <a:xfrm>
            <a:off x="5660582" y="2084655"/>
            <a:ext cx="33385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ea typeface="Times New Roman" panose="02020603050405020304" pitchFamily="18" charset="0"/>
              </a:rPr>
              <a:t>Distinte in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positive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n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egative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e in base alla </a:t>
            </a:r>
            <a:r>
              <a:rPr lang="it-IT" sz="1800" i="1" dirty="0">
                <a:effectLst/>
                <a:ea typeface="Times New Roman" panose="02020603050405020304" pitchFamily="18" charset="0"/>
              </a:rPr>
              <a:t>qualità edonica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o valenza </a:t>
            </a:r>
            <a:r>
              <a:rPr lang="it-IT" sz="1800" i="1" dirty="0">
                <a:effectLst/>
                <a:ea typeface="Times New Roman" panose="02020603050405020304" pitchFamily="18" charset="0"/>
              </a:rPr>
              <a:t>affettiva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dei loro vissuti (</a:t>
            </a:r>
            <a:r>
              <a:rPr lang="it-IT" sz="1800" i="1" dirty="0">
                <a:effectLst/>
                <a:ea typeface="Times New Roman" panose="02020603050405020304" pitchFamily="18" charset="0"/>
              </a:rPr>
              <a:t>piacevole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ea typeface="Times New Roman" panose="02020603050405020304" pitchFamily="18" charset="0"/>
              </a:rPr>
              <a:t>o</a:t>
            </a:r>
            <a:r>
              <a:rPr lang="it-IT" sz="1800" i="1" dirty="0" err="1">
                <a:effectLst/>
                <a:ea typeface="Times New Roman" panose="02020603050405020304" pitchFamily="18" charset="0"/>
              </a:rPr>
              <a:t>spiacevole</a:t>
            </a:r>
            <a:r>
              <a:rPr lang="it-IT" sz="1800" i="1" dirty="0">
                <a:effectLst/>
                <a:ea typeface="Times New Roman" panose="02020603050405020304" pitchFamily="18" charset="0"/>
              </a:rPr>
              <a:t>)</a:t>
            </a:r>
            <a:endParaRPr lang="it-IT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676B5E-66AA-885C-8492-930B5E8C7850}"/>
              </a:ext>
            </a:extLst>
          </p:cNvPr>
          <p:cNvSpPr txBox="1"/>
          <p:nvPr/>
        </p:nvSpPr>
        <p:spPr>
          <a:xfrm>
            <a:off x="3635896" y="3059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INCLUDONO: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6802F1-9AF2-56BE-D3DD-96EF02F7E547}"/>
              </a:ext>
            </a:extLst>
          </p:cNvPr>
          <p:cNvSpPr txBox="1"/>
          <p:nvPr/>
        </p:nvSpPr>
        <p:spPr>
          <a:xfrm>
            <a:off x="6012160" y="3993029"/>
            <a:ext cx="288031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ea typeface="Times New Roman" panose="02020603050405020304" pitchFamily="18" charset="0"/>
              </a:rPr>
              <a:t>F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anno parte di una più ampia categoria di fenomeni psicologici ai quali cui la letteratura psicologica si riferisce con i termini</a:t>
            </a:r>
            <a:endParaRPr lang="it-IT" sz="1800" i="1" dirty="0">
              <a:effectLst/>
              <a:ea typeface="Times New Roman" panose="02020603050405020304" pitchFamily="18" charset="0"/>
            </a:endParaRPr>
          </a:p>
          <a:p>
            <a:r>
              <a:rPr lang="it-IT" sz="1800" i="1" dirty="0">
                <a:effectLst/>
                <a:ea typeface="Times New Roman" panose="02020603050405020304" pitchFamily="18" charset="0"/>
              </a:rPr>
              <a:t>umore, stress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ea typeface="Times New Roman" panose="02020603050405020304" pitchFamily="18" charset="0"/>
              </a:rPr>
              <a:t>affetto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0AB812-AB3B-A3FA-232E-5835217CF09D}"/>
              </a:ext>
            </a:extLst>
          </p:cNvPr>
          <p:cNvSpPr txBox="1"/>
          <p:nvPr/>
        </p:nvSpPr>
        <p:spPr>
          <a:xfrm>
            <a:off x="6844620" y="356463"/>
            <a:ext cx="197477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Che facilita o ostacola la realizzazione dei propri obiettivi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988AB10-C7F1-5D61-E27A-A580BE5D4B8D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940152" y="956628"/>
            <a:ext cx="904468" cy="6001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6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6A75A4-A0BA-254D-D87B-1F7A8EFE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10</a:t>
            </a:fld>
            <a:endParaRPr lang="en-US" alt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ADBC14-B41A-EEA2-351B-F36A95895ADC}"/>
              </a:ext>
            </a:extLst>
          </p:cNvPr>
          <p:cNvSpPr txBox="1"/>
          <p:nvPr/>
        </p:nvSpPr>
        <p:spPr>
          <a:xfrm>
            <a:off x="1259632" y="18448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5 marzo</a:t>
            </a:r>
          </a:p>
        </p:txBody>
      </p:sp>
    </p:spTree>
    <p:extLst>
      <p:ext uri="{BB962C8B-B14F-4D97-AF65-F5344CB8AC3E}">
        <p14:creationId xmlns:p14="http://schemas.microsoft.com/office/powerpoint/2010/main" val="22260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3848C1-A389-40CD-7785-CCBE75CE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11</a:t>
            </a:fld>
            <a:endParaRPr lang="en-US" alt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C97F97-9159-BB9E-8A6F-B8B2B13C31C8}"/>
              </a:ext>
            </a:extLst>
          </p:cNvPr>
          <p:cNvSpPr txBox="1"/>
          <p:nvPr/>
        </p:nvSpPr>
        <p:spPr>
          <a:xfrm>
            <a:off x="755576" y="227687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QUESTIONARIO</a:t>
            </a:r>
          </a:p>
        </p:txBody>
      </p:sp>
    </p:spTree>
    <p:extLst>
      <p:ext uri="{BB962C8B-B14F-4D97-AF65-F5344CB8AC3E}">
        <p14:creationId xmlns:p14="http://schemas.microsoft.com/office/powerpoint/2010/main" val="156834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DA9199-E016-A44C-B84C-3B6CCA33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FEFEF5-DFEE-008C-5EA6-9E1F8503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it-IT" dirty="0"/>
              <a:t>Contagio emotivo o consapevolezza?</a:t>
            </a:r>
          </a:p>
          <a:p>
            <a:endParaRPr lang="it-IT" dirty="0"/>
          </a:p>
          <a:p>
            <a:r>
              <a:rPr lang="it-IT" dirty="0"/>
              <a:t>Sono davvero disposto/a </a:t>
            </a:r>
            <a:r>
              <a:rPr lang="it-IT" dirty="0" err="1"/>
              <a:t>a</a:t>
            </a:r>
            <a:r>
              <a:rPr lang="it-IT" dirty="0"/>
              <a:t> provare l’emozione del mio interlocutore?</a:t>
            </a:r>
          </a:p>
        </p:txBody>
      </p:sp>
    </p:spTree>
    <p:extLst>
      <p:ext uri="{BB962C8B-B14F-4D97-AF65-F5344CB8AC3E}">
        <p14:creationId xmlns:p14="http://schemas.microsoft.com/office/powerpoint/2010/main" val="151000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6D5670-29E9-4388-BFB0-BECB6C3696FA}"/>
              </a:ext>
            </a:extLst>
          </p:cNvPr>
          <p:cNvSpPr txBox="1"/>
          <p:nvPr/>
        </p:nvSpPr>
        <p:spPr>
          <a:xfrm>
            <a:off x="821933" y="883578"/>
            <a:ext cx="80241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Perché L’EMPATIA a scuola? </a:t>
            </a:r>
          </a:p>
          <a:p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/>
              <a:t>Capire bisogni emotivi dell’alunno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/>
              <a:t>Trovare il modo di aiutarlo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/>
              <a:t>Rispettare tempi degli alunni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/>
              <a:t>Insegnarla agli allievi</a:t>
            </a:r>
          </a:p>
          <a:p>
            <a:endParaRPr lang="it-IT" sz="2800" dirty="0"/>
          </a:p>
          <a:p>
            <a:r>
              <a:rPr lang="it-IT" sz="2800" i="1" dirty="0"/>
              <a:t>…stessi meccanismi nel gruppo dei pari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7817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674896-323E-4623-BBD5-222A0D19ACEE}"/>
              </a:ext>
            </a:extLst>
          </p:cNvPr>
          <p:cNvSpPr txBox="1"/>
          <p:nvPr/>
        </p:nvSpPr>
        <p:spPr>
          <a:xfrm>
            <a:off x="344683" y="813039"/>
            <a:ext cx="8070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ATTENZIONE ALL’ESSERE TROPPO EMPATICI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pPr algn="ctr"/>
            <a:r>
              <a:rPr lang="it-IT" sz="2800" dirty="0" err="1"/>
              <a:t>Overmentalizzazione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 err="1"/>
              <a:t>Burn</a:t>
            </a:r>
            <a:r>
              <a:rPr lang="it-IT" sz="2800" dirty="0"/>
              <a:t>-out emotivo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Approccio poco pratico alle problematiche</a:t>
            </a:r>
          </a:p>
        </p:txBody>
      </p:sp>
    </p:spTree>
    <p:extLst>
      <p:ext uri="{BB962C8B-B14F-4D97-AF65-F5344CB8AC3E}">
        <p14:creationId xmlns:p14="http://schemas.microsoft.com/office/powerpoint/2010/main" val="32830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203612" y="1246932"/>
            <a:ext cx="86409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AEEB7-370C-4CD1-84ED-44A96922B98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03612" y="639850"/>
            <a:ext cx="8640960" cy="527006"/>
          </a:xfrm>
        </p:spPr>
        <p:txBody>
          <a:bodyPr/>
          <a:lstStyle/>
          <a:p>
            <a:r>
              <a:rPr lang="it-IT" sz="2400" b="1" dirty="0"/>
              <a:t>Lo sviluppo della competenza emotiva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03612" y="1268760"/>
            <a:ext cx="8832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competenza emotiva è costituita da un insieme di abilità necessarie per essere efficaci in particolare nelle transazioni sociali che producono emozioni e in cui gli eventi assumono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significato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Saarni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1999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onciniGaramondStd" charset="0"/>
                <a:ea typeface="+mn-ea"/>
                <a:cs typeface="+mn-cs"/>
              </a:rPr>
              <a:t>).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03612" y="2307644"/>
            <a:ext cx="8940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abilità: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Consapevolezza del proprio stato emotivo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possibilità di provare molteplici emozioni e consapevolezza che si possa non essere coscienti dei propri sentimenti;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riconoscere le emozioni altrui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tramite indizi situazionali e stimoli espressivi che prevedono un consenso culturale;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usare il vocabolario emotivo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ad un livello elevato si acquisiscono anche dei copioni culturali che legano le emozioni e i ruoli sociali;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coinvolgimento empatico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comprensione che gli stati emotivi non trovano sempre corrispondenza nell’espressione visibile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ad un livello elevato si comprende che il proprio comportamento emotivo-espressivo può avere un impatto sugli altri;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 fronte alle emozioni negative usando strategie di auto-regolazione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consapevolezza che la natura delle relazioni è definita, in larga parte, dal modo con cui le emozioni sono comunicate in una relazione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autoefficacia emotiva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sentire di avere il controllo delle proprie emozioni.</a:t>
            </a:r>
          </a:p>
        </p:txBody>
      </p:sp>
    </p:spTree>
    <p:extLst>
      <p:ext uri="{BB962C8B-B14F-4D97-AF65-F5344CB8AC3E}">
        <p14:creationId xmlns:p14="http://schemas.microsoft.com/office/powerpoint/2010/main" val="49504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6AEBF67-46C3-4E56-30A7-8A1B7682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16</a:t>
            </a:fld>
            <a:endParaRPr lang="en-US" alt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BC91C9-2222-F1B3-9B50-A8B897506B07}"/>
              </a:ext>
            </a:extLst>
          </p:cNvPr>
          <p:cNvSpPr txBox="1"/>
          <p:nvPr/>
        </p:nvSpPr>
        <p:spPr>
          <a:xfrm>
            <a:off x="1331643" y="519063"/>
            <a:ext cx="655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+mj-lt"/>
                <a:ea typeface="Times New Roman" panose="02020603050405020304" pitchFamily="18" charset="0"/>
              </a:rPr>
              <a:t>Stato emotivo, esperienza emotiva</a:t>
            </a:r>
            <a:r>
              <a:rPr lang="it-IT" sz="2400" dirty="0">
                <a:effectLst/>
                <a:latin typeface="+mj-lt"/>
              </a:rPr>
              <a:t>, tratto emotivo</a:t>
            </a:r>
            <a:endParaRPr lang="it-IT" sz="240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2CFF4E-0834-5E75-52FA-390E17A0CE43}"/>
              </a:ext>
            </a:extLst>
          </p:cNvPr>
          <p:cNvSpPr txBox="1"/>
          <p:nvPr/>
        </p:nvSpPr>
        <p:spPr>
          <a:xfrm>
            <a:off x="304538" y="1451373"/>
            <a:ext cx="18911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Attivazione di un processo emotivo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F4CC4E-2352-5885-9F9A-3F788D9CB88E}"/>
              </a:ext>
            </a:extLst>
          </p:cNvPr>
          <p:cNvSpPr txBox="1"/>
          <p:nvPr/>
        </p:nvSpPr>
        <p:spPr>
          <a:xfrm>
            <a:off x="2767776" y="1374500"/>
            <a:ext cx="295635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Consapevolezza di essere in uno stato emotivo (cioè dei corrispondenti cambiamenti fisiologici, tendenze all’azione e processi cognitivi)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2E6BE12-C235-928A-2254-83FAD4E53B58}"/>
              </a:ext>
            </a:extLst>
          </p:cNvPr>
          <p:cNvCxnSpPr>
            <a:cxnSpLocks/>
          </p:cNvCxnSpPr>
          <p:nvPr/>
        </p:nvCxnSpPr>
        <p:spPr>
          <a:xfrm>
            <a:off x="1691680" y="908720"/>
            <a:ext cx="0" cy="48474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02B09BE-D9B4-DBA0-E777-4D0B1D67FAF2}"/>
              </a:ext>
            </a:extLst>
          </p:cNvPr>
          <p:cNvCxnSpPr>
            <a:cxnSpLocks/>
          </p:cNvCxnSpPr>
          <p:nvPr/>
        </p:nvCxnSpPr>
        <p:spPr>
          <a:xfrm>
            <a:off x="6876256" y="889752"/>
            <a:ext cx="0" cy="48474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78AA7F2-23D3-1787-B7CF-24A57E2F2EB2}"/>
              </a:ext>
            </a:extLst>
          </p:cNvPr>
          <p:cNvCxnSpPr>
            <a:cxnSpLocks/>
          </p:cNvCxnSpPr>
          <p:nvPr/>
        </p:nvCxnSpPr>
        <p:spPr>
          <a:xfrm flipH="1">
            <a:off x="4211960" y="868957"/>
            <a:ext cx="1" cy="44204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0CC864B-A573-D5BD-5C18-B04BB6775231}"/>
              </a:ext>
            </a:extLst>
          </p:cNvPr>
          <p:cNvSpPr txBox="1"/>
          <p:nvPr/>
        </p:nvSpPr>
        <p:spPr>
          <a:xfrm>
            <a:off x="6016189" y="1393732"/>
            <a:ext cx="287628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Tendenza a sperimentare certe emozioni con particolare intensità o frequenza (es.: essere pauroso, irascibile, ansioso)</a:t>
            </a:r>
          </a:p>
        </p:txBody>
      </p:sp>
    </p:spTree>
    <p:extLst>
      <p:ext uri="{BB962C8B-B14F-4D97-AF65-F5344CB8AC3E}">
        <p14:creationId xmlns:p14="http://schemas.microsoft.com/office/powerpoint/2010/main" val="51849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DEE9E4-FE4B-8C04-C9CC-4E991CE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2C97A9-BF59-3A59-D3D8-19387C04C55F}"/>
              </a:ext>
            </a:extLst>
          </p:cNvPr>
          <p:cNvSpPr txBox="1"/>
          <p:nvPr/>
        </p:nvSpPr>
        <p:spPr>
          <a:xfrm>
            <a:off x="2089575" y="821234"/>
            <a:ext cx="500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 </a:t>
            </a:r>
            <a:r>
              <a:rPr lang="it-IT" sz="2400" dirty="0"/>
              <a:t>Dimensioni dello  sviluppo emotivo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C8672321-A339-5A6E-CC8E-6E421B3DE5AF}"/>
              </a:ext>
            </a:extLst>
          </p:cNvPr>
          <p:cNvSpPr/>
          <p:nvPr/>
        </p:nvSpPr>
        <p:spPr>
          <a:xfrm>
            <a:off x="4526281" y="14127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25626E43-A9B7-2E1C-739E-0CBA806A1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21145"/>
              </p:ext>
            </p:extLst>
          </p:nvPr>
        </p:nvGraphicFramePr>
        <p:xfrm>
          <a:off x="2411760" y="1844824"/>
          <a:ext cx="540060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89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8AE8E1-00D6-271C-516A-0BB14590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9A7052-DE06-95D4-FFDC-A411CF8C5AEF}"/>
              </a:ext>
            </a:extLst>
          </p:cNvPr>
          <p:cNvSpPr txBox="1"/>
          <p:nvPr/>
        </p:nvSpPr>
        <p:spPr>
          <a:xfrm>
            <a:off x="1403648" y="702471"/>
            <a:ext cx="634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LA COMPARSA DELLE EMOZIONI FONDAMENTALI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D810537-E5DE-F694-1EE2-E39A73433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608129"/>
              </p:ext>
            </p:extLst>
          </p:nvPr>
        </p:nvGraphicFramePr>
        <p:xfrm>
          <a:off x="371872" y="1578493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B84AC5-5725-734B-FC2A-4D0E45C038E1}"/>
              </a:ext>
            </a:extLst>
          </p:cNvPr>
          <p:cNvSpPr txBox="1"/>
          <p:nvPr/>
        </p:nvSpPr>
        <p:spPr>
          <a:xfrm>
            <a:off x="3923928" y="1558533"/>
            <a:ext cx="49685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Testimoniato fin dalla nascita dall’orientamento verso certi stimoli (es. volto umano)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87A6F6-A8F8-CFB1-A796-5F92D6360BEC}"/>
              </a:ext>
            </a:extLst>
          </p:cNvPr>
          <p:cNvSpPr txBox="1"/>
          <p:nvPr/>
        </p:nvSpPr>
        <p:spPr>
          <a:xfrm>
            <a:off x="3995936" y="2492896"/>
            <a:ext cx="2557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Dalle prime settimane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419E4E-331F-EC8D-48FE-2B7CF05AFE2F}"/>
              </a:ext>
            </a:extLst>
          </p:cNvPr>
          <p:cNvSpPr txBox="1"/>
          <p:nvPr/>
        </p:nvSpPr>
        <p:spPr>
          <a:xfrm>
            <a:off x="3988296" y="3198793"/>
            <a:ext cx="2413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Dai 3 mesi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C96A0C-474A-E646-6AC4-71C29E6E9A43}"/>
              </a:ext>
            </a:extLst>
          </p:cNvPr>
          <p:cNvSpPr txBox="1"/>
          <p:nvPr/>
        </p:nvSpPr>
        <p:spPr>
          <a:xfrm>
            <a:off x="3995936" y="3737518"/>
            <a:ext cx="42001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Prima dei 6 mesi solo sporadicamente Verso i 7/8 mesi paura dell’estraneo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441A7C-654A-9706-6D69-8B5825E2647B}"/>
              </a:ext>
            </a:extLst>
          </p:cNvPr>
          <p:cNvSpPr txBox="1"/>
          <p:nvPr/>
        </p:nvSpPr>
        <p:spPr>
          <a:xfrm>
            <a:off x="3995936" y="4555789"/>
            <a:ext cx="4200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Prima dei 6 mesi solo sporadicamente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91002FE-BA45-56F6-C6BD-6BBC861BE128}"/>
              </a:ext>
            </a:extLst>
          </p:cNvPr>
          <p:cNvSpPr txBox="1"/>
          <p:nvPr/>
        </p:nvSpPr>
        <p:spPr>
          <a:xfrm>
            <a:off x="3725168" y="5085184"/>
            <a:ext cx="5311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Osservabile già nei neonati. I bambini apprendono nei primi anni cosa non è commestibile (nella loro cultura)</a:t>
            </a:r>
          </a:p>
        </p:txBody>
      </p:sp>
    </p:spTree>
    <p:extLst>
      <p:ext uri="{BB962C8B-B14F-4D97-AF65-F5344CB8AC3E}">
        <p14:creationId xmlns:p14="http://schemas.microsoft.com/office/powerpoint/2010/main" val="183162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AEEB7-370C-4CD1-84ED-44A96922B98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03612" y="639850"/>
            <a:ext cx="8640960" cy="527006"/>
          </a:xfrm>
        </p:spPr>
        <p:txBody>
          <a:bodyPr/>
          <a:lstStyle/>
          <a:p>
            <a:r>
              <a:rPr lang="it-IT" sz="2400" b="1" dirty="0"/>
              <a:t>Lo sviluppo emotivo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8800" y="1043870"/>
            <a:ext cx="8544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Teoria della Differenziazione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Soufre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1995)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54844" y="4967149"/>
            <a:ext cx="8735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E2446A-8329-ED4A-D260-9ED199A2EBD5}"/>
              </a:ext>
            </a:extLst>
          </p:cNvPr>
          <p:cNvSpPr txBox="1"/>
          <p:nvPr/>
        </p:nvSpPr>
        <p:spPr>
          <a:xfrm>
            <a:off x="539552" y="1844824"/>
            <a:ext cx="84229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piacere/gioia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0-2 mesi: sorriso endogeno, funzione di eventi esterni.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mesi: piacere in relazione alla competenza sociale.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mesi: generazione della vera e propria emozione differenziata di gioia.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mesi: sorriso, riso e gioia sono determinati dal significato che l’evento assume per il bambino.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circospezione/paura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Periodo neonatale: incremento dell’attivazione fisiologica/reazione di disagio.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mesi: generazione della vera e propria emozione differenziata di paura.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frustrazione/rabbia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Epoca neonatale: si attiva con l’impedimento della motricità e con la costrizione fisica.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0-6 mesi: la frustrazione è già visibile.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mesi: generazione della vera e propria emozione differenziata di rabbia.</a:t>
            </a:r>
          </a:p>
        </p:txBody>
      </p:sp>
    </p:spTree>
    <p:extLst>
      <p:ext uri="{BB962C8B-B14F-4D97-AF65-F5344CB8AC3E}">
        <p14:creationId xmlns:p14="http://schemas.microsoft.com/office/powerpoint/2010/main" val="353288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0C5DA4-78BB-2406-DBF4-BA735853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231B9B-1545-EC6F-CAA2-5AF60FCB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01175"/>
            <a:ext cx="8957592" cy="316835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55B1F2-0023-22EB-E167-DD1B9F070CB3}"/>
              </a:ext>
            </a:extLst>
          </p:cNvPr>
          <p:cNvSpPr txBox="1"/>
          <p:nvPr/>
        </p:nvSpPr>
        <p:spPr>
          <a:xfrm>
            <a:off x="5072998" y="691230"/>
            <a:ext cx="331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/>
                <a:latin typeface="+mj-lt"/>
                <a:ea typeface="Times New Roman" panose="02020603050405020304" pitchFamily="18" charset="0"/>
              </a:rPr>
              <a:t>Le componenti del processo emotivo</a:t>
            </a:r>
            <a:endParaRPr lang="it-IT" sz="280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F3AB73-2F6E-5156-EC68-1CB0C49BF52C}"/>
              </a:ext>
            </a:extLst>
          </p:cNvPr>
          <p:cNvSpPr txBox="1"/>
          <p:nvPr/>
        </p:nvSpPr>
        <p:spPr>
          <a:xfrm>
            <a:off x="35496" y="1686093"/>
            <a:ext cx="15121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Può essere anche un ricordo o una previsione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DA6D04-6E42-9449-A611-9A70394C1E81}"/>
              </a:ext>
            </a:extLst>
          </p:cNvPr>
          <p:cNvSpPr txBox="1"/>
          <p:nvPr/>
        </p:nvSpPr>
        <p:spPr>
          <a:xfrm>
            <a:off x="4709144" y="2550418"/>
            <a:ext cx="12961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Quello che si prova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B1D3F4-49D8-49D5-7095-922D18C3D694}"/>
              </a:ext>
            </a:extLst>
          </p:cNvPr>
          <p:cNvSpPr txBox="1"/>
          <p:nvPr/>
        </p:nvSpPr>
        <p:spPr>
          <a:xfrm>
            <a:off x="5120308" y="4167069"/>
            <a:ext cx="14328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Quello che viene da fare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9969AF-C898-DE02-6AB2-66C639EAD500}"/>
              </a:ext>
            </a:extLst>
          </p:cNvPr>
          <p:cNvSpPr txBox="1"/>
          <p:nvPr/>
        </p:nvSpPr>
        <p:spPr>
          <a:xfrm>
            <a:off x="1670012" y="862084"/>
            <a:ext cx="297399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Confronto (automatico o consapevole) tra evento e proprie obiettivi. Valutazione della propria a capacità di affrontare l’evento; di gravità, cause e durata dell’evento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E3D8C9BE-C9FD-0BC1-8D6A-7176A08373EF}"/>
              </a:ext>
            </a:extLst>
          </p:cNvPr>
          <p:cNvSpPr/>
          <p:nvPr/>
        </p:nvSpPr>
        <p:spPr>
          <a:xfrm>
            <a:off x="971600" y="2897244"/>
            <a:ext cx="288032" cy="34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B6A7F432-54F0-6E6D-B815-E17C23BD1AE1}"/>
              </a:ext>
            </a:extLst>
          </p:cNvPr>
          <p:cNvSpPr/>
          <p:nvPr/>
        </p:nvSpPr>
        <p:spPr>
          <a:xfrm>
            <a:off x="2422624" y="2665034"/>
            <a:ext cx="288032" cy="34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giù 11">
            <a:extLst>
              <a:ext uri="{FF2B5EF4-FFF2-40B4-BE49-F238E27FC236}">
                <a16:creationId xmlns:a16="http://schemas.microsoft.com/office/drawing/2014/main" id="{C4CBA325-1014-4204-8AF6-298FD28F3CA3}"/>
              </a:ext>
            </a:extLst>
          </p:cNvPr>
          <p:cNvSpPr/>
          <p:nvPr/>
        </p:nvSpPr>
        <p:spPr>
          <a:xfrm rot="5400000">
            <a:off x="4376228" y="2804250"/>
            <a:ext cx="288032" cy="34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giù 12">
            <a:extLst>
              <a:ext uri="{FF2B5EF4-FFF2-40B4-BE49-F238E27FC236}">
                <a16:creationId xmlns:a16="http://schemas.microsoft.com/office/drawing/2014/main" id="{B32E626B-E84E-6108-0931-7E34ACE5083E}"/>
              </a:ext>
            </a:extLst>
          </p:cNvPr>
          <p:cNvSpPr/>
          <p:nvPr/>
        </p:nvSpPr>
        <p:spPr>
          <a:xfrm rot="8925606" flipH="1">
            <a:off x="5426776" y="3901318"/>
            <a:ext cx="257868" cy="395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319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55AD3A-5A40-EDD7-8C99-CEF6BBF6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2EB422-9CCA-11E9-AE5E-6EBC484A64CF}"/>
              </a:ext>
            </a:extLst>
          </p:cNvPr>
          <p:cNvSpPr txBox="1"/>
          <p:nvPr/>
        </p:nvSpPr>
        <p:spPr>
          <a:xfrm>
            <a:off x="179512" y="1628800"/>
            <a:ext cx="2225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TIPICHE ESPRESSIONI:</a:t>
            </a:r>
          </a:p>
          <a:p>
            <a:pPr algn="ctr"/>
            <a:r>
              <a:rPr lang="it-IT" dirty="0"/>
              <a:t> </a:t>
            </a:r>
          </a:p>
          <a:p>
            <a:r>
              <a:rPr lang="it-IT" dirty="0"/>
              <a:t>SORRISO</a:t>
            </a:r>
          </a:p>
          <a:p>
            <a:r>
              <a:rPr lang="it-IT" dirty="0"/>
              <a:t>RISO </a:t>
            </a:r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83EEE42E-17F1-E96F-BEA6-B0369FDCF52A}"/>
              </a:ext>
            </a:extLst>
          </p:cNvPr>
          <p:cNvSpPr/>
          <p:nvPr/>
        </p:nvSpPr>
        <p:spPr>
          <a:xfrm>
            <a:off x="2230589" y="1412776"/>
            <a:ext cx="253179" cy="167435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700935-4DD8-9BEF-CC39-7C261FA6C857}"/>
              </a:ext>
            </a:extLst>
          </p:cNvPr>
          <p:cNvSpPr txBox="1"/>
          <p:nvPr/>
        </p:nvSpPr>
        <p:spPr>
          <a:xfrm>
            <a:off x="2483768" y="1376843"/>
            <a:ext cx="4280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tutte le </a:t>
            </a:r>
            <a:r>
              <a:rPr lang="it-IT" dirty="0" err="1"/>
              <a:t>eta</a:t>
            </a:r>
            <a:r>
              <a:rPr lang="it-IT" dirty="0"/>
              <a:t>̀ ci sono diversi tipi di sorriso, attraverso i quali la gioia viene espressa in vari gradi di </a:t>
            </a:r>
            <a:r>
              <a:rPr lang="it-IT" dirty="0" err="1"/>
              <a:t>intensita</a:t>
            </a:r>
            <a:r>
              <a:rPr lang="it-IT" dirty="0"/>
              <a:t>̀, coinvolgendo in modo diverso movimenti della bocca (angoli rivolti verso l’alto, apertura), degli occhi (restringimento) e delle guance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26049A8-8BE7-EA29-4FDD-2C9FEB14DE98}"/>
              </a:ext>
            </a:extLst>
          </p:cNvPr>
          <p:cNvSpPr txBox="1"/>
          <p:nvPr/>
        </p:nvSpPr>
        <p:spPr>
          <a:xfrm>
            <a:off x="7119428" y="675215"/>
            <a:ext cx="133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IL SORRISO: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ACCBFE-5548-438F-82F2-0B1B5123B915}"/>
              </a:ext>
            </a:extLst>
          </p:cNvPr>
          <p:cNvSpPr txBox="1"/>
          <p:nvPr/>
        </p:nvSpPr>
        <p:spPr>
          <a:xfrm>
            <a:off x="6553201" y="144810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PRIME SETTIMANE: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Sorriso semplice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Durante il sonno REM, carezze, dondolii</a:t>
            </a:r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22E35ED5-0E14-AA07-4FEC-44C21FC3B326}"/>
              </a:ext>
            </a:extLst>
          </p:cNvPr>
          <p:cNvSpPr/>
          <p:nvPr/>
        </p:nvSpPr>
        <p:spPr>
          <a:xfrm>
            <a:off x="7687560" y="1115813"/>
            <a:ext cx="98076" cy="261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BCF9B15-80F9-6A68-2836-A4EA85D870A8}"/>
              </a:ext>
            </a:extLst>
          </p:cNvPr>
          <p:cNvSpPr txBox="1"/>
          <p:nvPr/>
        </p:nvSpPr>
        <p:spPr>
          <a:xfrm>
            <a:off x="6012160" y="3147933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PARTIRE DAI DUE MESI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Sorriso Sociale </a:t>
            </a:r>
            <a:r>
              <a:rPr lang="it-IT" dirty="0"/>
              <a:t>(rivolto a persone e stimoli esterni)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aumento di frequenza e </a:t>
            </a:r>
            <a:r>
              <a:rPr lang="it-IT" dirty="0" err="1"/>
              <a:t>intensita</a:t>
            </a:r>
            <a:r>
              <a:rPr lang="it-IT" dirty="0"/>
              <a:t>̀ dei sorrisi dei bambini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di pari passo, aumentano le espressioni positive dei genitori nei loro confronti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96C64A-D980-EBC5-FBDA-5DF6DF7248B0}"/>
              </a:ext>
            </a:extLst>
          </p:cNvPr>
          <p:cNvSpPr txBox="1"/>
          <p:nvPr/>
        </p:nvSpPr>
        <p:spPr>
          <a:xfrm>
            <a:off x="3851920" y="677188"/>
            <a:ext cx="201622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Gioia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781F9D-B205-1109-EAA0-6C636B45D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04" y="3536831"/>
            <a:ext cx="5832648" cy="218946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98D4A2-5CB6-3081-C322-A9A259674F6B}"/>
              </a:ext>
            </a:extLst>
          </p:cNvPr>
          <p:cNvSpPr txBox="1"/>
          <p:nvPr/>
        </p:nvSpPr>
        <p:spPr>
          <a:xfrm>
            <a:off x="473555" y="5740607"/>
            <a:ext cx="61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Diversi tipi di sorriso, ordinati per intensità crescente</a:t>
            </a:r>
          </a:p>
        </p:txBody>
      </p:sp>
    </p:spTree>
    <p:extLst>
      <p:ext uri="{BB962C8B-B14F-4D97-AF65-F5344CB8AC3E}">
        <p14:creationId xmlns:p14="http://schemas.microsoft.com/office/powerpoint/2010/main" val="296072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55AD3A-5A40-EDD7-8C99-CEF6BBF6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AD53B6-76F2-3B58-4A24-0C0087A65ED0}"/>
              </a:ext>
            </a:extLst>
          </p:cNvPr>
          <p:cNvSpPr txBox="1"/>
          <p:nvPr/>
        </p:nvSpPr>
        <p:spPr>
          <a:xfrm>
            <a:off x="2407579" y="656638"/>
            <a:ext cx="26415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Insorge quando si percepisce che il carattere esclusivo di una relazione significativa è minacciato da una terza persona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893547-DF1C-8D32-21BD-3950D3BB460C}"/>
              </a:ext>
            </a:extLst>
          </p:cNvPr>
          <p:cNvSpPr txBox="1"/>
          <p:nvPr/>
        </p:nvSpPr>
        <p:spPr>
          <a:xfrm>
            <a:off x="118341" y="748573"/>
            <a:ext cx="187220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chemeClr val="bg1"/>
                </a:solidFill>
              </a:rPr>
              <a:t>GELOSIA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91AB205-6690-4519-E980-5CFDC090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592" y="664869"/>
            <a:ext cx="3563888" cy="322047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F28EF9-7F2B-D89D-26D8-10624A481BEB}"/>
              </a:ext>
            </a:extLst>
          </p:cNvPr>
          <p:cNvSpPr txBox="1"/>
          <p:nvPr/>
        </p:nvSpPr>
        <p:spPr>
          <a:xfrm>
            <a:off x="5378219" y="3885344"/>
            <a:ext cx="3563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a typeface="Times New Roman" panose="02020603050405020304" pitchFamily="18" charset="0"/>
              </a:rPr>
              <a:t>R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eazione di una bambina di 10 mesi quando la madre si dedica alla cura di una bambina più piccola (in realtà una bambola)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0E9016-44B1-6016-94D9-ABB6416E0710}"/>
              </a:ext>
            </a:extLst>
          </p:cNvPr>
          <p:cNvSpPr txBox="1"/>
          <p:nvPr/>
        </p:nvSpPr>
        <p:spPr>
          <a:xfrm>
            <a:off x="270950" y="2278613"/>
            <a:ext cx="32929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800" dirty="0"/>
              <a:t>Emozione</a:t>
            </a:r>
            <a:r>
              <a:rPr lang="it-IT" sz="1800" baseline="0" dirty="0"/>
              <a:t> mista (paura e rabbia</a:t>
            </a:r>
            <a:r>
              <a:rPr lang="it-IT" sz="1400" baseline="0" dirty="0"/>
              <a:t>)</a:t>
            </a:r>
          </a:p>
          <a:p>
            <a:r>
              <a:rPr lang="it-IT" dirty="0"/>
              <a:t>Osservabile già a 6 mesi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A5455AB1-FE91-6B08-2EEB-6DB875D9241B}"/>
              </a:ext>
            </a:extLst>
          </p:cNvPr>
          <p:cNvSpPr/>
          <p:nvPr/>
        </p:nvSpPr>
        <p:spPr>
          <a:xfrm>
            <a:off x="2009571" y="920707"/>
            <a:ext cx="341474" cy="1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BC906A6A-6930-99D9-0F9C-914957F71A58}"/>
              </a:ext>
            </a:extLst>
          </p:cNvPr>
          <p:cNvSpPr/>
          <p:nvPr/>
        </p:nvSpPr>
        <p:spPr>
          <a:xfrm rot="5400000">
            <a:off x="591370" y="1476739"/>
            <a:ext cx="625512" cy="134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1873957-8555-8868-545B-F0B70FBD7AF1}"/>
              </a:ext>
            </a:extLst>
          </p:cNvPr>
          <p:cNvSpPr txBox="1"/>
          <p:nvPr/>
        </p:nvSpPr>
        <p:spPr>
          <a:xfrm>
            <a:off x="281913" y="3033964"/>
            <a:ext cx="36724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Può svilupparsi in forme disfunzionali 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dirty="0">
                <a:effectLst/>
                <a:ea typeface="Times New Roman" panose="02020603050405020304" pitchFamily="18" charset="0"/>
              </a:rPr>
              <a:t>rabbia eccessivamente intensa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dirty="0">
                <a:effectLst/>
                <a:ea typeface="Times New Roman" panose="02020603050405020304" pitchFamily="18" charset="0"/>
              </a:rPr>
              <a:t>comportamenti violenti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dirty="0">
                <a:effectLst/>
                <a:ea typeface="Times New Roman" panose="02020603050405020304" pitchFamily="18" charset="0"/>
              </a:rPr>
              <a:t>gelosia per rivali immaginari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559E24-0E2A-6F2F-2E73-DC62CCA7E637}"/>
              </a:ext>
            </a:extLst>
          </p:cNvPr>
          <p:cNvSpPr txBox="1"/>
          <p:nvPr/>
        </p:nvSpPr>
        <p:spPr>
          <a:xfrm>
            <a:off x="251520" y="4624008"/>
            <a:ext cx="40324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Particolarmente intensa in bambini con temperamento difficile, attaccamento insicuro o madri poco sensibili</a:t>
            </a:r>
          </a:p>
        </p:txBody>
      </p:sp>
    </p:spTree>
    <p:extLst>
      <p:ext uri="{BB962C8B-B14F-4D97-AF65-F5344CB8AC3E}">
        <p14:creationId xmlns:p14="http://schemas.microsoft.com/office/powerpoint/2010/main" val="225234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16025" y="1196752"/>
            <a:ext cx="2952750" cy="147950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Emozioni primarie</a:t>
            </a:r>
          </a:p>
          <a:p>
            <a:pPr>
              <a:spcBef>
                <a:spcPct val="50000"/>
              </a:spcBef>
            </a:pPr>
            <a:r>
              <a:rPr lang="it-IT" sz="2000" b="0" dirty="0"/>
              <a:t>Gioia, paura, rabbia, tristezza, disgusto, sorpresa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7612" y="3069101"/>
            <a:ext cx="2952750" cy="863955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Capacità cognitiva</a:t>
            </a:r>
          </a:p>
          <a:p>
            <a:pPr>
              <a:spcBef>
                <a:spcPct val="50000"/>
              </a:spcBef>
            </a:pPr>
            <a:r>
              <a:rPr lang="it-IT" sz="2000" b="0" dirty="0"/>
              <a:t>Consapevolezza di sé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27984" y="2917734"/>
            <a:ext cx="2952750" cy="86395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Capacità cognitiva</a:t>
            </a:r>
          </a:p>
          <a:p>
            <a:pPr>
              <a:spcBef>
                <a:spcPct val="50000"/>
              </a:spcBef>
            </a:pPr>
            <a:r>
              <a:rPr lang="it-IT" sz="2000" b="0" dirty="0"/>
              <a:t>Modelli, regole, scopi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92552" y="4444777"/>
            <a:ext cx="3147400" cy="163339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/>
              <a:t>Emozioni autocoscienti “esposte” </a:t>
            </a:r>
          </a:p>
          <a:p>
            <a:pPr>
              <a:spcBef>
                <a:spcPct val="50000"/>
              </a:spcBef>
            </a:pPr>
            <a:r>
              <a:rPr lang="it-IT" sz="2000" b="1" dirty="0"/>
              <a:t>(verso i 2 anni)</a:t>
            </a:r>
          </a:p>
          <a:p>
            <a:pPr>
              <a:spcBef>
                <a:spcPct val="50000"/>
              </a:spcBef>
            </a:pPr>
            <a:r>
              <a:rPr lang="it-IT" sz="2000" b="0" dirty="0"/>
              <a:t>Imbarazzo, empatia, invidia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0" y="4459899"/>
            <a:ext cx="3775265" cy="163339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/>
              <a:t>Emozioni autocoscienti “valutative”</a:t>
            </a:r>
          </a:p>
          <a:p>
            <a:pPr>
              <a:spcBef>
                <a:spcPct val="50000"/>
              </a:spcBef>
            </a:pPr>
            <a:r>
              <a:rPr lang="it-IT" sz="2000" b="1" dirty="0"/>
              <a:t>(verso i 2 anni e 1/2) 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O</a:t>
            </a:r>
            <a:r>
              <a:rPr lang="it-IT" sz="2000" b="0" dirty="0"/>
              <a:t>rgoglio, vergogna, </a:t>
            </a:r>
            <a:r>
              <a:rPr lang="it-IT" sz="2000" b="0" dirty="0">
                <a:solidFill>
                  <a:srgbClr val="000000"/>
                </a:solidFill>
              </a:rPr>
              <a:t>senso di </a:t>
            </a:r>
            <a:r>
              <a:rPr lang="it-IT" sz="2000" b="0" dirty="0"/>
              <a:t>colpa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95575" y="2637160"/>
            <a:ext cx="0" cy="431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it-IT" sz="200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489225" y="4005312"/>
            <a:ext cx="0" cy="431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it-IT" sz="2000"/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3563888" y="3811761"/>
            <a:ext cx="2232025" cy="647700"/>
            <a:chOff x="2154" y="2492"/>
            <a:chExt cx="1406" cy="408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154" y="2502"/>
              <a:ext cx="0" cy="22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it-IT" sz="20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154" y="2725"/>
              <a:ext cx="140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it-IT" sz="20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560" y="2492"/>
              <a:ext cx="0" cy="40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it-IT" sz="2000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1BB559-9951-6913-BC81-AFE4EF1AE4DB}"/>
              </a:ext>
            </a:extLst>
          </p:cNvPr>
          <p:cNvSpPr txBox="1"/>
          <p:nvPr/>
        </p:nvSpPr>
        <p:spPr>
          <a:xfrm>
            <a:off x="529208" y="558107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Lo sviluppo delle emozioni autocoscienti secondo Michael Lewis </a:t>
            </a:r>
          </a:p>
        </p:txBody>
      </p:sp>
    </p:spTree>
    <p:extLst>
      <p:ext uri="{BB962C8B-B14F-4D97-AF65-F5344CB8AC3E}">
        <p14:creationId xmlns:p14="http://schemas.microsoft.com/office/powerpoint/2010/main" val="26072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12CEE63-17BF-E9D3-6CAB-9E4B1FDC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23</a:t>
            </a:fld>
            <a:endParaRPr lang="en-US" alt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587305-0A41-0DEC-DCA5-DF9B9FE187CD}"/>
              </a:ext>
            </a:extLst>
          </p:cNvPr>
          <p:cNvSpPr txBox="1"/>
          <p:nvPr/>
        </p:nvSpPr>
        <p:spPr>
          <a:xfrm>
            <a:off x="1981200" y="60473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800"/>
              </a:spcBef>
              <a:spcAft>
                <a:spcPts val="1400"/>
              </a:spcAft>
              <a:tabLst>
                <a:tab pos="4500880" algn="l"/>
              </a:tabLst>
            </a:pPr>
            <a:r>
              <a:rPr lang="it-IT" sz="24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conoscenza delle emozioni</a:t>
            </a:r>
            <a:endParaRPr lang="it-IT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421C31-63B6-DA29-788D-D09BF968E53F}"/>
              </a:ext>
            </a:extLst>
          </p:cNvPr>
          <p:cNvSpPr txBox="1"/>
          <p:nvPr/>
        </p:nvSpPr>
        <p:spPr>
          <a:xfrm>
            <a:off x="107504" y="1370385"/>
            <a:ext cx="89289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b="1" dirty="0">
                <a:ea typeface="Times New Roman" panose="02020603050405020304" pitchFamily="18" charset="0"/>
              </a:rPr>
              <a:t>Neonati</a:t>
            </a:r>
            <a:r>
              <a:rPr lang="it-IT" dirty="0">
                <a:ea typeface="Times New Roman" panose="02020603050405020304" pitchFamily="18" charset="0"/>
              </a:rPr>
              <a:t>: preferenza per un volto sorridente rispetto a uno spaventato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b="1" dirty="0">
                <a:ea typeface="Times New Roman" panose="02020603050405020304" pitchFamily="18" charset="0"/>
              </a:rPr>
              <a:t>T</a:t>
            </a:r>
            <a:r>
              <a:rPr lang="it-IT" sz="1800" b="1" dirty="0">
                <a:effectLst/>
                <a:ea typeface="Times New Roman" panose="02020603050405020304" pitchFamily="18" charset="0"/>
              </a:rPr>
              <a:t>ra i 5 e i 7 mesi</a:t>
            </a:r>
            <a:r>
              <a:rPr lang="it-IT" dirty="0">
                <a:ea typeface="Times New Roman" panose="02020603050405020304" pitchFamily="18" charset="0"/>
              </a:rPr>
              <a:t>: g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li infanti distinguono le espressioni delle emozioni di base (gioia, rabbia, paura, tristezza) e mostrano una preferenza per la gioia.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3728D3-026E-C846-11D1-7A858AECFE8B}"/>
              </a:ext>
            </a:extLst>
          </p:cNvPr>
          <p:cNvSpPr txBox="1"/>
          <p:nvPr/>
        </p:nvSpPr>
        <p:spPr>
          <a:xfrm>
            <a:off x="1115616" y="2487170"/>
            <a:ext cx="6912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A 11 settimane </a:t>
            </a:r>
            <a:r>
              <a:rPr lang="it-IT" dirty="0"/>
              <a:t>gli infanti reagiscono in modo congruente (</a:t>
            </a:r>
            <a:r>
              <a:rPr lang="it-IT" u="sng" dirty="0"/>
              <a:t>non simile)  </a:t>
            </a:r>
            <a:r>
              <a:rPr lang="it-IT" dirty="0"/>
              <a:t>alle espressioni materne di gioia, paura, rabbia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30E697-1E92-1526-DB2F-E25999959D81}"/>
              </a:ext>
            </a:extLst>
          </p:cNvPr>
          <p:cNvSpPr txBox="1"/>
          <p:nvPr/>
        </p:nvSpPr>
        <p:spPr>
          <a:xfrm>
            <a:off x="66576" y="3408102"/>
            <a:ext cx="4577432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b="1" dirty="0">
                <a:ea typeface="Times New Roman" panose="02020603050405020304" pitchFamily="18" charset="0"/>
              </a:rPr>
              <a:t>V</a:t>
            </a:r>
            <a:r>
              <a:rPr lang="it-IT" sz="1800" b="1" dirty="0">
                <a:effectLst/>
                <a:ea typeface="Times New Roman" panose="02020603050405020304" pitchFamily="18" charset="0"/>
              </a:rPr>
              <a:t>erso i 12 mesi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i bambini capiscono che  le emozioni hanno un carattere referenziale: si è contenti, tristi, spaventati o arrabbiati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per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qualcosa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b="1" dirty="0"/>
              <a:t>Dai 18 mesi.  </a:t>
            </a:r>
            <a:r>
              <a:rPr lang="it-IT" dirty="0"/>
              <a:t>Acquisizione di parole riguardanti emozioni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742631-0D7B-E0C0-CEBE-06C6FF9308C4}"/>
              </a:ext>
            </a:extLst>
          </p:cNvPr>
          <p:cNvSpPr txBox="1"/>
          <p:nvPr/>
        </p:nvSpPr>
        <p:spPr>
          <a:xfrm>
            <a:off x="5262264" y="3476447"/>
            <a:ext cx="3600400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Dànno informazioni su ciò verso cui sono rivolte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4E189B21-BFDB-CEEC-4B8D-F6E93DAE1A5A}"/>
              </a:ext>
            </a:extLst>
          </p:cNvPr>
          <p:cNvSpPr/>
          <p:nvPr/>
        </p:nvSpPr>
        <p:spPr>
          <a:xfrm>
            <a:off x="4716648" y="3610884"/>
            <a:ext cx="504056" cy="203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917D85-E1E5-C33B-5FB2-CBD7F3DB3BC2}"/>
              </a:ext>
            </a:extLst>
          </p:cNvPr>
          <p:cNvSpPr txBox="1"/>
          <p:nvPr/>
        </p:nvSpPr>
        <p:spPr>
          <a:xfrm>
            <a:off x="5436096" y="4639399"/>
            <a:ext cx="330512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Riferimento sociale</a:t>
            </a:r>
          </a:p>
          <a:p>
            <a:r>
              <a:rPr lang="it-IT" dirty="0"/>
              <a:t>Usare le reazioni degli altri come guida al proprio comportamento </a:t>
            </a: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F4190548-8CB5-BFA3-934D-62F6B8A460D4}"/>
              </a:ext>
            </a:extLst>
          </p:cNvPr>
          <p:cNvSpPr/>
          <p:nvPr/>
        </p:nvSpPr>
        <p:spPr>
          <a:xfrm rot="5400000">
            <a:off x="6810390" y="4285501"/>
            <a:ext cx="504056" cy="203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4DD3DD-73EA-2073-F70E-B182164383BA}"/>
              </a:ext>
            </a:extLst>
          </p:cNvPr>
          <p:cNvSpPr txBox="1"/>
          <p:nvPr/>
        </p:nvSpPr>
        <p:spPr>
          <a:xfrm>
            <a:off x="56060" y="5562729"/>
            <a:ext cx="609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Esperimento (2 minuti) sul riferimento sociale in bambini di 9-12 mesi</a:t>
            </a:r>
          </a:p>
          <a:p>
            <a:r>
              <a:rPr lang="it-IT" sz="1600" dirty="0">
                <a:hlinkClick r:id="rId2"/>
              </a:rPr>
              <a:t>https://www.youtube.com/watch?v=p6cqNhHrMJA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24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612725"/>
            <a:ext cx="6622504" cy="515072"/>
          </a:xfrm>
        </p:spPr>
        <p:txBody>
          <a:bodyPr/>
          <a:lstStyle/>
          <a:p>
            <a:r>
              <a:rPr lang="it-IT" sz="3200" dirty="0"/>
              <a:t>Regolazione delle emozioni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703631"/>
            <a:ext cx="4434704" cy="1889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/>
              <a:t>D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ipende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soprattutto dagli</a:t>
            </a:r>
            <a:r>
              <a:rPr kumimoji="0" lang="it-IT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adulti 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it-IT" sz="2000" dirty="0"/>
              <a:t>E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liminazione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dirty="0"/>
              <a:t>delle cause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del disagio</a:t>
            </a:r>
          </a:p>
          <a:p>
            <a:pPr marL="266700" lvl="1" indent="-215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it-IT" dirty="0"/>
              <a:t> Distrazione 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1" indent="-215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defRPr/>
            </a:pPr>
            <a:r>
              <a:rPr lang="it-IT" dirty="0"/>
              <a:t>C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arezze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 contatto, che riducono frequenza cardiaca, pressione e cortisolo, aumentano serotonina e ossitocina</a:t>
            </a:r>
          </a:p>
          <a:p>
            <a:pPr marL="800100" marR="0" lvl="1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lang="it-IT" dirty="0"/>
          </a:p>
          <a:p>
            <a:pPr marL="800100" marR="0" lvl="1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2787E7-2201-E89C-2745-740FAF2A5A64}"/>
              </a:ext>
            </a:extLst>
          </p:cNvPr>
          <p:cNvSpPr txBox="1"/>
          <p:nvPr/>
        </p:nvSpPr>
        <p:spPr>
          <a:xfrm>
            <a:off x="5087764" y="1669456"/>
            <a:ext cx="3913546" cy="19574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L’efficacia degli adulti nell’evitare picchi emotivi negativi ha effetti duraturi sulla personalità agendo su</a:t>
            </a:r>
          </a:p>
          <a:p>
            <a:pPr marL="215900" marR="0" lvl="1" indent="-215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sviluppo di reti neurali </a:t>
            </a:r>
          </a:p>
          <a:p>
            <a:pPr marL="215900" marR="0" lvl="1" indent="-215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risposte fisiologiche e ormonali allo stress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DE1A90-B3D8-95A0-16C5-5D938A24AF98}"/>
              </a:ext>
            </a:extLst>
          </p:cNvPr>
          <p:cNvSpPr txBox="1"/>
          <p:nvPr/>
        </p:nvSpPr>
        <p:spPr>
          <a:xfrm>
            <a:off x="3505200" y="1221273"/>
            <a:ext cx="2133600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/>
              <a:t>0-12 mesi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E90084-A7E2-59FC-441B-72F2DAAF1CAB}"/>
              </a:ext>
            </a:extLst>
          </p:cNvPr>
          <p:cNvSpPr txBox="1"/>
          <p:nvPr/>
        </p:nvSpPr>
        <p:spPr>
          <a:xfrm>
            <a:off x="251520" y="3988601"/>
            <a:ext cx="8640960" cy="17598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Anche l’infante ha una rudimentale capacità di regolazione</a:t>
            </a:r>
          </a:p>
          <a:p>
            <a:pPr marL="800100" marR="0" lvl="1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sputare, girarsi per evitare cose spiacevoli</a:t>
            </a:r>
          </a:p>
          <a:p>
            <a:pPr marL="800100" marR="0" lvl="1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calmarsi succhiando</a:t>
            </a:r>
          </a:p>
          <a:p>
            <a:pPr marL="800100" marR="0" lvl="1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dirigere volontariamente l’attenzione</a:t>
            </a:r>
          </a:p>
          <a:p>
            <a:pPr marL="800100" marR="0" lvl="1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allontanarsi da stimoli negativi</a:t>
            </a:r>
          </a:p>
          <a:p>
            <a:pPr marL="800100" marR="0" lvl="1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parlare delle proprie emozioni</a:t>
            </a:r>
            <a:endParaRPr lang="it-IT" dirty="0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100ABB56-2185-17C5-B500-406CA5B67D46}"/>
              </a:ext>
            </a:extLst>
          </p:cNvPr>
          <p:cNvSpPr/>
          <p:nvPr/>
        </p:nvSpPr>
        <p:spPr>
          <a:xfrm>
            <a:off x="4572000" y="2348880"/>
            <a:ext cx="5157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35F47A-7918-737F-F55D-5653EAF0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25</a:t>
            </a:fld>
            <a:endParaRPr lang="en-US" alt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0D8A89-4339-BA39-3D8F-67E47DC51C6B}"/>
              </a:ext>
            </a:extLst>
          </p:cNvPr>
          <p:cNvSpPr txBox="1"/>
          <p:nvPr/>
        </p:nvSpPr>
        <p:spPr>
          <a:xfrm>
            <a:off x="827584" y="1340768"/>
            <a:ext cx="748883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sz="2000" dirty="0"/>
              <a:t>Con lo sviluppo del linguaggio:</a:t>
            </a:r>
          </a:p>
          <a:p>
            <a:endParaRPr lang="it-IT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Possibilità di chiedere aiuto o conforto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Parlare di cause e conseguenze delle emozioni e  come regolarle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Rielaborazione di eventi penosi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minimizzandone la portata («non fa male») o prevedendone la fine («la mamma torna presto»).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9835E7-10C5-DFAE-8057-447846689755}"/>
              </a:ext>
            </a:extLst>
          </p:cNvPr>
          <p:cNvSpPr txBox="1"/>
          <p:nvPr/>
        </p:nvSpPr>
        <p:spPr>
          <a:xfrm>
            <a:off x="827584" y="3717032"/>
            <a:ext cx="748883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Il gioco come regolatore delle emozioni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dirty="0">
                <a:effectLst/>
                <a:ea typeface="Times New Roman" panose="02020603050405020304" pitchFamily="18" charset="0"/>
              </a:rPr>
              <a:t>In quanto attività piacevole e fine a se stessa, esso suscita emozioni positive e distrae da quelle negative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Il gioco simbolico consente di ripetere </a:t>
            </a:r>
            <a:r>
              <a:rPr lang="it-IT" dirty="0">
                <a:effectLst/>
              </a:rPr>
              <a:t>esperienze emozionati, </a:t>
            </a:r>
            <a:r>
              <a:rPr lang="it-IT" dirty="0"/>
              <a:t>m</a:t>
            </a:r>
            <a:r>
              <a:rPr lang="it-IT" dirty="0">
                <a:effectLst/>
              </a:rPr>
              <a:t>odificarle (fare una iniezione a un pupazzo dopo averla subita) </a:t>
            </a:r>
            <a:r>
              <a:rPr lang="it-IT" dirty="0"/>
              <a:t>dominandole o di anticipare qualcosa che temono o desiderano</a:t>
            </a:r>
          </a:p>
        </p:txBody>
      </p:sp>
    </p:spTree>
    <p:extLst>
      <p:ext uri="{BB962C8B-B14F-4D97-AF65-F5344CB8AC3E}">
        <p14:creationId xmlns:p14="http://schemas.microsoft.com/office/powerpoint/2010/main" val="182110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B1415-88B0-0B96-CE54-4822832C4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03D3DE-41D1-5F7D-E78E-CD940D5C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26</a:t>
            </a:fld>
            <a:endParaRPr lang="en-US" alt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90A2FB-8E29-AD98-7138-F86E204EE7A4}"/>
              </a:ext>
            </a:extLst>
          </p:cNvPr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effectLst/>
                <a:latin typeface="+mj-lt"/>
                <a:ea typeface="Times New Roman" panose="02020603050405020304" pitchFamily="18" charset="0"/>
              </a:rPr>
              <a:t>Le reazioni degli adulti alle emozioni negative dei bambini</a:t>
            </a:r>
            <a:br>
              <a:rPr lang="it-IT" sz="2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it-IT" sz="2400" dirty="0">
                <a:effectLst/>
                <a:latin typeface="+mj-lt"/>
                <a:ea typeface="Times New Roman" panose="02020603050405020304" pitchFamily="18" charset="0"/>
              </a:rPr>
              <a:t>e il loro effetto sullo sviluppo emotivo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7D4977-D467-6177-D35F-00658747CF67}"/>
              </a:ext>
            </a:extLst>
          </p:cNvPr>
          <p:cNvSpPr txBox="1"/>
          <p:nvPr/>
        </p:nvSpPr>
        <p:spPr>
          <a:xfrm>
            <a:off x="1619672" y="3024719"/>
            <a:ext cx="5238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dirty="0">
                <a:solidFill>
                  <a:srgbClr val="0033FF"/>
                </a:solidFill>
                <a:effectLst/>
                <a:latin typeface="freight-text-pro"/>
                <a:hlinkClick r:id="rId2"/>
              </a:rPr>
              <a:t>http://www.public.asu.edu/~rafabes/GUEST.HTM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54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705FD47-C324-F5BF-F9F5-CD694F0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27</a:t>
            </a:fld>
            <a:endParaRPr lang="en-US" alt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DB04CD-D9C5-6DD9-181C-178516679BF2}"/>
              </a:ext>
            </a:extLst>
          </p:cNvPr>
          <p:cNvSpPr txBox="1"/>
          <p:nvPr/>
        </p:nvSpPr>
        <p:spPr>
          <a:xfrm>
            <a:off x="107503" y="1708722"/>
            <a:ext cx="4427041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Reazioni punitive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>
                <a:effectLst/>
                <a:ea typeface="Times New Roman" panose="02020603050405020304" pitchFamily="18" charset="0"/>
              </a:rPr>
              <a:t>Intimare al bambino o alla bambina di smettere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>
                <a:effectLst/>
                <a:ea typeface="Times New Roman" panose="02020603050405020304" pitchFamily="18" charset="0"/>
              </a:rPr>
              <a:t>Minacciare punizioni 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>
                <a:effectLst/>
                <a:ea typeface="Times New Roman" panose="02020603050405020304" pitchFamily="18" charset="0"/>
              </a:rPr>
              <a:t>Dargli  la colpa dell'accaduto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Minimizzazione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 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>
                <a:effectLst/>
                <a:ea typeface="Times New Roman" panose="02020603050405020304" pitchFamily="18" charset="0"/>
              </a:rPr>
              <a:t>Dirgli che la reazione è esagerata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it-IT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Incoraggiamento a esprimere le emozioni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Reazioni focalizzate sulle emozioni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>
                <a:ea typeface="Times New Roman" panose="02020603050405020304" pitchFamily="18" charset="0"/>
              </a:rPr>
              <a:t>Cercare di calmare distrarre, valutare in modo diverso la situazione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Reazioni focalizzate sul problema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88CDF5-93CD-D3F7-D487-2A4192A403E8}"/>
              </a:ext>
            </a:extLst>
          </p:cNvPr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effectLst/>
                <a:latin typeface="+mj-lt"/>
                <a:ea typeface="Times New Roman" panose="02020603050405020304" pitchFamily="18" charset="0"/>
              </a:rPr>
              <a:t>Le reazioni degli adulti alle emozioni negative dei bambini</a:t>
            </a:r>
            <a:br>
              <a:rPr lang="it-IT" sz="2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it-IT" sz="2400" dirty="0">
                <a:effectLst/>
                <a:latin typeface="+mj-lt"/>
                <a:ea typeface="Times New Roman" panose="02020603050405020304" pitchFamily="18" charset="0"/>
              </a:rPr>
              <a:t>e il loro effetto sullo sviluppo emotivo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8EB9E38A-4C42-1FA8-CEFD-B5E00E03D3C4}"/>
              </a:ext>
            </a:extLst>
          </p:cNvPr>
          <p:cNvSpPr/>
          <p:nvPr/>
        </p:nvSpPr>
        <p:spPr>
          <a:xfrm>
            <a:off x="4534545" y="1757720"/>
            <a:ext cx="685527" cy="1872208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A3F824-FCC6-900E-A1A6-D037A1F93040}"/>
              </a:ext>
            </a:extLst>
          </p:cNvPr>
          <p:cNvSpPr txBox="1"/>
          <p:nvPr/>
        </p:nvSpPr>
        <p:spPr>
          <a:xfrm>
            <a:off x="5220072" y="1844824"/>
            <a:ext cx="3672408" cy="1785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Reazioni dure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Correlazione positiva con la l’intensità </a:t>
            </a:r>
            <a:r>
              <a:rPr lang="it-IT"/>
              <a:t>della emozioni </a:t>
            </a:r>
            <a:r>
              <a:rPr lang="it-IT" dirty="0"/>
              <a:t>negative dei bambini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Correlazione negativa con la loro socialità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17ED23-7D23-1E6B-127E-9E7ABAA93D3C}"/>
              </a:ext>
            </a:extLst>
          </p:cNvPr>
          <p:cNvSpPr txBox="1"/>
          <p:nvPr/>
        </p:nvSpPr>
        <p:spPr>
          <a:xfrm>
            <a:off x="5220072" y="4149080"/>
            <a:ext cx="3672408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Quando accompagnate da emozioni negative del genitore, le emozioni dei bambini sono meno frequenti ma più intense</a:t>
            </a:r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305AD4D1-0EC4-67C0-96D3-ADB10A6AB478}"/>
              </a:ext>
            </a:extLst>
          </p:cNvPr>
          <p:cNvSpPr/>
          <p:nvPr/>
        </p:nvSpPr>
        <p:spPr>
          <a:xfrm>
            <a:off x="6841232" y="3629928"/>
            <a:ext cx="323056" cy="519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942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AF55CF93-04B9-BFB2-0373-5123FAF2E1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39752" y="736266"/>
            <a:ext cx="5040560" cy="4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dirty="0">
                <a:solidFill>
                  <a:schemeClr val="tx1"/>
                </a:solidFill>
              </a:rPr>
              <a:t>IL TEMPERAMENTO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4004757-33AD-A2BC-BC43-10B6A875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415" y="420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CCEE0A-F3A9-4FC6-9D3E-E680F8644FE7}"/>
              </a:ext>
            </a:extLst>
          </p:cNvPr>
          <p:cNvSpPr txBox="1"/>
          <p:nvPr/>
        </p:nvSpPr>
        <p:spPr>
          <a:xfrm>
            <a:off x="251520" y="2276872"/>
            <a:ext cx="2361246" cy="923330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it-IT" sz="2700" dirty="0">
                <a:solidFill>
                  <a:prstClr val="black"/>
                </a:solidFill>
                <a:latin typeface="Calibri" panose="020F0502020204030204"/>
              </a:rPr>
              <a:t>ADATTAMENTO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078219-A987-0FCB-DA86-B1375FFD823B}"/>
              </a:ext>
            </a:extLst>
          </p:cNvPr>
          <p:cNvSpPr txBox="1"/>
          <p:nvPr/>
        </p:nvSpPr>
        <p:spPr>
          <a:xfrm>
            <a:off x="2771800" y="1362725"/>
            <a:ext cx="629108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it-IT" altLang="it-IT" sz="1800" b="1" dirty="0">
                <a:solidFill>
                  <a:srgbClr val="000000"/>
                </a:solidFill>
                <a:ea typeface="Geneva" pitchFamily="-84" charset="0"/>
              </a:rPr>
              <a:t>Temperamento</a:t>
            </a:r>
            <a:r>
              <a:rPr lang="it-IT" altLang="it-IT" sz="1800" dirty="0">
                <a:solidFill>
                  <a:srgbClr val="000000"/>
                </a:solidFill>
                <a:ea typeface="Geneva" pitchFamily="-84" charset="0"/>
              </a:rPr>
              <a:t>: insieme generale dei tratti (disposizioni fondamentali) che portano a comportarsi in un certo modo, a provare determinate emozioni, a prestare attenzione,…. </a:t>
            </a:r>
          </a:p>
          <a:p>
            <a:pPr indent="0"/>
            <a:endParaRPr lang="it-IT" altLang="it-IT" sz="1800" dirty="0">
              <a:solidFill>
                <a:srgbClr val="000000"/>
              </a:solidFill>
              <a:ea typeface="Geneva" pitchFamily="-84" charset="0"/>
            </a:endParaRPr>
          </a:p>
          <a:p>
            <a:pPr indent="0">
              <a:buNone/>
            </a:pPr>
            <a:r>
              <a:rPr lang="it-IT" sz="1800" b="1" i="1" dirty="0">
                <a:solidFill>
                  <a:srgbClr val="000000"/>
                </a:solidFill>
              </a:rPr>
              <a:t>insieme di disposizioni comportamentali presenti sin dalla nascita le cui caratteristiche definiscono le differenze individuali nella risposta all’ambiente. Il temperamento riflette dunque una variabilità biologica” (Lingiardi, 1996:118).</a:t>
            </a:r>
            <a:br>
              <a:rPr lang="it-IT" altLang="it-IT" sz="1800" dirty="0">
                <a:solidFill>
                  <a:srgbClr val="000000"/>
                </a:solidFill>
                <a:ea typeface="Geneva" pitchFamily="-84" charset="0"/>
              </a:rPr>
            </a:br>
            <a:endParaRPr lang="it-IT" altLang="it-IT" sz="1800" dirty="0">
              <a:solidFill>
                <a:srgbClr val="000000"/>
              </a:solidFill>
              <a:ea typeface="Geneva" pitchFamily="-84" charset="0"/>
            </a:endParaRPr>
          </a:p>
          <a:p>
            <a:pPr indent="0">
              <a:buNone/>
            </a:pPr>
            <a:r>
              <a:rPr lang="it-IT" altLang="it-IT" sz="1800" dirty="0">
                <a:solidFill>
                  <a:srgbClr val="000000"/>
                </a:solidFill>
                <a:ea typeface="Geneva" pitchFamily="-84" charset="0"/>
              </a:rPr>
              <a:t>Il temperamento – per essere definito tale – dovrebbe mostrare </a:t>
            </a:r>
            <a:r>
              <a:rPr lang="it-IT" altLang="it-IT" sz="1800" i="1" dirty="0">
                <a:solidFill>
                  <a:srgbClr val="000000"/>
                </a:solidFill>
                <a:ea typeface="Geneva" pitchFamily="-84" charset="0"/>
              </a:rPr>
              <a:t>continuità̀ nello sviluppo </a:t>
            </a:r>
            <a:r>
              <a:rPr lang="it-IT" altLang="it-IT" sz="1800" dirty="0">
                <a:solidFill>
                  <a:srgbClr val="000000"/>
                </a:solidFill>
                <a:ea typeface="Geneva" pitchFamily="-84" charset="0"/>
              </a:rPr>
              <a:t>ed </a:t>
            </a:r>
            <a:r>
              <a:rPr lang="it-IT" altLang="it-IT" sz="1800" i="1" dirty="0">
                <a:solidFill>
                  <a:srgbClr val="000000"/>
                </a:solidFill>
                <a:ea typeface="Geneva" pitchFamily="-84" charset="0"/>
              </a:rPr>
              <a:t>emergere molto presto</a:t>
            </a:r>
            <a:r>
              <a:rPr lang="it-IT" altLang="it-IT" sz="1800" dirty="0">
                <a:solidFill>
                  <a:srgbClr val="000000"/>
                </a:solidFill>
                <a:ea typeface="Geneva" pitchFamily="-84" charset="0"/>
              </a:rPr>
              <a:t>. </a:t>
            </a:r>
          </a:p>
          <a:p>
            <a:pPr indent="0">
              <a:buNone/>
            </a:pPr>
            <a:endParaRPr lang="it-IT" altLang="it-IT" sz="1800" dirty="0">
              <a:solidFill>
                <a:srgbClr val="000000"/>
              </a:solidFill>
              <a:ea typeface="Geneva" pitchFamily="-84" charset="0"/>
            </a:endParaRPr>
          </a:p>
          <a:p>
            <a:pPr indent="0">
              <a:buNone/>
            </a:pPr>
            <a:r>
              <a:rPr lang="it-IT" altLang="it-IT" sz="1800" dirty="0">
                <a:solidFill>
                  <a:srgbClr val="FF0000"/>
                </a:solidFill>
                <a:ea typeface="Geneva" pitchFamily="-84" charset="0"/>
              </a:rPr>
              <a:t>È il nostro modo personale di stare al mondo e leggerlo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68BC00A-3BE1-DEC8-7815-28B850B1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29</a:t>
            </a:fld>
            <a:endParaRPr lang="en-US" altLang="it-IT"/>
          </a:p>
        </p:txBody>
      </p:sp>
      <p:sp>
        <p:nvSpPr>
          <p:cNvPr id="60419" name="Text Box 5">
            <a:extLst>
              <a:ext uri="{FF2B5EF4-FFF2-40B4-BE49-F238E27FC236}">
                <a16:creationId xmlns:a16="http://schemas.microsoft.com/office/drawing/2014/main" id="{D294B742-914C-8361-A26B-B6A6862F2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620287"/>
            <a:ext cx="864842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000" i="1" dirty="0">
                <a:latin typeface="+mn-lt"/>
              </a:rPr>
              <a:t>New York </a:t>
            </a:r>
            <a:r>
              <a:rPr lang="it-IT" sz="2000" i="1" dirty="0" err="1">
                <a:latin typeface="+mn-lt"/>
              </a:rPr>
              <a:t>Longitudinal</a:t>
            </a:r>
            <a:r>
              <a:rPr lang="it-IT" sz="2000" i="1" dirty="0">
                <a:latin typeface="+mn-lt"/>
              </a:rPr>
              <a:t> Study 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Primo grande studio espressamente dedicato al temperamento (</a:t>
            </a:r>
            <a:r>
              <a:rPr lang="it-IT" sz="2000" i="1" dirty="0">
                <a:latin typeface="+mn-lt"/>
              </a:rPr>
              <a:t>pattern di reazioni primarie</a:t>
            </a:r>
            <a:r>
              <a:rPr lang="it-IT" sz="2000" dirty="0">
                <a:latin typeface="+mn-lt"/>
              </a:rPr>
              <a:t>) iniziato nel 1956 da Alexander Thomas e Stella </a:t>
            </a:r>
            <a:r>
              <a:rPr lang="it-IT" sz="2000" dirty="0" err="1">
                <a:latin typeface="+mn-lt"/>
              </a:rPr>
              <a:t>Chess</a:t>
            </a:r>
            <a:r>
              <a:rPr lang="it-IT" sz="2000" dirty="0">
                <a:latin typeface="+mn-lt"/>
              </a:rPr>
              <a:t>)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Esaminati 141 soggetti dalla nascita ai 10 anni, mediante interviste ai genitori; riesaminati da adulti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Individuate 9 dimensioni, raggruppate in quattro tipi di temperamento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C50A22-B690-9498-0EF3-36E7E180B597}"/>
              </a:ext>
            </a:extLst>
          </p:cNvPr>
          <p:cNvSpPr txBox="1"/>
          <p:nvPr/>
        </p:nvSpPr>
        <p:spPr>
          <a:xfrm>
            <a:off x="226005" y="5257910"/>
            <a:ext cx="56913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/>
              <a:t>Intervista e Stella </a:t>
            </a:r>
            <a:r>
              <a:rPr lang="it-IT" dirty="0" err="1"/>
              <a:t>Chess</a:t>
            </a:r>
            <a:r>
              <a:rPr lang="it-IT" dirty="0"/>
              <a:t> e Alexander Thomas:</a:t>
            </a:r>
          </a:p>
          <a:p>
            <a:pPr>
              <a:spcBef>
                <a:spcPct val="50000"/>
              </a:spcBef>
              <a:defRPr/>
            </a:pPr>
            <a:r>
              <a:rPr lang="it-IT" sz="1800" dirty="0">
                <a:hlinkClick r:id="rId2"/>
              </a:rPr>
              <a:t>https://www.youtube.com/watch?v=mgXwCqzh9B8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006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B03BE9-31DC-6171-9F3B-8F05F6D2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4E5220-50AF-AF9A-8BCF-8E4CF8623892}"/>
              </a:ext>
            </a:extLst>
          </p:cNvPr>
          <p:cNvSpPr txBox="1"/>
          <p:nvPr/>
        </p:nvSpPr>
        <p:spPr>
          <a:xfrm>
            <a:off x="3006058" y="908720"/>
            <a:ext cx="320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IL PROCESSO EMOTIVO  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CB1F9ABF-7CC4-CEDD-957C-67FA4AE1FC46}"/>
              </a:ext>
            </a:extLst>
          </p:cNvPr>
          <p:cNvSpPr/>
          <p:nvPr/>
        </p:nvSpPr>
        <p:spPr>
          <a:xfrm>
            <a:off x="4571999" y="1484784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DC84A-551C-3B4B-14C2-2DA7B3007D34}"/>
              </a:ext>
            </a:extLst>
          </p:cNvPr>
          <p:cNvSpPr txBox="1"/>
          <p:nvPr/>
        </p:nvSpPr>
        <p:spPr>
          <a:xfrm>
            <a:off x="2051720" y="1877651"/>
            <a:ext cx="504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COMINCIA CON UNO STIMOLO (O ANTECENDENTE) 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04273D0A-946E-08EC-4B89-938D52629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830933"/>
              </p:ext>
            </p:extLst>
          </p:nvPr>
        </p:nvGraphicFramePr>
        <p:xfrm>
          <a:off x="2057399" y="2086272"/>
          <a:ext cx="502920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B9F4F1-8219-E026-A29B-C92ED566727E}"/>
              </a:ext>
            </a:extLst>
          </p:cNvPr>
          <p:cNvSpPr txBox="1"/>
          <p:nvPr/>
        </p:nvSpPr>
        <p:spPr>
          <a:xfrm>
            <a:off x="251520" y="3763486"/>
            <a:ext cx="4302709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ESEMPIO:</a:t>
            </a:r>
          </a:p>
          <a:p>
            <a:pPr algn="ctr"/>
            <a:endParaRPr lang="it-IT" sz="1400" dirty="0"/>
          </a:p>
          <a:p>
            <a:r>
              <a:rPr lang="it-IT" dirty="0"/>
              <a:t>Ricevere un’offesa, incontrare un amico che non vedevamo da tempo, accorgerci che un’automobile ci sta attraversando la strada o, per un infante, riuscire ad afferrare un oggetto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915141-595F-9DBE-3395-ABBB2E55A9B6}"/>
              </a:ext>
            </a:extLst>
          </p:cNvPr>
          <p:cNvSpPr txBox="1"/>
          <p:nvPr/>
        </p:nvSpPr>
        <p:spPr>
          <a:xfrm>
            <a:off x="4716016" y="3762906"/>
            <a:ext cx="417646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ESEMPIO: </a:t>
            </a:r>
          </a:p>
          <a:p>
            <a:pPr algn="ctr"/>
            <a:endParaRPr lang="it-IT" dirty="0"/>
          </a:p>
          <a:p>
            <a:r>
              <a:rPr lang="it-IT" dirty="0"/>
              <a:t>Ricordo di un evento piacevole, oppure di un torto subito; idea che qualcuno parli male di noi; previsione di un evento favorevole o sfavorevole</a:t>
            </a:r>
          </a:p>
        </p:txBody>
      </p:sp>
    </p:spTree>
    <p:extLst>
      <p:ext uri="{BB962C8B-B14F-4D97-AF65-F5344CB8AC3E}">
        <p14:creationId xmlns:p14="http://schemas.microsoft.com/office/powerpoint/2010/main" val="1205737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57350" y="1322767"/>
            <a:ext cx="5829300" cy="433871"/>
          </a:xfrm>
        </p:spPr>
        <p:txBody>
          <a:bodyPr/>
          <a:lstStyle/>
          <a:p>
            <a:r>
              <a:rPr lang="it-IT" sz="2400" dirty="0"/>
              <a:t>Il temperamento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3AAEEB7-370C-4CD1-84ED-44A96922B98A}" type="slidenum"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30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03735" y="1862827"/>
            <a:ext cx="66294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17885" indent="-217885" defTabSz="685800"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Appartengono al temperamento le caratteristiche individuali che</a:t>
            </a:r>
          </a:p>
          <a:p>
            <a:pPr marL="217885" indent="-21788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rientrano nel dominio emotivo,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</a:rPr>
              <a:t>attentivo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o sensoriale </a:t>
            </a:r>
            <a:r>
              <a:rPr lang="it-IT" dirty="0">
                <a:solidFill>
                  <a:srgbClr val="008000"/>
                </a:solidFill>
                <a:latin typeface="Calibri" panose="020F0502020204030204"/>
              </a:rPr>
              <a:t>(</a:t>
            </a: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ovvero sensibilità a vari tipi di stimoli)</a:t>
            </a:r>
          </a:p>
          <a:p>
            <a:pPr marL="217885" indent="-21788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hanno manifestazioni misurabili (intensità, latenza, durata, soglia, tempo di recupero)</a:t>
            </a:r>
          </a:p>
          <a:p>
            <a:pPr marL="217885" indent="-21788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compaiono precocemente (infanzia – età prescolare)</a:t>
            </a:r>
          </a:p>
          <a:p>
            <a:pPr marL="217885" indent="-21788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hanno corrispondenze nel mondo animale</a:t>
            </a:r>
          </a:p>
          <a:p>
            <a:pPr marL="217885" indent="-21788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hanno un legame stretto con meccanismi biologici</a:t>
            </a:r>
          </a:p>
          <a:p>
            <a:pPr marL="217885" indent="-21788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persistono con manifestazioni coerenti, anche se non identiche, nel corso di vita</a:t>
            </a:r>
          </a:p>
          <a:p>
            <a:pPr marL="217885" indent="-217885" defTabSz="685800">
              <a:lnSpc>
                <a:spcPct val="80000"/>
              </a:lnSpc>
              <a:spcBef>
                <a:spcPct val="20000"/>
              </a:spcBef>
              <a:defRPr/>
            </a:pPr>
            <a:endParaRPr lang="it-IT" dirty="0">
              <a:solidFill>
                <a:srgbClr val="0D0D0D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9153" name="Titolo 1">
            <a:extLst>
              <a:ext uri="{FF2B5EF4-FFF2-40B4-BE49-F238E27FC236}">
                <a16:creationId xmlns:a16="http://schemas.microsoft.com/office/drawing/2014/main" id="{7EAD9B26-818C-4AB5-B9D2-06F5B6C5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06" y="1387270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it-IT" altLang="it-IT" sz="3000" dirty="0">
                <a:solidFill>
                  <a:srgbClr val="FFFFFF"/>
                </a:solidFill>
                <a:ea typeface="Geneva" pitchFamily="-84" charset="0"/>
              </a:rPr>
              <a:t>Le dimensioni del temperamento di John Bates </a:t>
            </a:r>
          </a:p>
        </p:txBody>
      </p:sp>
      <p:sp>
        <p:nvSpPr>
          <p:cNvPr id="49154" name="Segnaposto contenuto 2">
            <a:extLst>
              <a:ext uri="{FF2B5EF4-FFF2-40B4-BE49-F238E27FC236}">
                <a16:creationId xmlns:a16="http://schemas.microsoft.com/office/drawing/2014/main" id="{C5C63DA6-36F6-4F8F-823B-DAC6DFE69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2911460"/>
            <a:ext cx="8610371" cy="2020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1500" b="1" dirty="0">
                <a:solidFill>
                  <a:srgbClr val="000000"/>
                </a:solidFill>
                <a:ea typeface="Geneva" pitchFamily="-84" charset="0"/>
              </a:rPr>
              <a:t>John Bates 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(1989) descrive 3 categorie del temperamento</a:t>
            </a:r>
          </a:p>
          <a:p>
            <a:r>
              <a:rPr lang="it-IT" altLang="it-IT" sz="1500" dirty="0">
                <a:solidFill>
                  <a:srgbClr val="000000"/>
                </a:solidFill>
                <a:latin typeface="Wingdings" panose="05000000000000000000" pitchFamily="2" charset="2"/>
                <a:ea typeface="Geneva" pitchFamily="-84" charset="0"/>
                <a:sym typeface="Wingdings" panose="05000000000000000000" pitchFamily="2" charset="2"/>
              </a:rPr>
              <a:t></a:t>
            </a:r>
            <a:endParaRPr lang="it-IT" altLang="it-IT" sz="1500" dirty="0">
              <a:solidFill>
                <a:srgbClr val="000000"/>
              </a:solidFill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1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) </a:t>
            </a: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Risposte emotive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: dalle quali emerge la qualità̀ generale dell’umore del bambino (per esempio, se questi è accomodante o difficile), la sua reazione di fronte a persone, oggetti ed eventi nuovi o non familiari, la tolleranza agli stati interni (come la fame e la noia) e ai loro cambiamenti. </a:t>
            </a:r>
          </a:p>
          <a:p>
            <a:endParaRPr lang="it-IT" altLang="it-IT" sz="1500" dirty="0">
              <a:solidFill>
                <a:srgbClr val="000000"/>
              </a:solidFill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2) </a:t>
            </a: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Orientamento </a:t>
            </a:r>
            <a:r>
              <a:rPr lang="it-IT" altLang="it-IT" sz="1500" i="1" dirty="0" err="1">
                <a:solidFill>
                  <a:srgbClr val="000000"/>
                </a:solidFill>
                <a:ea typeface="Geneva" pitchFamily="-84" charset="0"/>
              </a:rPr>
              <a:t>attentivo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: si riferisce alla facilità con cui il bambino viene distratto dall’attività in cui è impegnato, qualunque essa sia, oppure alla facilità con cui si angoscia o trae conforto quando è angosciato. </a:t>
            </a:r>
          </a:p>
          <a:p>
            <a:pPr marL="0" indent="0">
              <a:buNone/>
            </a:pPr>
            <a:endParaRPr lang="it-IT" altLang="it-IT" sz="1500" dirty="0">
              <a:solidFill>
                <a:srgbClr val="000000"/>
              </a:solidFill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3) </a:t>
            </a: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Attività̀ motoria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: si riferisce sia alla frequenza e al “vigore” (intensità̀) dell’attività del bambino sia alla capacità del bambino di moderare l’attività se necessario.</a:t>
            </a:r>
          </a:p>
          <a:p>
            <a:pPr marL="0" indent="0">
              <a:buNone/>
            </a:pP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	</a:t>
            </a:r>
            <a:endParaRPr lang="it-IT" altLang="it-IT" sz="1500" dirty="0">
              <a:solidFill>
                <a:srgbClr val="000000"/>
              </a:solidFill>
              <a:ea typeface="Geneva" pitchFamily="-84" charset="0"/>
            </a:endParaRP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B65E81E1-6F82-4AB7-B95B-1F9926549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19448" y="5525027"/>
            <a:ext cx="428046" cy="235550"/>
          </a:xfrm>
        </p:spPr>
        <p:txBody>
          <a:bodyPr>
            <a:normAutofit/>
          </a:bodyPr>
          <a:lstStyle>
            <a:lvl1pPr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1" hangingPunct="1">
              <a:spcAft>
                <a:spcPts val="450"/>
              </a:spcAft>
              <a:defRPr/>
            </a:pPr>
            <a:fld id="{C8553641-135B-4825-8D1B-849E96CEA02B}" type="slidenum">
              <a:rPr lang="en-GB" altLang="it-IT">
                <a:solidFill>
                  <a:srgbClr val="898989"/>
                </a:solidFill>
              </a:rPr>
              <a:pPr defTabSz="685800" eaLnBrk="1" hangingPunct="1">
                <a:spcAft>
                  <a:spcPts val="450"/>
                </a:spcAft>
                <a:defRPr/>
              </a:pPr>
              <a:t>31</a:t>
            </a:fld>
            <a:r>
              <a:rPr lang="en-GB" altLang="it-IT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1201" name="Titolo 1">
            <a:extLst>
              <a:ext uri="{FF2B5EF4-FFF2-40B4-BE49-F238E27FC236}">
                <a16:creationId xmlns:a16="http://schemas.microsoft.com/office/drawing/2014/main" id="{946B147D-DEA6-4D82-A8A4-BD858B35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1477261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it-IT" altLang="it-IT" sz="3000">
                <a:solidFill>
                  <a:srgbClr val="FFFFFF"/>
                </a:solidFill>
                <a:ea typeface="Geneva" pitchFamily="-84" charset="0"/>
              </a:rPr>
              <a:t>Le nove dimensioni di Thomas e Chess </a:t>
            </a:r>
          </a:p>
        </p:txBody>
      </p:sp>
      <p:sp>
        <p:nvSpPr>
          <p:cNvPr id="51202" name="Segnaposto contenuto 2">
            <a:extLst>
              <a:ext uri="{FF2B5EF4-FFF2-40B4-BE49-F238E27FC236}">
                <a16:creationId xmlns:a16="http://schemas.microsoft.com/office/drawing/2014/main" id="{49DE8D7F-C312-43A3-88C6-643E4C89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0" y="2696918"/>
            <a:ext cx="7375161" cy="20204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altLang="it-IT" sz="1500" dirty="0">
              <a:solidFill>
                <a:srgbClr val="000000"/>
              </a:solidFill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500" b="1" dirty="0">
                <a:solidFill>
                  <a:srgbClr val="000000"/>
                </a:solidFill>
                <a:ea typeface="Geneva" pitchFamily="-84" charset="0"/>
              </a:rPr>
              <a:t>Thomas e </a:t>
            </a:r>
            <a:r>
              <a:rPr lang="it-IT" altLang="it-IT" sz="1500" b="1" dirty="0" err="1">
                <a:solidFill>
                  <a:srgbClr val="000000"/>
                </a:solidFill>
                <a:ea typeface="Geneva" pitchFamily="-84" charset="0"/>
              </a:rPr>
              <a:t>Chess</a:t>
            </a:r>
            <a:r>
              <a:rPr lang="it-IT" altLang="it-IT" sz="1500" b="1" dirty="0">
                <a:solidFill>
                  <a:srgbClr val="000000"/>
                </a:solidFill>
                <a:ea typeface="Geneva" pitchFamily="-84" charset="0"/>
              </a:rPr>
              <a:t> 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(1977) descrivono 9 dimensioni del temperamento: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1) livello di attività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2) ritmicità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3) distraibilità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4) avvicinamento/allontanamento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5) adattabilità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6) persistenza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7) intensità di reazione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8) qualità dell’umore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9) soglia di responsività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7A6E7A11-2D42-462C-8657-A1F9F0681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19448" y="5525027"/>
            <a:ext cx="428046" cy="235550"/>
          </a:xfrm>
        </p:spPr>
        <p:txBody>
          <a:bodyPr>
            <a:normAutofit/>
          </a:bodyPr>
          <a:lstStyle>
            <a:lvl1pPr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1" hangingPunct="1">
              <a:spcAft>
                <a:spcPts val="450"/>
              </a:spcAft>
              <a:defRPr/>
            </a:pPr>
            <a:fld id="{27609A92-EE65-4B6F-BDA3-09B52E7B70D9}" type="slidenum">
              <a:rPr lang="en-GB" altLang="it-IT">
                <a:solidFill>
                  <a:srgbClr val="898989"/>
                </a:solidFill>
              </a:rPr>
              <a:pPr defTabSz="685800" eaLnBrk="1" hangingPunct="1">
                <a:spcAft>
                  <a:spcPts val="450"/>
                </a:spcAft>
                <a:defRPr/>
              </a:pPr>
              <a:t>32</a:t>
            </a:fld>
            <a:r>
              <a:rPr lang="en-GB" altLang="it-IT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contenuto 2">
            <a:extLst>
              <a:ext uri="{FF2B5EF4-FFF2-40B4-BE49-F238E27FC236}">
                <a16:creationId xmlns:a16="http://schemas.microsoft.com/office/drawing/2014/main" id="{4C18A7BE-F764-4D33-94AA-DA4AE99A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1269206"/>
            <a:ext cx="851535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1800" dirty="0">
                <a:ea typeface="Geneva" pitchFamily="-84" charset="0"/>
              </a:rPr>
              <a:t>Dalle 9 dimensioni, Thomas e </a:t>
            </a:r>
            <a:r>
              <a:rPr lang="it-IT" altLang="it-IT" sz="1800" dirty="0" err="1">
                <a:ea typeface="Geneva" pitchFamily="-84" charset="0"/>
              </a:rPr>
              <a:t>Chess</a:t>
            </a:r>
            <a:r>
              <a:rPr lang="it-IT" altLang="it-IT" sz="1800" dirty="0">
                <a:ea typeface="Geneva" pitchFamily="-84" charset="0"/>
              </a:rPr>
              <a:t> derivano </a:t>
            </a:r>
          </a:p>
          <a:p>
            <a:pPr marL="0" indent="0">
              <a:buNone/>
            </a:pPr>
            <a:r>
              <a:rPr lang="it-IT" altLang="it-IT" sz="1800" b="1" dirty="0">
                <a:ea typeface="Geneva" pitchFamily="-84" charset="0"/>
              </a:rPr>
              <a:t>3 tipi di temperamento di base</a:t>
            </a:r>
            <a:r>
              <a:rPr lang="it-IT" altLang="it-IT" sz="1800" dirty="0">
                <a:ea typeface="Geneva" pitchFamily="-84" charset="0"/>
              </a:rPr>
              <a:t>:</a:t>
            </a:r>
          </a:p>
          <a:p>
            <a:pPr marL="0" indent="0">
              <a:buNone/>
            </a:pPr>
            <a:endParaRPr lang="it-IT" altLang="it-IT" sz="1800" dirty="0"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800" dirty="0">
                <a:ea typeface="Geneva" pitchFamily="-84" charset="0"/>
              </a:rPr>
              <a:t>- </a:t>
            </a:r>
            <a:r>
              <a:rPr lang="it-IT" altLang="it-IT" sz="1800" b="1" dirty="0">
                <a:solidFill>
                  <a:srgbClr val="FF0000"/>
                </a:solidFill>
                <a:ea typeface="Geneva" pitchFamily="-84" charset="0"/>
              </a:rPr>
              <a:t>i </a:t>
            </a:r>
            <a:r>
              <a:rPr lang="it-IT" altLang="it-IT" sz="1800" b="1" i="1" dirty="0">
                <a:solidFill>
                  <a:srgbClr val="FF0000"/>
                </a:solidFill>
                <a:ea typeface="Geneva" pitchFamily="-84" charset="0"/>
              </a:rPr>
              <a:t>bambini “facili”</a:t>
            </a:r>
            <a:r>
              <a:rPr lang="it-IT" altLang="ja-JP" sz="1800" b="1" dirty="0">
                <a:solidFill>
                  <a:srgbClr val="FF0000"/>
                </a:solidFill>
                <a:ea typeface="Geneva" pitchFamily="-84" charset="0"/>
              </a:rPr>
              <a:t>: </a:t>
            </a:r>
            <a:r>
              <a:rPr lang="it-IT" altLang="ja-JP" sz="1800" dirty="0">
                <a:ea typeface="Geneva" pitchFamily="-84" charset="0"/>
              </a:rPr>
              <a:t>socievoli, adattabili, di umore positivo; hanno regolari funzioni corporee (ritmicità) e una intensità lieve di emotività</a:t>
            </a:r>
          </a:p>
          <a:p>
            <a:endParaRPr lang="it-IT" altLang="it-IT" sz="1800" dirty="0"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800" dirty="0">
                <a:ea typeface="Geneva" pitchFamily="-84" charset="0"/>
              </a:rPr>
              <a:t>-</a:t>
            </a:r>
            <a:r>
              <a:rPr lang="it-IT" altLang="it-IT" sz="1800" b="1" dirty="0">
                <a:solidFill>
                  <a:srgbClr val="FF0000"/>
                </a:solidFill>
                <a:ea typeface="Geneva" pitchFamily="-84" charset="0"/>
              </a:rPr>
              <a:t>i </a:t>
            </a:r>
            <a:r>
              <a:rPr lang="it-IT" altLang="it-IT" sz="1800" b="1" i="1" dirty="0">
                <a:solidFill>
                  <a:srgbClr val="FF0000"/>
                </a:solidFill>
                <a:ea typeface="Geneva" pitchFamily="-84" charset="0"/>
              </a:rPr>
              <a:t>bambini “lenti a scaldarsi”</a:t>
            </a:r>
            <a:r>
              <a:rPr lang="it-IT" altLang="ja-JP" sz="1800" b="1" dirty="0">
                <a:solidFill>
                  <a:srgbClr val="FF0000"/>
                </a:solidFill>
                <a:ea typeface="Geneva" pitchFamily="-84" charset="0"/>
              </a:rPr>
              <a:t>: </a:t>
            </a:r>
            <a:r>
              <a:rPr lang="it-IT" altLang="ja-JP" sz="1800" dirty="0">
                <a:ea typeface="Geneva" pitchFamily="-84" charset="0"/>
              </a:rPr>
              <a:t>tendono a fuggire uno stimolo nuovo ma, in seguito, vi si adattano gradualmente; hanno in genere un umore negativo e manifestano poche reazioni emotive, pur avendo funzioni biologiche relativamente regolari</a:t>
            </a:r>
          </a:p>
          <a:p>
            <a:pPr marL="0" indent="0">
              <a:buNone/>
            </a:pPr>
            <a:endParaRPr lang="it-IT" altLang="ja-JP" sz="1800" dirty="0"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800" dirty="0">
                <a:ea typeface="Geneva" pitchFamily="-84" charset="0"/>
              </a:rPr>
              <a:t>- </a:t>
            </a:r>
            <a:r>
              <a:rPr lang="it-IT" altLang="it-IT" sz="1800" b="1" dirty="0">
                <a:solidFill>
                  <a:srgbClr val="FF0000"/>
                </a:solidFill>
                <a:ea typeface="Geneva" pitchFamily="-84" charset="0"/>
              </a:rPr>
              <a:t>i </a:t>
            </a:r>
            <a:r>
              <a:rPr lang="it-IT" altLang="it-IT" sz="1800" b="1" i="1" dirty="0">
                <a:solidFill>
                  <a:srgbClr val="FF0000"/>
                </a:solidFill>
                <a:ea typeface="Geneva" pitchFamily="-84" charset="0"/>
              </a:rPr>
              <a:t>bambini “difficili”</a:t>
            </a:r>
            <a:r>
              <a:rPr lang="it-IT" altLang="ja-JP" sz="1800" b="1" dirty="0">
                <a:solidFill>
                  <a:srgbClr val="FF0000"/>
                </a:solidFill>
                <a:ea typeface="Geneva" pitchFamily="-84" charset="0"/>
              </a:rPr>
              <a:t>: </a:t>
            </a:r>
            <a:r>
              <a:rPr lang="it-IT" altLang="ja-JP" sz="1800" dirty="0">
                <a:ea typeface="Geneva" pitchFamily="-84" charset="0"/>
              </a:rPr>
              <a:t>mostrano un forte disagio psicologico e non si adattano facilmente alle nuove esperienze; hanno prevalentemente un umore negativo e una forte intensità̀ emotiva, nonché́ funzioni corporee irregolari </a:t>
            </a:r>
          </a:p>
          <a:p>
            <a:pPr marL="0" indent="0">
              <a:buNone/>
            </a:pPr>
            <a:endParaRPr lang="it-IT" altLang="it-IT" sz="1800" dirty="0"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800" dirty="0">
                <a:ea typeface="Geneva" pitchFamily="-84" charset="0"/>
              </a:rPr>
              <a:t>		</a:t>
            </a:r>
          </a:p>
          <a:p>
            <a:endParaRPr lang="it-IT" altLang="it-IT" sz="1800" dirty="0">
              <a:ea typeface="Geneva" pitchFamily="-84" charset="0"/>
            </a:endParaRPr>
          </a:p>
        </p:txBody>
      </p:sp>
      <p:sp>
        <p:nvSpPr>
          <p:cNvPr id="52228" name="Segnaposto numero diapositiva 4">
            <a:extLst>
              <a:ext uri="{FF2B5EF4-FFF2-40B4-BE49-F238E27FC236}">
                <a16:creationId xmlns:a16="http://schemas.microsoft.com/office/drawing/2014/main" id="{69FFB847-DCEE-4340-A4FB-ACEE27BAE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fld id="{C96AB997-14A0-4428-BABE-DA475241D43A}" type="slidenum">
              <a:rPr lang="en-GB" altLang="it-IT" sz="675">
                <a:solidFill>
                  <a:prstClr val="white"/>
                </a:solidFill>
              </a:rPr>
              <a:pPr defTabSz="685800" eaLnBrk="1" hangingPunct="1">
                <a:defRPr/>
              </a:pPr>
              <a:t>33</a:t>
            </a:fld>
            <a:r>
              <a:rPr lang="en-GB" altLang="it-IT" sz="675">
                <a:solidFill>
                  <a:prstClr val="white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1BE2638-B472-9B7C-497A-BAC7A09F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34</a:t>
            </a:fld>
            <a:endParaRPr lang="en-US" altLang="it-IT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071037DB-5693-4172-88CA-94182E7C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9" y="1514690"/>
            <a:ext cx="8547333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6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0335E-5292-4D34-8DA9-50540B73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i="1" dirty="0">
                <a:solidFill>
                  <a:srgbClr val="FF0000"/>
                </a:solidFill>
              </a:rPr>
              <a:t>Come reagiscono i genitori?</a:t>
            </a:r>
          </a:p>
        </p:txBody>
      </p:sp>
    </p:spTree>
    <p:extLst>
      <p:ext uri="{BB962C8B-B14F-4D97-AF65-F5344CB8AC3E}">
        <p14:creationId xmlns:p14="http://schemas.microsoft.com/office/powerpoint/2010/main" val="789114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8369" name="Titolo 1">
            <a:extLst>
              <a:ext uri="{FF2B5EF4-FFF2-40B4-BE49-F238E27FC236}">
                <a16:creationId xmlns:a16="http://schemas.microsoft.com/office/drawing/2014/main" id="{1A290497-8767-433D-84FE-5543DF91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1477261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it-IT" altLang="it-IT" sz="3000" b="1" dirty="0">
                <a:solidFill>
                  <a:srgbClr val="FFFFFF"/>
                </a:solidFill>
                <a:ea typeface="Geneva" pitchFamily="-84" charset="0"/>
              </a:rPr>
              <a:t>Le quattro dimensioni di </a:t>
            </a:r>
            <a:r>
              <a:rPr lang="it-IT" altLang="it-IT" sz="3000" b="1" dirty="0" err="1">
                <a:solidFill>
                  <a:srgbClr val="FFFFFF"/>
                </a:solidFill>
                <a:ea typeface="Geneva" pitchFamily="-84" charset="0"/>
              </a:rPr>
              <a:t>Rothbart</a:t>
            </a:r>
            <a:endParaRPr lang="it-IT" altLang="it-IT" sz="3000" b="1" dirty="0">
              <a:solidFill>
                <a:srgbClr val="FFFFFF"/>
              </a:solidFill>
              <a:ea typeface="Geneva" pitchFamily="-84" charset="0"/>
            </a:endParaRPr>
          </a:p>
        </p:txBody>
      </p:sp>
      <p:sp>
        <p:nvSpPr>
          <p:cNvPr id="58370" name="Segnaposto contenuto 2">
            <a:extLst>
              <a:ext uri="{FF2B5EF4-FFF2-40B4-BE49-F238E27FC236}">
                <a16:creationId xmlns:a16="http://schemas.microsoft.com/office/drawing/2014/main" id="{F95DF8D3-5D88-4140-A17F-A33CF979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10" y="2798133"/>
            <a:ext cx="7375161" cy="2020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</a:t>
            </a:r>
          </a:p>
          <a:p>
            <a:pPr marL="0" indent="0">
              <a:buNone/>
            </a:pP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Emotività positiva (estroversione)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: tendenza ad accostarsi a nuove esperienze con emozioni positive.</a:t>
            </a:r>
          </a:p>
          <a:p>
            <a:pPr marL="0" indent="0">
              <a:buNone/>
            </a:pP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	</a:t>
            </a:r>
          </a:p>
          <a:p>
            <a:pPr marL="0" indent="0">
              <a:buNone/>
            </a:pP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Affettività negativa (ansia)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: tendenza a rispondere alle nuove esperienze con ansia o allontanamento.</a:t>
            </a:r>
          </a:p>
          <a:p>
            <a:endParaRPr lang="it-IT" altLang="it-IT" sz="1500" dirty="0">
              <a:solidFill>
                <a:srgbClr val="000000"/>
              </a:solidFill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Curva dell’attenzione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: durata dell’orientamento o interesse.</a:t>
            </a:r>
          </a:p>
          <a:p>
            <a:endParaRPr lang="it-IT" altLang="it-IT" sz="1500" dirty="0">
              <a:solidFill>
                <a:srgbClr val="000000"/>
              </a:solidFill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sz="1500" i="1" dirty="0">
                <a:solidFill>
                  <a:srgbClr val="000000"/>
                </a:solidFill>
                <a:ea typeface="Geneva" pitchFamily="-84" charset="0"/>
              </a:rPr>
              <a:t>Autoregolazione/controllo volontario</a:t>
            </a:r>
            <a:r>
              <a:rPr lang="it-IT" altLang="it-IT" sz="1500" dirty="0">
                <a:solidFill>
                  <a:srgbClr val="000000"/>
                </a:solidFill>
                <a:ea typeface="Geneva" pitchFamily="-84" charset="0"/>
              </a:rPr>
              <a:t>: capacità di regolare l’attenzione o il comportamento oppure di calmarsi.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id="{171286C6-95F9-4F4B-8195-90C5DE759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19448" y="5525027"/>
            <a:ext cx="428046" cy="235550"/>
          </a:xfrm>
        </p:spPr>
        <p:txBody>
          <a:bodyPr>
            <a:normAutofit/>
          </a:bodyPr>
          <a:lstStyle>
            <a:lvl1pPr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1" hangingPunct="1">
              <a:spcAft>
                <a:spcPts val="450"/>
              </a:spcAft>
              <a:defRPr/>
            </a:pPr>
            <a:fld id="{33676434-7EED-47CD-A853-05A4B5C176B8}" type="slidenum">
              <a:rPr lang="en-GB" altLang="it-IT">
                <a:solidFill>
                  <a:srgbClr val="898989"/>
                </a:solidFill>
              </a:rPr>
              <a:pPr defTabSz="685800" eaLnBrk="1" hangingPunct="1">
                <a:spcAft>
                  <a:spcPts val="450"/>
                </a:spcAft>
                <a:defRPr/>
              </a:pPr>
              <a:t>36</a:t>
            </a:fld>
            <a:r>
              <a:rPr lang="en-GB" altLang="it-IT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3AAEEB7-370C-4CD1-84ED-44A96922B98A}" type="slidenum"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37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85900" y="1214754"/>
            <a:ext cx="6172200" cy="4893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it-IT" sz="2400" dirty="0">
                <a:solidFill>
                  <a:prstClr val="black"/>
                </a:solidFill>
                <a:latin typeface="Calibri Light" panose="020F0302020204030204"/>
              </a:rPr>
              <a:t>Dal temperamento alla personalità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03735" y="1768079"/>
            <a:ext cx="6697265" cy="28003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/>
          <a:p>
            <a:pPr marL="217885" indent="-217885" defTabSz="6858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Processi che tendono a mantenere la continuità tra temperamento </a:t>
            </a:r>
          </a:p>
          <a:p>
            <a:pPr marL="217885" indent="-217885" defTabSz="6858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e personalità (elenco identificato in via solo teorica da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</a:rPr>
              <a:t>Caspi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):</a:t>
            </a:r>
          </a:p>
          <a:p>
            <a:pPr marL="217885" indent="-217885" defTabSz="6858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Il temperamento interferisce fin da subito con</a:t>
            </a:r>
          </a:p>
          <a:p>
            <a:pPr marL="342900" lvl="1" defTabSz="685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l’apprendimento (es. curiosità)</a:t>
            </a:r>
          </a:p>
          <a:p>
            <a:pPr marL="342900" lvl="1" defTabSz="685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le reazioni degli altri (es. bambino difficile – modello Thomas e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</a:rPr>
              <a:t>Chess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342900" lvl="1" defTabSz="685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la percezione dell’ambiente (es. ritrosia)</a:t>
            </a:r>
          </a:p>
          <a:p>
            <a:pPr marL="217885" indent="-217885" defTabSz="6858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Il temperamento influisce su</a:t>
            </a:r>
          </a:p>
          <a:p>
            <a:pPr marL="342900" lvl="1" defTabSz="685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la reattività agli stimoli (es. ansia verso compiti ritenuti più adatti ad altri)</a:t>
            </a:r>
          </a:p>
          <a:p>
            <a:pPr marL="342900" lvl="1" defTabSz="685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la scelta e manipolazione del proprio ambiente (es. scelta degli amici che corrispondono al proprio carattere)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85646" y="4586315"/>
            <a:ext cx="6318702" cy="62488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it-IT" dirty="0">
                <a:solidFill>
                  <a:srgbClr val="EFC515"/>
                </a:solidFill>
                <a:latin typeface="Calibri" panose="020F0502020204030204"/>
              </a:rPr>
              <a:t>La personalità non è predeterminata dal temperamento: possono sempre verificarsi dei cambiamenti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>
            <a:extLst>
              <a:ext uri="{FF2B5EF4-FFF2-40B4-BE49-F238E27FC236}">
                <a16:creationId xmlns:a16="http://schemas.microsoft.com/office/drawing/2014/main" id="{1E113CB1-8A3D-4A1F-BC2E-6AB4307D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 dirty="0">
                <a:solidFill>
                  <a:srgbClr val="FF0000"/>
                </a:solidFill>
                <a:ea typeface="Geneva" pitchFamily="-84" charset="0"/>
              </a:rPr>
              <a:t>Spiegazione delle differenze di temperamento</a:t>
            </a:r>
            <a:br>
              <a:rPr lang="it-IT" altLang="it-IT" dirty="0">
                <a:ea typeface="Geneva" pitchFamily="-84" charset="0"/>
              </a:rPr>
            </a:br>
            <a:br>
              <a:rPr lang="it-IT" altLang="it-IT" dirty="0">
                <a:ea typeface="Geneva" pitchFamily="-84" charset="0"/>
              </a:rPr>
            </a:br>
            <a:r>
              <a:rPr lang="it-IT" altLang="it-IT" b="0" u="sng" dirty="0">
                <a:solidFill>
                  <a:srgbClr val="000000"/>
                </a:solidFill>
                <a:ea typeface="Geneva" pitchFamily="-84" charset="0"/>
              </a:rPr>
              <a:t>Geni e biologia</a:t>
            </a:r>
            <a:r>
              <a:rPr lang="it-IT" altLang="it-IT" b="0" dirty="0">
                <a:solidFill>
                  <a:srgbClr val="000000"/>
                </a:solidFill>
                <a:ea typeface="Geneva" pitchFamily="-84" charset="0"/>
              </a:rPr>
              <a:t>: potenziale di cambiamento</a:t>
            </a:r>
          </a:p>
        </p:txBody>
      </p:sp>
      <p:sp>
        <p:nvSpPr>
          <p:cNvPr id="57346" name="Segnaposto contenuto 2">
            <a:extLst>
              <a:ext uri="{FF2B5EF4-FFF2-40B4-BE49-F238E27FC236}">
                <a16:creationId xmlns:a16="http://schemas.microsoft.com/office/drawing/2014/main" id="{39C8EBD4-6AF5-49F1-BB54-B0C6BAEE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0050" y="2118122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b="1" dirty="0">
                <a:ea typeface="Geneva" pitchFamily="-84" charset="0"/>
              </a:rPr>
              <a:t>	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it-IT" altLang="it-IT" sz="2400" dirty="0">
                <a:ea typeface="Arial" panose="020B0604020202020204" pitchFamily="34" charset="0"/>
              </a:rPr>
              <a:t>una forte componente genetica </a:t>
            </a:r>
            <a:r>
              <a:rPr lang="it-IT" altLang="it-IT" sz="2400" dirty="0">
                <a:latin typeface="Wingdings" panose="05000000000000000000" pitchFamily="2" charset="2"/>
                <a:ea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it-IT" altLang="it-IT" sz="2400" dirty="0">
                <a:ea typeface="Arial" panose="020B0604020202020204" pitchFamily="34" charset="0"/>
                <a:sym typeface="Wingdings" panose="05000000000000000000" pitchFamily="2" charset="2"/>
              </a:rPr>
              <a:t> studi sui gemelli</a:t>
            </a:r>
            <a:endParaRPr lang="it-IT" altLang="it-IT" sz="2400" dirty="0">
              <a:ea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it-IT" altLang="it-IT" sz="2400" dirty="0">
                <a:ea typeface="Arial" panose="020B0604020202020204" pitchFamily="34" charset="0"/>
              </a:rPr>
              <a:t>Reattività neurologica</a:t>
            </a:r>
            <a:endParaRPr lang="it-IT" altLang="ja-JP" sz="2400" dirty="0">
              <a:ea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None/>
            </a:pPr>
            <a:endParaRPr lang="it-IT" altLang="it-IT" sz="2400" dirty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it-IT" altLang="it-IT" sz="2400" dirty="0">
                <a:solidFill>
                  <a:srgbClr val="000000"/>
                </a:solidFill>
                <a:ea typeface="Geneva" pitchFamily="-84" charset="0"/>
              </a:rPr>
              <a:t>               </a:t>
            </a:r>
          </a:p>
          <a:p>
            <a:pPr marL="0" indent="0">
              <a:buNone/>
            </a:pPr>
            <a:r>
              <a:rPr lang="it-IT" altLang="it-IT" sz="3000" dirty="0">
                <a:solidFill>
                  <a:srgbClr val="000000"/>
                </a:solidFill>
                <a:ea typeface="Geneva" pitchFamily="-84" charset="0"/>
              </a:rPr>
              <a:t>             </a:t>
            </a:r>
            <a:r>
              <a:rPr lang="it-IT" altLang="it-IT" sz="3000" u="sng" dirty="0">
                <a:solidFill>
                  <a:srgbClr val="000000"/>
                </a:solidFill>
                <a:ea typeface="Geneva" pitchFamily="-84" charset="0"/>
              </a:rPr>
              <a:t>Cultura (punto iniziale biologico, plasticità)</a:t>
            </a:r>
            <a:endParaRPr lang="it-IT" altLang="it-IT" sz="3000" u="sng" dirty="0">
              <a:ea typeface="Geneva" pitchFamily="-84" charset="0"/>
            </a:endParaRPr>
          </a:p>
        </p:txBody>
      </p:sp>
      <p:sp>
        <p:nvSpPr>
          <p:cNvPr id="60420" name="Segnaposto numero diapositiva 4">
            <a:extLst>
              <a:ext uri="{FF2B5EF4-FFF2-40B4-BE49-F238E27FC236}">
                <a16:creationId xmlns:a16="http://schemas.microsoft.com/office/drawing/2014/main" id="{575DD752-7180-413E-8941-A8C78F1CC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fld id="{1C13BAB6-3A31-4EB8-8464-858EDEDA4711}" type="slidenum">
              <a:rPr lang="en-GB" altLang="it-IT" sz="675">
                <a:solidFill>
                  <a:prstClr val="white"/>
                </a:solidFill>
              </a:rPr>
              <a:pPr defTabSz="685800" eaLnBrk="1" hangingPunct="1">
                <a:defRPr/>
              </a:pPr>
              <a:t>38</a:t>
            </a:fld>
            <a:r>
              <a:rPr lang="en-GB" altLang="it-IT" sz="675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8E30665-E6FC-426B-8404-6CEEAE94B2EC}"/>
              </a:ext>
            </a:extLst>
          </p:cNvPr>
          <p:cNvSpPr/>
          <p:nvPr/>
        </p:nvSpPr>
        <p:spPr>
          <a:xfrm>
            <a:off x="-336233" y="4643439"/>
            <a:ext cx="8851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3" defTabSz="685800"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ambiente </a:t>
            </a:r>
            <a:r>
              <a:rPr lang="it-IT" altLang="it-IT" sz="2400" dirty="0">
                <a:solidFill>
                  <a:prstClr val="black"/>
                </a:solidFill>
                <a:latin typeface="Wingdings" panose="05000000000000000000" pitchFamily="2" charset="2"/>
                <a:ea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it-IT" altLang="it-IT" sz="24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sym typeface="Wingdings" panose="05000000000000000000" pitchFamily="2" charset="2"/>
              </a:rPr>
              <a:t> sistema culturale di norme, valori e credenze</a:t>
            </a:r>
            <a:endParaRPr lang="it-IT" altLang="it-IT" sz="2400" dirty="0">
              <a:solidFill>
                <a:prstClr val="black"/>
              </a:solidFill>
              <a:latin typeface="Calibri" panose="020F0502020204030204"/>
              <a:ea typeface="Arial" panose="020B0604020202020204" pitchFamily="34" charset="0"/>
            </a:endParaRPr>
          </a:p>
          <a:p>
            <a:pPr marL="1028700" lvl="3" defTabSz="685800"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variabili di cure parentali </a:t>
            </a:r>
            <a:r>
              <a:rPr lang="it-IT" altLang="it-IT" sz="2400" dirty="0">
                <a:solidFill>
                  <a:prstClr val="black"/>
                </a:solidFill>
                <a:latin typeface="Wingdings" panose="05000000000000000000" pitchFamily="2" charset="2"/>
                <a:ea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it-IT" altLang="it-IT" sz="24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sym typeface="Wingdings" panose="05000000000000000000" pitchFamily="2" charset="2"/>
              </a:rPr>
              <a:t>interazioni tra il </a:t>
            </a:r>
            <a:r>
              <a:rPr lang="it-IT" altLang="it-IT" sz="2400" dirty="0" err="1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sym typeface="Wingdings" panose="05000000000000000000" pitchFamily="2" charset="2"/>
              </a:rPr>
              <a:t>caregiver</a:t>
            </a:r>
            <a:r>
              <a:rPr lang="it-IT" altLang="it-IT" sz="24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sym typeface="Wingdings" panose="05000000000000000000" pitchFamily="2" charset="2"/>
              </a:rPr>
              <a:t> e il figlio</a:t>
            </a: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>
            <a:extLst>
              <a:ext uri="{FF2B5EF4-FFF2-40B4-BE49-F238E27FC236}">
                <a16:creationId xmlns:a16="http://schemas.microsoft.com/office/drawing/2014/main" id="{282B767E-47A4-4E35-9461-5F4376AD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Geneva" pitchFamily="-84" charset="0"/>
              </a:rPr>
              <a:t>Temperamento a lungo termine</a:t>
            </a:r>
            <a:br>
              <a:rPr lang="it-IT" altLang="it-IT" dirty="0">
                <a:ea typeface="Geneva" pitchFamily="-84" charset="0"/>
              </a:rPr>
            </a:br>
            <a:r>
              <a:rPr lang="it-IT" altLang="it-IT" b="0" dirty="0" err="1">
                <a:solidFill>
                  <a:srgbClr val="000000"/>
                </a:solidFill>
                <a:ea typeface="Geneva" pitchFamily="-84" charset="0"/>
              </a:rPr>
              <a:t>Goodness</a:t>
            </a:r>
            <a:r>
              <a:rPr lang="it-IT" altLang="it-IT" b="0" dirty="0">
                <a:solidFill>
                  <a:srgbClr val="000000"/>
                </a:solidFill>
                <a:ea typeface="Geneva" pitchFamily="-84" charset="0"/>
              </a:rPr>
              <a:t> of </a:t>
            </a:r>
            <a:r>
              <a:rPr lang="it-IT" altLang="it-IT" b="0" dirty="0" err="1">
                <a:solidFill>
                  <a:srgbClr val="000000"/>
                </a:solidFill>
                <a:ea typeface="Geneva" pitchFamily="-84" charset="0"/>
              </a:rPr>
              <a:t>fit</a:t>
            </a:r>
            <a:endParaRPr lang="it-IT" altLang="it-IT" b="0" dirty="0">
              <a:solidFill>
                <a:srgbClr val="000000"/>
              </a:solidFill>
              <a:ea typeface="Geneva" pitchFamily="-84" charset="0"/>
            </a:endParaRPr>
          </a:p>
        </p:txBody>
      </p:sp>
      <p:sp>
        <p:nvSpPr>
          <p:cNvPr id="64514" name="Segnaposto contenuto 2">
            <a:extLst>
              <a:ext uri="{FF2B5EF4-FFF2-40B4-BE49-F238E27FC236}">
                <a16:creationId xmlns:a16="http://schemas.microsoft.com/office/drawing/2014/main" id="{B0216AA8-B78E-4268-8CC5-69C4E7EE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altLang="it-IT" dirty="0"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dirty="0">
                <a:ea typeface="Geneva" pitchFamily="-84" charset="0"/>
              </a:rPr>
              <a:t>Tra temperamento iniziale e personalità adulta esiste un rapporto, ma non un vincolo “causa-effetto”.</a:t>
            </a:r>
          </a:p>
          <a:p>
            <a:pPr marL="0" indent="0">
              <a:buNone/>
            </a:pPr>
            <a:r>
              <a:rPr lang="it-IT" altLang="it-IT" b="1" dirty="0">
                <a:ea typeface="Geneva" pitchFamily="-84" charset="0"/>
                <a:sym typeface="Wingdings" panose="05000000000000000000" pitchFamily="2" charset="2"/>
              </a:rPr>
              <a:t>	</a:t>
            </a:r>
            <a:r>
              <a:rPr lang="it-IT" altLang="it-IT" b="1" dirty="0">
                <a:latin typeface="Wingdings" panose="05000000000000000000" pitchFamily="2" charset="2"/>
                <a:ea typeface="Geneva" pitchFamily="-84" charset="0"/>
                <a:sym typeface="Wingdings" panose="05000000000000000000" pitchFamily="2" charset="2"/>
              </a:rPr>
              <a:t></a:t>
            </a:r>
            <a:endParaRPr lang="it-IT" altLang="it-IT" b="1" dirty="0"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b="1" dirty="0" err="1">
                <a:ea typeface="Geneva" pitchFamily="-84" charset="0"/>
              </a:rPr>
              <a:t>Goodness</a:t>
            </a:r>
            <a:r>
              <a:rPr lang="it-IT" altLang="it-IT" b="1" dirty="0">
                <a:ea typeface="Geneva" pitchFamily="-84" charset="0"/>
              </a:rPr>
              <a:t> of </a:t>
            </a:r>
            <a:r>
              <a:rPr lang="it-IT" altLang="it-IT" b="1" dirty="0" err="1">
                <a:ea typeface="Geneva" pitchFamily="-84" charset="0"/>
              </a:rPr>
              <a:t>fit</a:t>
            </a:r>
            <a:r>
              <a:rPr lang="it-IT" altLang="it-IT" dirty="0">
                <a:ea typeface="Geneva" pitchFamily="-84" charset="0"/>
              </a:rPr>
              <a:t>: il concetto definisce come le componenti genetiche e biologiche – parte innata del temperamento – e le forze ambientali si combinano e interagiscono per produrre, nel corso del tempo diverse traiettorie di sviluppo (es. alcune reazioni temperamentali non creano problemi in alcune famiglie mentre in altre creano maggiore scompiglio; differenze culturali)</a:t>
            </a:r>
          </a:p>
          <a:p>
            <a:pPr marL="0" indent="0">
              <a:buNone/>
            </a:pPr>
            <a:endParaRPr lang="it-IT" altLang="it-IT" b="1" dirty="0">
              <a:ea typeface="Geneva" pitchFamily="-84" charset="0"/>
            </a:endParaRPr>
          </a:p>
          <a:p>
            <a:pPr marL="0" indent="0">
              <a:buNone/>
            </a:pPr>
            <a:r>
              <a:rPr lang="it-IT" altLang="it-IT" b="1" dirty="0">
                <a:ea typeface="Geneva" pitchFamily="-84" charset="0"/>
              </a:rPr>
              <a:t>Es. della crescita p. 144 libro</a:t>
            </a:r>
          </a:p>
          <a:p>
            <a:pPr marL="0" indent="0">
              <a:buNone/>
            </a:pPr>
            <a:r>
              <a:rPr lang="it-IT" altLang="it-IT" b="1" dirty="0">
                <a:ea typeface="Geneva" pitchFamily="-84" charset="0"/>
              </a:rPr>
              <a:t>	</a:t>
            </a:r>
            <a:endParaRPr lang="it-IT" altLang="it-IT" dirty="0">
              <a:ea typeface="Geneva" pitchFamily="-84" charset="0"/>
            </a:endParaRPr>
          </a:p>
        </p:txBody>
      </p:sp>
      <p:sp>
        <p:nvSpPr>
          <p:cNvPr id="64516" name="Segnaposto numero diapositiva 4">
            <a:extLst>
              <a:ext uri="{FF2B5EF4-FFF2-40B4-BE49-F238E27FC236}">
                <a16:creationId xmlns:a16="http://schemas.microsoft.com/office/drawing/2014/main" id="{4B6E6FFE-A6C8-422A-818E-F5181F70B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fld id="{2E1C209A-AE8B-4DE9-BF21-7376DD74F894}" type="slidenum">
              <a:rPr lang="en-GB" altLang="it-IT" sz="675">
                <a:solidFill>
                  <a:prstClr val="white"/>
                </a:solidFill>
              </a:rPr>
              <a:pPr defTabSz="685800" eaLnBrk="1" hangingPunct="1">
                <a:defRPr/>
              </a:pPr>
              <a:t>39</a:t>
            </a:fld>
            <a:r>
              <a:rPr lang="en-GB" altLang="it-IT" sz="675">
                <a:solidFill>
                  <a:prstClr val="white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21C352-648D-DF19-F147-56D478C2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9F5FA5-4E34-BEBF-5CA6-DA3A2AACC62D}"/>
              </a:ext>
            </a:extLst>
          </p:cNvPr>
          <p:cNvSpPr txBox="1"/>
          <p:nvPr/>
        </p:nvSpPr>
        <p:spPr>
          <a:xfrm>
            <a:off x="2411760" y="692696"/>
            <a:ext cx="4298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LA VALUTAZIONE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(SECONDA COMPONENTE DELL’EMOZIONE) 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7868F446-33E0-5A9A-16D7-9D8AB87AD04E}"/>
              </a:ext>
            </a:extLst>
          </p:cNvPr>
          <p:cNvSpPr/>
          <p:nvPr/>
        </p:nvSpPr>
        <p:spPr>
          <a:xfrm>
            <a:off x="4572000" y="184482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6BAFFD-89B9-8809-8158-3B8E4CA29B87}"/>
              </a:ext>
            </a:extLst>
          </p:cNvPr>
          <p:cNvSpPr txBox="1"/>
          <p:nvPr/>
        </p:nvSpPr>
        <p:spPr>
          <a:xfrm>
            <a:off x="1664187" y="2302041"/>
            <a:ext cx="585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CONFRONTO TRA UNA SITUAZIONE E UN NOSTRO OBIETTIVO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6BEEC43B-146A-CEAC-07AE-389141C1AFF3}"/>
              </a:ext>
            </a:extLst>
          </p:cNvPr>
          <p:cNvSpPr/>
          <p:nvPr/>
        </p:nvSpPr>
        <p:spPr>
          <a:xfrm>
            <a:off x="4572000" y="2851011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6BD4F5-3348-1540-8008-7628E8CA30A5}"/>
              </a:ext>
            </a:extLst>
          </p:cNvPr>
          <p:cNvSpPr txBox="1"/>
          <p:nvPr/>
        </p:nvSpPr>
        <p:spPr>
          <a:xfrm>
            <a:off x="2123728" y="304590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 un evento non incide in alcuno dei nostri obiettivi è emozionalmente neutro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000628EB-6AC8-1B21-219A-DAC9F5F88532}"/>
              </a:ext>
            </a:extLst>
          </p:cNvPr>
          <p:cNvSpPr/>
          <p:nvPr/>
        </p:nvSpPr>
        <p:spPr>
          <a:xfrm rot="5400000">
            <a:off x="4235562" y="1461182"/>
            <a:ext cx="651392" cy="4731044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C6F33E-EC6C-71DD-F13D-CB6AAE52C587}"/>
              </a:ext>
            </a:extLst>
          </p:cNvPr>
          <p:cNvSpPr txBox="1"/>
          <p:nvPr/>
        </p:nvSpPr>
        <p:spPr>
          <a:xfrm>
            <a:off x="1187624" y="4509120"/>
            <a:ext cx="6768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L’intensita’</a:t>
            </a:r>
            <a:r>
              <a:rPr lang="it-IT" dirty="0"/>
              <a:t> dell’emozione dipende dall’importanza che quell’obiettivo ha per noi e dal grado con cui l’evento lo ostacola o lo facilita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459C66-E112-8232-2783-0022D942B847}"/>
              </a:ext>
            </a:extLst>
          </p:cNvPr>
          <p:cNvSpPr txBox="1"/>
          <p:nvPr/>
        </p:nvSpPr>
        <p:spPr>
          <a:xfrm>
            <a:off x="6170696" y="550421"/>
            <a:ext cx="23617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Può essere automatica oppure  consapevole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A74BF95E-B51F-1E30-B03E-AEFE1B2F95E5}"/>
              </a:ext>
            </a:extLst>
          </p:cNvPr>
          <p:cNvSpPr/>
          <p:nvPr/>
        </p:nvSpPr>
        <p:spPr>
          <a:xfrm rot="16200000">
            <a:off x="5715102" y="620551"/>
            <a:ext cx="45719" cy="603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1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43FCF1-66B2-DF90-ADFA-2E8A2D05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47A33729-3DEA-11A8-2B9C-6023D19E9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840584"/>
              </p:ext>
            </p:extLst>
          </p:nvPr>
        </p:nvGraphicFramePr>
        <p:xfrm>
          <a:off x="251520" y="1430733"/>
          <a:ext cx="8515258" cy="107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ccia giù 7">
            <a:extLst>
              <a:ext uri="{FF2B5EF4-FFF2-40B4-BE49-F238E27FC236}">
                <a16:creationId xmlns:a16="http://schemas.microsoft.com/office/drawing/2014/main" id="{5E69AFA2-3703-E8CA-F1E9-5940B4AA13D5}"/>
              </a:ext>
            </a:extLst>
          </p:cNvPr>
          <p:cNvSpPr/>
          <p:nvPr/>
        </p:nvSpPr>
        <p:spPr>
          <a:xfrm>
            <a:off x="1403648" y="257726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A01A18BD-C391-D7C0-7884-AD8825AF7426}"/>
              </a:ext>
            </a:extLst>
          </p:cNvPr>
          <p:cNvSpPr/>
          <p:nvPr/>
        </p:nvSpPr>
        <p:spPr>
          <a:xfrm>
            <a:off x="4482862" y="2608265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EF32A8-13E1-E475-76B6-5575FDD97A8C}"/>
              </a:ext>
            </a:extLst>
          </p:cNvPr>
          <p:cNvSpPr txBox="1"/>
          <p:nvPr/>
        </p:nvSpPr>
        <p:spPr>
          <a:xfrm>
            <a:off x="107504" y="2815270"/>
            <a:ext cx="309534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Sono molto regolari nei ritmi biologici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Sono tranquilli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Mostrano interesse di fronte alle novità. Si adattano rapidamente ai cambiamenti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Reagiscono con </a:t>
            </a:r>
            <a:r>
              <a:rPr lang="it-IT" dirty="0" err="1"/>
              <a:t>intensita</a:t>
            </a:r>
            <a:r>
              <a:rPr lang="it-IT" dirty="0"/>
              <a:t>̀ moderata agli stimoli sgradevoli e gradevoli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9F1421-245A-06B4-2440-61AE14EF8895}"/>
              </a:ext>
            </a:extLst>
          </p:cNvPr>
          <p:cNvSpPr txBox="1"/>
          <p:nvPr/>
        </p:nvSpPr>
        <p:spPr>
          <a:xfrm>
            <a:off x="3272993" y="2927150"/>
            <a:ext cx="288318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Hanno fame o sonno a orari imprevedibili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Rispondono con fastidio alle </a:t>
            </a:r>
            <a:r>
              <a:rPr lang="it-IT" dirty="0" err="1"/>
              <a:t>novita</a:t>
            </a:r>
            <a:r>
              <a:rPr lang="it-IT" dirty="0"/>
              <a:t>̀ e si adattano lentamente a esse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Reagiscono intensamente gli stimoli sgradevoli e gradevoli e sono spesso di malumore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B36597-0074-D49C-5A5A-B07980E44144}"/>
              </a:ext>
            </a:extLst>
          </p:cNvPr>
          <p:cNvSpPr txBox="1"/>
          <p:nvPr/>
        </p:nvSpPr>
        <p:spPr>
          <a:xfrm>
            <a:off x="6250479" y="2942631"/>
            <a:ext cx="2786017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Presentano un basso livello di </a:t>
            </a:r>
            <a:r>
              <a:rPr lang="it-IT" dirty="0" err="1"/>
              <a:t>attivita</a:t>
            </a:r>
            <a:r>
              <a:rPr lang="it-IT" dirty="0"/>
              <a:t>̀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Un iniziale blocco di fronte alle </a:t>
            </a:r>
            <a:r>
              <a:rPr lang="it-IT" dirty="0" err="1"/>
              <a:t>novita</a:t>
            </a:r>
            <a:r>
              <a:rPr lang="it-IT" dirty="0"/>
              <a:t>̀</a:t>
            </a:r>
            <a:br>
              <a:rPr lang="it-IT" dirty="0"/>
            </a:br>
            <a:r>
              <a:rPr lang="it-IT" dirty="0"/>
              <a:t> Una certa lentezza nell’adattarsi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dirty="0"/>
              <a:t>Una </a:t>
            </a:r>
            <a:r>
              <a:rPr lang="it-IT" dirty="0" err="1"/>
              <a:t>reattivita</a:t>
            </a:r>
            <a:r>
              <a:rPr lang="it-IT" dirty="0"/>
              <a:t>̀ un po’ esagerata e sono spesso di cattivo umore</a:t>
            </a:r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D381C7C4-2D73-29CF-D37F-EEAFA06B6EFC}"/>
              </a:ext>
            </a:extLst>
          </p:cNvPr>
          <p:cNvSpPr/>
          <p:nvPr/>
        </p:nvSpPr>
        <p:spPr>
          <a:xfrm>
            <a:off x="7550617" y="2552325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241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1336F5EE-F70B-10A5-1FC8-EF2F3F471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54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defRPr/>
            </a:pPr>
            <a:r>
              <a:rPr lang="it-IT" sz="3200">
                <a:latin typeface="Verdana" charset="0"/>
              </a:rPr>
              <a:t>Mary Rothbart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401F5AF7-61BB-56B0-D85A-CB2D6C2E4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578496"/>
            <a:ext cx="8856984" cy="4226768"/>
          </a:xfrm>
          <a:noFill/>
        </p:spPr>
        <p:txBody>
          <a:bodyPr>
            <a:normAutofit/>
          </a:bodyPr>
          <a:lstStyle/>
          <a:p>
            <a:pPr marL="533400" indent="-533400">
              <a:buFontTx/>
              <a:buNone/>
            </a:pPr>
            <a:r>
              <a:rPr lang="it-IT" altLang="it-IT" sz="1600" dirty="0">
                <a:solidFill>
                  <a:srgbClr val="0D0D0D"/>
                </a:solidFill>
              </a:rPr>
              <a:t>Non c’</a:t>
            </a:r>
            <a:r>
              <a:rPr lang="it-IT" altLang="ja-JP" sz="1600" dirty="0">
                <a:solidFill>
                  <a:srgbClr val="0D0D0D"/>
                </a:solidFill>
              </a:rPr>
              <a:t>è unanime consenso sulle dimensioni del temperamento individuate dal NYLS</a:t>
            </a:r>
          </a:p>
          <a:p>
            <a:pPr marL="533400" indent="-533400">
              <a:buFontTx/>
              <a:buNone/>
            </a:pPr>
            <a:r>
              <a:rPr lang="it-IT" altLang="it-IT" sz="1600" dirty="0">
                <a:solidFill>
                  <a:srgbClr val="0D0D0D"/>
                </a:solidFill>
              </a:rPr>
              <a:t>Proposta di Mary </a:t>
            </a:r>
            <a:r>
              <a:rPr lang="it-IT" altLang="it-IT" sz="1600" dirty="0" err="1">
                <a:solidFill>
                  <a:srgbClr val="0D0D0D"/>
                </a:solidFill>
              </a:rPr>
              <a:t>Rothbart</a:t>
            </a:r>
            <a:r>
              <a:rPr lang="it-IT" altLang="it-IT" sz="1600" dirty="0">
                <a:solidFill>
                  <a:srgbClr val="0D0D0D"/>
                </a:solidFill>
              </a:rPr>
              <a:t>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altLang="it-IT" sz="1600" dirty="0">
                <a:solidFill>
                  <a:srgbClr val="0D0D0D"/>
                </a:solidFill>
              </a:rPr>
              <a:t>riduzione due fattori di carattere emotivo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altLang="it-IT" sz="1600" dirty="0">
                <a:solidFill>
                  <a:srgbClr val="0D0D0D"/>
                </a:solidFill>
              </a:rPr>
              <a:t>Emozionalità positiva (</a:t>
            </a:r>
            <a:r>
              <a:rPr lang="it-IT" altLang="it-IT" sz="1600" i="1" dirty="0" err="1">
                <a:solidFill>
                  <a:srgbClr val="0D0D0D"/>
                </a:solidFill>
              </a:rPr>
              <a:t>surgency</a:t>
            </a:r>
            <a:r>
              <a:rPr lang="it-IT" altLang="it-IT" sz="1600" dirty="0">
                <a:solidFill>
                  <a:srgbClr val="0D0D0D"/>
                </a:solidFill>
              </a:rPr>
              <a:t>, dinamismo) positive che spingono all’</a:t>
            </a:r>
            <a:r>
              <a:rPr lang="it-IT" altLang="ja-JP" sz="1600" dirty="0">
                <a:solidFill>
                  <a:srgbClr val="0D0D0D"/>
                </a:solidFill>
              </a:rPr>
              <a:t>interazione con l’ambiente (emozionalità positiva)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altLang="it-IT" sz="1600" dirty="0">
                <a:solidFill>
                  <a:srgbClr val="0D0D0D"/>
                </a:solidFill>
              </a:rPr>
              <a:t>Emozionalità negativa  </a:t>
            </a:r>
            <a:r>
              <a:rPr lang="it-IT" altLang="ja-JP" sz="1600" dirty="0">
                <a:solidFill>
                  <a:srgbClr val="0D0D0D"/>
                </a:solidFill>
              </a:rPr>
              <a:t>(tristezza paura, frustrazione, rabbia)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it-IT" altLang="ja-JP" sz="1600" dirty="0">
              <a:solidFill>
                <a:srgbClr val="0D0D0D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altLang="it-IT" sz="1600" dirty="0">
                <a:solidFill>
                  <a:srgbClr val="0D0D0D"/>
                </a:solidFill>
              </a:rPr>
              <a:t>introduzione di un nuovo fattore, collegata alle funzioni esecutive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altLang="it-IT" sz="1600" i="1" dirty="0" err="1">
                <a:solidFill>
                  <a:srgbClr val="0D0D0D"/>
                </a:solidFill>
              </a:rPr>
              <a:t>effortful</a:t>
            </a:r>
            <a:r>
              <a:rPr lang="it-IT" altLang="it-IT" sz="1600" i="1" dirty="0">
                <a:solidFill>
                  <a:srgbClr val="0D0D0D"/>
                </a:solidFill>
              </a:rPr>
              <a:t> control </a:t>
            </a:r>
            <a:r>
              <a:rPr lang="it-IT" altLang="it-IT" sz="1600" dirty="0">
                <a:solidFill>
                  <a:srgbClr val="0D0D0D"/>
                </a:solidFill>
              </a:rPr>
              <a:t>(controllo volontario), ossia capacità di sopprimere una risposta dominante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it-IT" altLang="it-IT" dirty="0">
              <a:solidFill>
                <a:srgbClr val="0D0D0D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77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12767D1-E020-7863-926C-107D6AE1D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6C5CEDF3-1456-4D3A-1989-35ED2FA14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9A2A5C-F207-B747-B906-E78B91B3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639-93F0-C740-9E75-75285DC83184}" type="slidenum">
              <a:rPr lang="en-US" altLang="it-IT" smtClean="0"/>
              <a:pPr/>
              <a:t>42</a:t>
            </a:fld>
            <a:endParaRPr lang="en-US" altLang="it-IT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87364546-EB44-2921-C4E4-6FA80ACF976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6222716"/>
              </p:ext>
            </p:extLst>
          </p:nvPr>
        </p:nvGraphicFramePr>
        <p:xfrm>
          <a:off x="144017" y="1052736"/>
          <a:ext cx="8855968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2587">
                  <a:extLst>
                    <a:ext uri="{9D8B030D-6E8A-4147-A177-3AD203B41FA5}">
                      <a16:colId xmlns:a16="http://schemas.microsoft.com/office/drawing/2014/main" val="1636730308"/>
                    </a:ext>
                  </a:extLst>
                </a:gridCol>
                <a:gridCol w="2915309">
                  <a:extLst>
                    <a:ext uri="{9D8B030D-6E8A-4147-A177-3AD203B41FA5}">
                      <a16:colId xmlns:a16="http://schemas.microsoft.com/office/drawing/2014/main" val="2302582075"/>
                    </a:ext>
                  </a:extLst>
                </a:gridCol>
                <a:gridCol w="3588072">
                  <a:extLst>
                    <a:ext uri="{9D8B030D-6E8A-4147-A177-3AD203B41FA5}">
                      <a16:colId xmlns:a16="http://schemas.microsoft.com/office/drawing/2014/main" val="428537807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Fattori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</a:rPr>
                        <a:t>Dimensioni a 0-12 mesi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Dimensioni a 3-7anni</a:t>
                      </a:r>
                    </a:p>
                    <a:p>
                      <a:pPr algn="just"/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774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Emozionalità negativa</a:t>
                      </a:r>
                    </a:p>
                    <a:p>
                      <a:pPr algn="just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</a:rPr>
                        <a:t>Paura, tristezza, frustrazione/irritabilità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</a:rPr>
                        <a:t>Paura, tristezza; rabbia/frustrazione; reazioni negative a stimoli intensi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52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sz="1800">
                          <a:effectLst/>
                        </a:rPr>
                        <a:t>Emozionalità positiva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</a:rPr>
                        <a:t>Avvicinamento, piacere ad alta intensità, attività vocale, riso, riso, recupero lento, livello di attività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</a:rPr>
                        <a:t>Livello di attività, eccitazione quando si aspetta una attività piacevole. Piacere in attività ad alta stimolazione (es.: andare in altalena). Impulsività; risate e sorrisi alle novità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598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 Auto-regolazione (</a:t>
                      </a:r>
                      <a:r>
                        <a:rPr lang="it-IT" sz="1800" dirty="0" err="1">
                          <a:effectLst/>
                        </a:rPr>
                        <a:t>effortful</a:t>
                      </a:r>
                      <a:r>
                        <a:rPr lang="it-IT" sz="1800" dirty="0">
                          <a:effectLst/>
                        </a:rPr>
                        <a:t> control)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</a:rPr>
                        <a:t>Piacere a bassa intensità; durata dell'orientamento a uno stimolo; facilità con cui si lascia calmare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</a:rPr>
                        <a:t>Controllo inibitorio (es: interrompe facilmente un'attività se gli si dice di no.  Concentrazione dell'attenzione. Piacere in attività tranquille. Sensibilità percettiva (es: nota anche piccole macchie di sporco su un oggetto)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48685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1C36A3-D3E7-E297-57D5-721EB4EF2188}"/>
              </a:ext>
            </a:extLst>
          </p:cNvPr>
          <p:cNvSpPr txBox="1"/>
          <p:nvPr/>
        </p:nvSpPr>
        <p:spPr>
          <a:xfrm>
            <a:off x="179512" y="636360"/>
            <a:ext cx="8820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ffectLst/>
                <a:ea typeface="Times New Roman" panose="02020603050405020304" pitchFamily="18" charset="0"/>
              </a:rPr>
              <a:t>Fattori e dimensioni del temperamento secondo </a:t>
            </a:r>
            <a:r>
              <a:rPr lang="it-IT" sz="2000" dirty="0" err="1">
                <a:effectLst/>
                <a:ea typeface="Times New Roman" panose="02020603050405020304" pitchFamily="18" charset="0"/>
              </a:rPr>
              <a:t>Rothbart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 e collaboratori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586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94B5A5-0DA8-CD08-9001-B8F93FBA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BB0F63-2CC1-E16D-EB53-5AF113A661A5}"/>
              </a:ext>
            </a:extLst>
          </p:cNvPr>
          <p:cNvSpPr txBox="1"/>
          <p:nvPr/>
        </p:nvSpPr>
        <p:spPr>
          <a:xfrm>
            <a:off x="1194204" y="707085"/>
            <a:ext cx="676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CAMBIAMENTI FISIOLOGICI E TENDENZE ALL’AZIONE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B7448B-374D-3DE4-7080-70E0AEE7FB79}"/>
              </a:ext>
            </a:extLst>
          </p:cNvPr>
          <p:cNvSpPr txBox="1"/>
          <p:nvPr/>
        </p:nvSpPr>
        <p:spPr>
          <a:xfrm>
            <a:off x="251520" y="3882112"/>
            <a:ext cx="8640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 espressioni (vocali, facciali, comportamentali) delle emozioni hanno un elevato potere comunicativo</a:t>
            </a:r>
          </a:p>
          <a:p>
            <a:r>
              <a:rPr lang="it-IT" dirty="0"/>
              <a:t>Vengono comprese dagli altri e influiscono sul loro comportamento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FB94FE-59B8-CC91-7587-0E95E95E2474}"/>
              </a:ext>
            </a:extLst>
          </p:cNvPr>
          <p:cNvSpPr txBox="1"/>
          <p:nvPr/>
        </p:nvSpPr>
        <p:spPr>
          <a:xfrm>
            <a:off x="251520" y="516507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Video (2 minuti) su come un le espressioni di rabbia di un adulto influiscono sul comportamento di un bambino </a:t>
            </a:r>
            <a:r>
              <a:rPr lang="it-IT" dirty="0">
                <a:hlinkClick r:id="rId2"/>
              </a:rPr>
              <a:t>https://www.youtube.com/watch?v=7FC4qRD1vn8</a:t>
            </a:r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9E1875-266C-4F42-3B39-821674A3A272}"/>
              </a:ext>
            </a:extLst>
          </p:cNvPr>
          <p:cNvSpPr txBox="1"/>
          <p:nvPr/>
        </p:nvSpPr>
        <p:spPr>
          <a:xfrm>
            <a:off x="4064889" y="1546371"/>
            <a:ext cx="36297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 programmi di azione connessi alle emozioni prendono la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precedenza del controllo</a:t>
            </a:r>
            <a:r>
              <a:rPr lang="it-IT" b="1" dirty="0"/>
              <a:t> </a:t>
            </a:r>
            <a:r>
              <a:rPr lang="it-IT" dirty="0"/>
              <a:t>su altri programmi</a:t>
            </a:r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999ACFD4-100C-5A2D-5C00-60EE195D5D3F}"/>
              </a:ext>
            </a:extLst>
          </p:cNvPr>
          <p:cNvSpPr/>
          <p:nvPr/>
        </p:nvSpPr>
        <p:spPr>
          <a:xfrm>
            <a:off x="5652120" y="1133661"/>
            <a:ext cx="45719" cy="351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393AE9-CD64-33B7-FF75-0582437604EA}"/>
              </a:ext>
            </a:extLst>
          </p:cNvPr>
          <p:cNvSpPr txBox="1"/>
          <p:nvPr/>
        </p:nvSpPr>
        <p:spPr>
          <a:xfrm>
            <a:off x="304926" y="1586057"/>
            <a:ext cx="34911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Intensificazione o diminuzione dell’attività del sistema autonomo simpatico e parasimpatico</a:t>
            </a:r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D53808DA-5F95-D913-1705-4FC97CB63E82}"/>
              </a:ext>
            </a:extLst>
          </p:cNvPr>
          <p:cNvSpPr/>
          <p:nvPr/>
        </p:nvSpPr>
        <p:spPr>
          <a:xfrm>
            <a:off x="2232487" y="1110456"/>
            <a:ext cx="45719" cy="351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giù 16">
            <a:extLst>
              <a:ext uri="{FF2B5EF4-FFF2-40B4-BE49-F238E27FC236}">
                <a16:creationId xmlns:a16="http://schemas.microsoft.com/office/drawing/2014/main" id="{B49BF169-0A9A-4C7A-2DBF-2D8386FC5E78}"/>
              </a:ext>
            </a:extLst>
          </p:cNvPr>
          <p:cNvSpPr/>
          <p:nvPr/>
        </p:nvSpPr>
        <p:spPr>
          <a:xfrm flipH="1">
            <a:off x="5652119" y="2485496"/>
            <a:ext cx="108011" cy="46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61EBB9D-6663-A3C4-B88A-CA1D72B2D197}"/>
              </a:ext>
            </a:extLst>
          </p:cNvPr>
          <p:cNvSpPr txBox="1"/>
          <p:nvPr/>
        </p:nvSpPr>
        <p:spPr>
          <a:xfrm>
            <a:off x="4180484" y="2968480"/>
            <a:ext cx="324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Comportamento manifesto</a:t>
            </a:r>
          </a:p>
        </p:txBody>
      </p:sp>
      <p:sp>
        <p:nvSpPr>
          <p:cNvPr id="20" name="Freccia giù 19">
            <a:extLst>
              <a:ext uri="{FF2B5EF4-FFF2-40B4-BE49-F238E27FC236}">
                <a16:creationId xmlns:a16="http://schemas.microsoft.com/office/drawing/2014/main" id="{39619D93-BCDE-AAC2-D7AF-2B26BC8CED8B}"/>
              </a:ext>
            </a:extLst>
          </p:cNvPr>
          <p:cNvSpPr/>
          <p:nvPr/>
        </p:nvSpPr>
        <p:spPr>
          <a:xfrm rot="10800000" flipV="1">
            <a:off x="5667664" y="3284985"/>
            <a:ext cx="74485" cy="653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63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BDFCD7-5486-4B27-7FB2-29E6B17B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FBB983-3AD4-8539-B303-7E08D59BB543}"/>
              </a:ext>
            </a:extLst>
          </p:cNvPr>
          <p:cNvSpPr txBox="1"/>
          <p:nvPr/>
        </p:nvSpPr>
        <p:spPr>
          <a:xfrm>
            <a:off x="2339752" y="764704"/>
            <a:ext cx="441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MODALITA’ DI ELABORARE LE INFORMAZIONI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099A9487-66C9-2B47-4180-682CC5FDCAD5}"/>
              </a:ext>
            </a:extLst>
          </p:cNvPr>
          <p:cNvSpPr/>
          <p:nvPr/>
        </p:nvSpPr>
        <p:spPr>
          <a:xfrm>
            <a:off x="4569073" y="1066383"/>
            <a:ext cx="45719" cy="350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41D605-73A9-C032-D820-2FE8A5E0A7C8}"/>
              </a:ext>
            </a:extLst>
          </p:cNvPr>
          <p:cNvSpPr txBox="1"/>
          <p:nvPr/>
        </p:nvSpPr>
        <p:spPr>
          <a:xfrm>
            <a:off x="1843621" y="1468516"/>
            <a:ext cx="54646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Le emozioni orchestrano anche i processi cognitivi 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420022DC-70F6-90D6-FE10-A1345FEDD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191402"/>
              </p:ext>
            </p:extLst>
          </p:nvPr>
        </p:nvGraphicFramePr>
        <p:xfrm>
          <a:off x="1950701" y="1668571"/>
          <a:ext cx="5236743" cy="225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AE58C5-BB0A-06B4-19A7-01F61609D998}"/>
              </a:ext>
            </a:extLst>
          </p:cNvPr>
          <p:cNvSpPr txBox="1"/>
          <p:nvPr/>
        </p:nvSpPr>
        <p:spPr>
          <a:xfrm>
            <a:off x="245666" y="3635158"/>
            <a:ext cx="40790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Stimolano l’apertura mentale, allargando la gamma dei pensieri e dei possibili corsi d’azione che vengono in mente</a:t>
            </a:r>
            <a:r>
              <a:rPr lang="it-IT" sz="1400" dirty="0"/>
              <a:t>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25259A-FE67-177E-0DAF-78E677DAD19F}"/>
              </a:ext>
            </a:extLst>
          </p:cNvPr>
          <p:cNvSpPr txBox="1"/>
          <p:nvPr/>
        </p:nvSpPr>
        <p:spPr>
          <a:xfrm>
            <a:off x="4431830" y="3567507"/>
            <a:ext cx="460466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Di solito compaiono quando una persona si trova in una situazione avversa. Restringono il campo dell’ attenzione e orientano percezione, pensiero e memoria in una direzione precisa, volta ad affrontare l’emergenza. </a:t>
            </a:r>
          </a:p>
        </p:txBody>
      </p:sp>
    </p:spTree>
    <p:extLst>
      <p:ext uri="{BB962C8B-B14F-4D97-AF65-F5344CB8AC3E}">
        <p14:creationId xmlns:p14="http://schemas.microsoft.com/office/powerpoint/2010/main" val="264845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7BC495-6C80-EBAA-43FF-AB6B23C5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7</a:t>
            </a:fld>
            <a:endParaRPr lang="en-US" alt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8890C89-3E8F-11E0-C312-562E03376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65252"/>
              </p:ext>
            </p:extLst>
          </p:nvPr>
        </p:nvGraphicFramePr>
        <p:xfrm>
          <a:off x="35496" y="1268760"/>
          <a:ext cx="9073007" cy="4847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451725411"/>
                    </a:ext>
                  </a:extLst>
                </a:gridCol>
                <a:gridCol w="1693000">
                  <a:extLst>
                    <a:ext uri="{9D8B030D-6E8A-4147-A177-3AD203B41FA5}">
                      <a16:colId xmlns:a16="http://schemas.microsoft.com/office/drawing/2014/main" val="3420623966"/>
                    </a:ext>
                  </a:extLst>
                </a:gridCol>
                <a:gridCol w="1751640">
                  <a:extLst>
                    <a:ext uri="{9D8B030D-6E8A-4147-A177-3AD203B41FA5}">
                      <a16:colId xmlns:a16="http://schemas.microsoft.com/office/drawing/2014/main" val="1822855229"/>
                    </a:ext>
                  </a:extLst>
                </a:gridCol>
                <a:gridCol w="1834901">
                  <a:extLst>
                    <a:ext uri="{9D8B030D-6E8A-4147-A177-3AD203B41FA5}">
                      <a16:colId xmlns:a16="http://schemas.microsoft.com/office/drawing/2014/main" val="2185501149"/>
                    </a:ext>
                  </a:extLst>
                </a:gridCol>
                <a:gridCol w="2641338">
                  <a:extLst>
                    <a:ext uri="{9D8B030D-6E8A-4147-A177-3AD203B41FA5}">
                      <a16:colId xmlns:a16="http://schemas.microsoft.com/office/drawing/2014/main" val="4022853853"/>
                    </a:ext>
                  </a:extLst>
                </a:gridCol>
              </a:tblGrid>
              <a:tr h="537392">
                <a:tc>
                  <a:txBody>
                    <a:bodyPr/>
                    <a:lstStyle/>
                    <a:p>
                      <a:pPr fontAlgn="base">
                        <a:spcBef>
                          <a:spcPts val="385"/>
                        </a:spcBef>
                      </a:pPr>
                      <a:r>
                        <a:rPr lang="it-IT" sz="1800" kern="1200" dirty="0">
                          <a:effectLst/>
                        </a:rPr>
                        <a:t>Emozione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Obiettivo (</a:t>
                      </a:r>
                      <a:r>
                        <a:rPr lang="it-IT" sz="1800" kern="1200" dirty="0" err="1">
                          <a:effectLst/>
                        </a:rPr>
                        <a:t>concern</a:t>
                      </a:r>
                      <a:r>
                        <a:rPr lang="it-IT" sz="1800" kern="12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Valutazioni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Tendenze all’azione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Funzioni adattative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4212031519"/>
                  </a:ext>
                </a:extLst>
              </a:tr>
              <a:tr h="1661933"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Gioia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Qualsiasi obiettivo significativo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L’obiettivo è raggiunto o sta per esserlo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Avvicinamento, intensificazione dell’azione in corso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Rafforzamento strategie coronate da successo.</a:t>
                      </a:r>
                      <a:endParaRPr lang="it-IT" sz="1800" dirty="0">
                        <a:effectLst/>
                      </a:endParaRP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Segnalazione dell’intenzione di iniziare o proseguire interazioni sociali</a:t>
                      </a:r>
                      <a:endParaRPr lang="it-IT" sz="1800" dirty="0">
                        <a:effectLst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530585740"/>
                  </a:ext>
                </a:extLst>
              </a:tr>
              <a:tr h="1393237"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Interesse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Essere coinvolti in compiti o situazioni.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Presenza di informazioni pertinenti ai propri obiettivi</a:t>
                      </a:r>
                    </a:p>
                    <a:p>
                      <a:pPr fontAlgn="base">
                        <a:spcBef>
                          <a:spcPts val="430"/>
                        </a:spcBef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Orientamento organi di senso, attenzione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Ottenere informazioni dall’ambiente. Segnalare agli altri la propria disponibilità a relazione o attività</a:t>
                      </a:r>
                      <a:endParaRPr lang="it-IT" sz="1800" dirty="0">
                        <a:effectLst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207734705"/>
                  </a:ext>
                </a:extLst>
              </a:tr>
              <a:tr h="1180141"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Rabbia</a:t>
                      </a:r>
                      <a:endParaRPr lang="it-IT" sz="1800">
                        <a:effectLst/>
                      </a:endParaRP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(collera)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Qualsiasi obiettivo significativo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Un ostacolo impedisce di raggiungere l’obiettivo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Movimento verso l'oggetto della rabbia. Rimozione dell’ostacolo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Ristabilire le condizioni per raggiungere l’obiettivo.</a:t>
                      </a:r>
                      <a:endParaRPr lang="it-IT" sz="1800" dirty="0">
                        <a:effectLst/>
                      </a:endParaRP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Comunicare potere e dominanza.</a:t>
                      </a:r>
                      <a:endParaRPr lang="it-IT" sz="1800" dirty="0">
                        <a:effectLst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931314584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9BF323-F1A5-7A78-CA0C-F46B963229D7}"/>
              </a:ext>
            </a:extLst>
          </p:cNvPr>
          <p:cNvSpPr txBox="1"/>
          <p:nvPr/>
        </p:nvSpPr>
        <p:spPr>
          <a:xfrm>
            <a:off x="35497" y="476672"/>
            <a:ext cx="907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effectLst/>
                <a:latin typeface="+mj-lt"/>
                <a:ea typeface="Times New Roman" panose="02020603050405020304" pitchFamily="18" charset="0"/>
              </a:rPr>
              <a:t>Le emozioni emozioni fondamentali. Valutazioni che le suscitano, tendenze all'azione, funzioni adattive</a:t>
            </a:r>
          </a:p>
        </p:txBody>
      </p:sp>
    </p:spTree>
    <p:extLst>
      <p:ext uri="{BB962C8B-B14F-4D97-AF65-F5344CB8AC3E}">
        <p14:creationId xmlns:p14="http://schemas.microsoft.com/office/powerpoint/2010/main" val="269633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9DCC63D-76BA-BF89-18FA-764027C6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8</a:t>
            </a:fld>
            <a:endParaRPr lang="en-US" alt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13403A4-26B3-2801-A10E-3B43B4803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94036"/>
              </p:ext>
            </p:extLst>
          </p:nvPr>
        </p:nvGraphicFramePr>
        <p:xfrm>
          <a:off x="0" y="476672"/>
          <a:ext cx="9036497" cy="5725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60189933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183451637"/>
                    </a:ext>
                  </a:extLst>
                </a:gridCol>
                <a:gridCol w="1478054">
                  <a:extLst>
                    <a:ext uri="{9D8B030D-6E8A-4147-A177-3AD203B41FA5}">
                      <a16:colId xmlns:a16="http://schemas.microsoft.com/office/drawing/2014/main" val="483855526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3261953442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val="3620707362"/>
                    </a:ext>
                  </a:extLst>
                </a:gridCol>
              </a:tblGrid>
              <a:tr h="635473">
                <a:tc>
                  <a:txBody>
                    <a:bodyPr/>
                    <a:lstStyle/>
                    <a:p>
                      <a:pPr fontAlgn="base">
                        <a:spcBef>
                          <a:spcPts val="385"/>
                        </a:spcBef>
                      </a:pPr>
                      <a:r>
                        <a:rPr lang="it-IT" sz="1800" kern="1200" dirty="0">
                          <a:effectLst/>
                        </a:rPr>
                        <a:t>Emozione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Obiettivo (</a:t>
                      </a:r>
                      <a:r>
                        <a:rPr lang="it-IT" sz="1800" kern="1200" dirty="0" err="1">
                          <a:effectLst/>
                        </a:rPr>
                        <a:t>concern</a:t>
                      </a:r>
                      <a:r>
                        <a:rPr lang="it-IT" sz="1800" kern="12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Valutazioni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Tendenze all’azione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effectLst/>
                        </a:rPr>
                        <a:t>Funzioni adattative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Bef>
                          <a:spcPts val="385"/>
                        </a:spcBef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791932630"/>
                  </a:ext>
                </a:extLst>
              </a:tr>
              <a:tr h="1299320"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Tristezza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Qualsiasi obiettivo significativo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L’obiettivo non può essere raggiunto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Abbandono dell’obiettivo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Conservazione dell’energia.</a:t>
                      </a:r>
                      <a:endParaRPr lang="it-IT" sz="1800" dirty="0">
                        <a:effectLst/>
                      </a:endParaRP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Spostamento delle proprie risorse verso altri obiettivi.</a:t>
                      </a:r>
                      <a:endParaRPr lang="it-IT" sz="1800" dirty="0">
                        <a:effectLst/>
                      </a:endParaRP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Incoraggiamento di comportamenti protettivi da parte degli altri.</a:t>
                      </a:r>
                      <a:endParaRPr lang="it-IT" sz="1800" dirty="0">
                        <a:effectLst/>
                      </a:endParaRP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199948997"/>
                  </a:ext>
                </a:extLst>
              </a:tr>
              <a:tr h="921503"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Paura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Mantenere l’integrità (fisica e psicologica)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L’obiettivo non può essere raggiunto senza azioni di difesa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Fuga, ritirata.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dirty="0">
                          <a:effectLst/>
                        </a:rPr>
                        <a:t>Evitare pericoli fisici e psicologici</a:t>
                      </a: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Conservare l’autostima.</a:t>
                      </a:r>
                      <a:endParaRPr lang="it-IT" sz="1800" dirty="0">
                        <a:effectLst/>
                      </a:endParaRP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Segnalare ad altri di evitare la situazione.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3350173451"/>
                  </a:ext>
                </a:extLst>
              </a:tr>
              <a:tr h="829353"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Disgusto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Evitare contaminazione e malattie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>
                          <a:effectLst/>
                        </a:rPr>
                        <a:t>C'è qualcosa che mi può contaminare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Rifiuto attivo (sputare il cibo, rifiutarsi di ingerirlo, allontanarsi)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Tenere lontani da cibi velenosi o infetti. </a:t>
                      </a:r>
                    </a:p>
                    <a:p>
                      <a:pPr fontAlgn="base">
                        <a:spcBef>
                          <a:spcPts val="430"/>
                        </a:spcBef>
                      </a:pPr>
                      <a:r>
                        <a:rPr lang="it-IT" sz="1800" kern="1200" dirty="0">
                          <a:effectLst/>
                        </a:rPr>
                        <a:t>Informare altri che ci sono sostanze contaminanti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82674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88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15BD78-59E9-73E8-1432-F3424A7D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630C-6BED-CA47-9456-5B5EE7D422F7}" type="slidenum">
              <a:rPr lang="en-US" altLang="it-IT" smtClean="0"/>
              <a:pPr/>
              <a:t>9</a:t>
            </a:fld>
            <a:endParaRPr lang="en-US" alt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0360220-EBDC-AB04-41DB-C425625ABD13}"/>
              </a:ext>
            </a:extLst>
          </p:cNvPr>
          <p:cNvSpPr txBox="1"/>
          <p:nvPr/>
        </p:nvSpPr>
        <p:spPr>
          <a:xfrm>
            <a:off x="497672" y="980728"/>
            <a:ext cx="861479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it-IT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rocessi di regolazione emotiva</a:t>
            </a:r>
          </a:p>
          <a:p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nfluiscono  su "le emozioni che uno ha, quando le ha, in che modo le prova e le esprime»</a:t>
            </a:r>
          </a:p>
          <a:p>
            <a:pPr algn="ctr"/>
            <a:r>
              <a:rPr lang="it-IT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Possono essere rivolti a  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 stessi  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ltri</a:t>
            </a:r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(es.: una persona cerca di calmarne un'altra)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ntrambi</a:t>
            </a:r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es. 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 cerca di attenuare la sofferenza un'altra persona per farci passare la sofferenza che essa ci provoca)</a:t>
            </a:r>
            <a:endParaRPr lang="it-IT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86963C-6588-6128-DD05-33FEE703D18E}"/>
              </a:ext>
            </a:extLst>
          </p:cNvPr>
          <p:cNvSpPr txBox="1"/>
          <p:nvPr/>
        </p:nvSpPr>
        <p:spPr>
          <a:xfrm>
            <a:off x="539552" y="36450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FINE: per aumentare o diminuire attivazione emotiva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CBE834-5A79-9CD3-B8C5-9BFDEE57B780}"/>
              </a:ext>
            </a:extLst>
          </p:cNvPr>
          <p:cNvSpPr txBox="1"/>
          <p:nvPr/>
        </p:nvSpPr>
        <p:spPr>
          <a:xfrm>
            <a:off x="539552" y="49411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096522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3326</Words>
  <Application>Microsoft Office PowerPoint</Application>
  <PresentationFormat>Presentazione su schermo (4:3)</PresentationFormat>
  <Paragraphs>440</Paragraphs>
  <Slides>42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Light</vt:lpstr>
      <vt:lpstr>freight-text-pro</vt:lpstr>
      <vt:lpstr>Geneva</vt:lpstr>
      <vt:lpstr>Roboto</vt:lpstr>
      <vt:lpstr>SimonciniGaramondStd</vt:lpstr>
      <vt:lpstr>Times New Roman</vt:lpstr>
      <vt:lpstr>Verdana</vt:lpstr>
      <vt:lpstr>Wingdings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 sviluppo della competenza emotiva </vt:lpstr>
      <vt:lpstr>Presentazione standard di PowerPoint</vt:lpstr>
      <vt:lpstr>Presentazione standard di PowerPoint</vt:lpstr>
      <vt:lpstr>Presentazione standard di PowerPoint</vt:lpstr>
      <vt:lpstr>Lo sviluppo emotivo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Regolazione delle emozioni</vt:lpstr>
      <vt:lpstr>Presentazione standard di PowerPoint</vt:lpstr>
      <vt:lpstr>Presentazione standard di PowerPoint</vt:lpstr>
      <vt:lpstr>Presentazione standard di PowerPoint</vt:lpstr>
      <vt:lpstr>IL TEMPERAMENTO</vt:lpstr>
      <vt:lpstr>Presentazione standard di PowerPoint</vt:lpstr>
      <vt:lpstr>Il temperamento</vt:lpstr>
      <vt:lpstr>Le dimensioni del temperamento di John Bates </vt:lpstr>
      <vt:lpstr>Le nove dimensioni di Thomas e Chess </vt:lpstr>
      <vt:lpstr>Presentazione standard di PowerPoint</vt:lpstr>
      <vt:lpstr>Presentazione standard di PowerPoint</vt:lpstr>
      <vt:lpstr>Presentazione standard di PowerPoint</vt:lpstr>
      <vt:lpstr>Le quattro dimensioni di Rothbart</vt:lpstr>
      <vt:lpstr>Presentazione standard di PowerPoint</vt:lpstr>
      <vt:lpstr>Spiegazione delle differenze di temperamento  Geni e biologia: potenziale di cambiamento</vt:lpstr>
      <vt:lpstr>Temperamento a lungo termine Goodness of fit</vt:lpstr>
      <vt:lpstr>Presentazione standard di PowerPoint</vt:lpstr>
      <vt:lpstr>Mary Rothbart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Federica Bianco</cp:lastModifiedBy>
  <cp:revision>117</cp:revision>
  <dcterms:created xsi:type="dcterms:W3CDTF">2014-07-28T14:21:47Z</dcterms:created>
  <dcterms:modified xsi:type="dcterms:W3CDTF">2025-03-04T12:29:11Z</dcterms:modified>
</cp:coreProperties>
</file>