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50" r:id="rId4"/>
  </p:sldMasterIdLst>
  <p:notesMasterIdLst>
    <p:notesMasterId r:id="rId42"/>
  </p:notesMasterIdLst>
  <p:sldIdLst>
    <p:sldId id="524" r:id="rId5"/>
    <p:sldId id="268" r:id="rId6"/>
    <p:sldId id="344" r:id="rId7"/>
    <p:sldId id="274" r:id="rId8"/>
    <p:sldId id="319" r:id="rId9"/>
    <p:sldId id="427" r:id="rId10"/>
    <p:sldId id="419" r:id="rId11"/>
    <p:sldId id="374" r:id="rId12"/>
    <p:sldId id="273" r:id="rId13"/>
    <p:sldId id="440" r:id="rId14"/>
    <p:sldId id="442" r:id="rId15"/>
    <p:sldId id="443" r:id="rId16"/>
    <p:sldId id="444" r:id="rId17"/>
    <p:sldId id="445" r:id="rId18"/>
    <p:sldId id="462" r:id="rId19"/>
    <p:sldId id="454" r:id="rId20"/>
    <p:sldId id="424" r:id="rId21"/>
    <p:sldId id="455" r:id="rId22"/>
    <p:sldId id="452" r:id="rId23"/>
    <p:sldId id="453" r:id="rId24"/>
    <p:sldId id="456" r:id="rId25"/>
    <p:sldId id="457" r:id="rId26"/>
    <p:sldId id="458" r:id="rId27"/>
    <p:sldId id="464" r:id="rId28"/>
    <p:sldId id="465" r:id="rId29"/>
    <p:sldId id="448" r:id="rId30"/>
    <p:sldId id="451" r:id="rId31"/>
    <p:sldId id="279" r:id="rId32"/>
    <p:sldId id="446" r:id="rId33"/>
    <p:sldId id="466" r:id="rId34"/>
    <p:sldId id="467" r:id="rId35"/>
    <p:sldId id="468" r:id="rId36"/>
    <p:sldId id="469" r:id="rId37"/>
    <p:sldId id="447" r:id="rId38"/>
    <p:sldId id="341" r:id="rId39"/>
    <p:sldId id="333" r:id="rId40"/>
    <p:sldId id="330"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derica" initial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32" autoAdjust="0"/>
  </p:normalViewPr>
  <p:slideViewPr>
    <p:cSldViewPr>
      <p:cViewPr varScale="1">
        <p:scale>
          <a:sx n="112" d="100"/>
          <a:sy n="112" d="100"/>
        </p:scale>
        <p:origin x="1584" y="114"/>
      </p:cViewPr>
      <p:guideLst>
        <p:guide orient="horz" pos="2160"/>
        <p:guide pos="2880"/>
      </p:guideLst>
    </p:cSldViewPr>
  </p:slideViewPr>
  <p:notesTextViewPr>
    <p:cViewPr>
      <p:scale>
        <a:sx n="1" d="1"/>
        <a:sy n="1" d="1"/>
      </p:scale>
      <p:origin x="0" y="0"/>
    </p:cViewPr>
  </p:notesTextViewPr>
  <p:notesViewPr>
    <p:cSldViewPr>
      <p:cViewPr>
        <p:scale>
          <a:sx n="90" d="100"/>
          <a:sy n="90" d="100"/>
        </p:scale>
        <p:origin x="-2118" y="18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B3DFE-1646-4AC8-A1AA-4254EB9FE189}" type="datetimeFigureOut">
              <a:rPr lang="it-IT" smtClean="0"/>
              <a:pPr/>
              <a:t>07/04/2025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3BBF2-168D-44D1-B25B-86AE4897FAEC}" type="slidenum">
              <a:rPr lang="it-IT" smtClean="0"/>
              <a:pPr/>
              <a:t>‹N›</a:t>
            </a:fld>
            <a:endParaRPr lang="it-IT"/>
          </a:p>
        </p:txBody>
      </p:sp>
    </p:spTree>
    <p:extLst>
      <p:ext uri="{BB962C8B-B14F-4D97-AF65-F5344CB8AC3E}">
        <p14:creationId xmlns:p14="http://schemas.microsoft.com/office/powerpoint/2010/main" val="48134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91026-6031-4560-9B74-B35B1B888C4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94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5A3BBF2-168D-44D1-B25B-86AE4897FAEC}" type="slidenum">
              <a:rPr lang="it-IT" smtClean="0"/>
              <a:pPr/>
              <a:t>7</a:t>
            </a:fld>
            <a:endParaRPr lang="it-IT"/>
          </a:p>
        </p:txBody>
      </p:sp>
    </p:spTree>
    <p:extLst>
      <p:ext uri="{BB962C8B-B14F-4D97-AF65-F5344CB8AC3E}">
        <p14:creationId xmlns:p14="http://schemas.microsoft.com/office/powerpoint/2010/main" val="150717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91026-6031-4560-9B74-B35B1B888C4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45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91026-6031-4560-9B74-B35B1B888C4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86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BB2A5A14-CC39-4DE0-B8DE-3139F33247F1}" type="datetimeFigureOut">
              <a:rPr lang="it-IT" smtClean="0"/>
              <a:pPr/>
              <a:t>07/04/2025</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8B2A6CD1-154E-4FED-92B4-00597838EF33}"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B2A5A14-CC39-4DE0-B8DE-3139F33247F1}" type="datetimeFigureOut">
              <a:rPr lang="it-IT" smtClean="0"/>
              <a:pPr/>
              <a:t>07/04/2025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2A6CD1-154E-4FED-92B4-00597838EF3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B2A5A14-CC39-4DE0-B8DE-3139F33247F1}" type="datetimeFigureOut">
              <a:rPr lang="it-IT" smtClean="0"/>
              <a:pPr/>
              <a:t>07/04/2025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2A6CD1-154E-4FED-92B4-00597838EF33}"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203688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57409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36803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402319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dirty="0">
              <a:solidFill>
                <a:prstClr val="black">
                  <a:tint val="75000"/>
                </a:prstClr>
              </a:solidFill>
            </a:endParaRPr>
          </a:p>
        </p:txBody>
      </p:sp>
      <p:sp>
        <p:nvSpPr>
          <p:cNvPr id="9" name="Segnaposto numero diapositiva 8"/>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95969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616047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dirty="0">
              <a:solidFill>
                <a:prstClr val="black">
                  <a:tint val="75000"/>
                </a:prstClr>
              </a:solidFill>
            </a:endParaRPr>
          </a:p>
        </p:txBody>
      </p:sp>
      <p:sp>
        <p:nvSpPr>
          <p:cNvPr id="4" name="Segnaposto numero diapositiva 3"/>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08888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78779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fld id="{BB2A5A14-CC39-4DE0-B8DE-3139F33247F1}" type="datetimeFigureOut">
              <a:rPr lang="it-IT" smtClean="0"/>
              <a:pPr/>
              <a:t>07/04/2025</a:t>
            </a:fld>
            <a:endParaRPr lang="it-IT"/>
          </a:p>
        </p:txBody>
      </p:sp>
      <p:sp>
        <p:nvSpPr>
          <p:cNvPr id="9" name="Segnaposto numero diapositiva 8"/>
          <p:cNvSpPr>
            <a:spLocks noGrp="1"/>
          </p:cNvSpPr>
          <p:nvPr>
            <p:ph type="sldNum" sz="quarter" idx="15"/>
          </p:nvPr>
        </p:nvSpPr>
        <p:spPr/>
        <p:txBody>
          <a:bodyPr rtlCol="0"/>
          <a:lstStyle/>
          <a:p>
            <a:fld id="{8B2A6CD1-154E-4FED-92B4-00597838EF33}"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62332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728148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98779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BB2A5A14-CC39-4DE0-B8DE-3139F33247F1}" type="datetimeFigureOut">
              <a:rPr lang="it-IT" smtClean="0">
                <a:solidFill>
                  <a:srgbClr val="FFFFFF"/>
                </a:solidFill>
              </a:rPr>
              <a:pPr/>
              <a:t>07/04/2025</a:t>
            </a:fld>
            <a:endParaRPr lang="it-IT">
              <a:solidFill>
                <a:srgbClr val="FFFFFF"/>
              </a:solidFill>
            </a:endParaRPr>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solidFill>
                <a:srgbClr val="FFFFFF"/>
              </a:solidFill>
            </a:endParaRPr>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9" name="Segnaposto numero diapositiva 28"/>
          <p:cNvSpPr>
            <a:spLocks noGrp="1"/>
          </p:cNvSpPr>
          <p:nvPr>
            <p:ph type="sldNum" sz="quarter" idx="12"/>
          </p:nvPr>
        </p:nvSpPr>
        <p:spPr bwMode="auto">
          <a:xfrm>
            <a:off x="1325544" y="4928702"/>
            <a:ext cx="609600" cy="517524"/>
          </a:xfrm>
        </p:spPr>
        <p:txBody>
          <a:bodyPr/>
          <a:lstStyle/>
          <a:p>
            <a:fld id="{8B2A6CD1-154E-4FED-92B4-00597838EF33}" type="slidenum">
              <a:rPr lang="it-IT" smtClean="0"/>
              <a:pPr/>
              <a:t>‹N›</a:t>
            </a:fld>
            <a:endParaRPr lang="it-IT"/>
          </a:p>
        </p:txBody>
      </p:sp>
    </p:spTree>
    <p:extLst>
      <p:ext uri="{BB962C8B-B14F-4D97-AF65-F5344CB8AC3E}">
        <p14:creationId xmlns:p14="http://schemas.microsoft.com/office/powerpoint/2010/main" val="356467758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fld id="{BB2A5A14-CC39-4DE0-B8DE-3139F33247F1}" type="datetimeFigureOut">
              <a:rPr lang="it-IT" smtClean="0">
                <a:solidFill>
                  <a:srgbClr val="FFFFFF"/>
                </a:solidFill>
              </a:rPr>
              <a:pPr/>
              <a:t>07/04/2025</a:t>
            </a:fld>
            <a:endParaRPr lang="it-IT">
              <a:solidFill>
                <a:srgbClr val="FFFFFF"/>
              </a:solidFill>
            </a:endParaRPr>
          </a:p>
        </p:txBody>
      </p:sp>
      <p:sp>
        <p:nvSpPr>
          <p:cNvPr id="9" name="Segnaposto numero diapositiva 8"/>
          <p:cNvSpPr>
            <a:spLocks noGrp="1"/>
          </p:cNvSpPr>
          <p:nvPr>
            <p:ph type="sldNum" sz="quarter" idx="15"/>
          </p:nvPr>
        </p:nvSpPr>
        <p:spPr/>
        <p:txBody>
          <a:bodyPr rtlCol="0"/>
          <a:lstStyle/>
          <a:p>
            <a:fld id="{8B2A6CD1-154E-4FED-92B4-00597838EF33}"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solidFill>
                <a:srgbClr val="FFFFFF"/>
              </a:solidFill>
            </a:endParaRPr>
          </a:p>
        </p:txBody>
      </p:sp>
    </p:spTree>
    <p:extLst>
      <p:ext uri="{BB962C8B-B14F-4D97-AF65-F5344CB8AC3E}">
        <p14:creationId xmlns:p14="http://schemas.microsoft.com/office/powerpoint/2010/main" val="4114824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BB2A5A14-CC39-4DE0-B8DE-3139F33247F1}" type="datetimeFigureOut">
              <a:rPr lang="it-IT" smtClean="0">
                <a:solidFill>
                  <a:srgbClr val="FFF39D"/>
                </a:solidFill>
              </a:rPr>
              <a:pPr/>
              <a:t>07/04/2025</a:t>
            </a:fld>
            <a:endParaRPr lang="it-IT">
              <a:solidFill>
                <a:srgbClr val="FFF39D"/>
              </a:solidFill>
            </a:endParaRPr>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solidFill>
                <a:srgbClr val="FFF39D"/>
              </a:solidFill>
            </a:endParaRPr>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srgbClr val="782E78"/>
              </a:solidFill>
            </a:endParaRPr>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srgbClr val="782E78"/>
              </a:solidFill>
            </a:endParaRPr>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srgbClr val="782E78"/>
              </a:solidFill>
            </a:endParaRPr>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srgbClr val="782E78"/>
              </a:solidFill>
            </a:endParaRPr>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srgbClr val="782E78"/>
              </a:solidFill>
            </a:endParaRPr>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srgbClr val="782E78"/>
              </a:solidFill>
            </a:endParaRPr>
          </a:p>
        </p:txBody>
      </p:sp>
      <p:sp>
        <p:nvSpPr>
          <p:cNvPr id="6" name="Segnaposto numero diapositiva 5"/>
          <p:cNvSpPr>
            <a:spLocks noGrp="1"/>
          </p:cNvSpPr>
          <p:nvPr>
            <p:ph type="sldNum" sz="quarter" idx="12"/>
          </p:nvPr>
        </p:nvSpPr>
        <p:spPr bwMode="auto">
          <a:xfrm>
            <a:off x="1340616" y="4928702"/>
            <a:ext cx="609600" cy="517524"/>
          </a:xfrm>
        </p:spPr>
        <p:txBody>
          <a:bodyPr/>
          <a:lstStyle/>
          <a:p>
            <a:fld id="{8B2A6CD1-154E-4FED-92B4-00597838EF33}" type="slidenum">
              <a:rPr lang="it-IT" smtClean="0"/>
              <a:pPr/>
              <a:t>‹N›</a:t>
            </a:fld>
            <a:endParaRPr lang="it-IT"/>
          </a:p>
        </p:txBody>
      </p:sp>
    </p:spTree>
    <p:extLst>
      <p:ext uri="{BB962C8B-B14F-4D97-AF65-F5344CB8AC3E}">
        <p14:creationId xmlns:p14="http://schemas.microsoft.com/office/powerpoint/2010/main" val="120839987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BB2A5A14-CC39-4DE0-B8DE-3139F33247F1}" type="datetimeFigureOut">
              <a:rPr lang="it-IT" smtClean="0">
                <a:solidFill>
                  <a:srgbClr val="FFFFFF"/>
                </a:solidFill>
              </a:rPr>
              <a:pPr/>
              <a:t>07/04/2025</a:t>
            </a:fld>
            <a:endParaRPr lang="it-IT">
              <a:solidFill>
                <a:srgbClr val="FFFFFF"/>
              </a:solidFill>
            </a:endParaRPr>
          </a:p>
        </p:txBody>
      </p:sp>
      <p:sp>
        <p:nvSpPr>
          <p:cNvPr id="6" name="Segnaposto piè di pagina 5"/>
          <p:cNvSpPr>
            <a:spLocks noGrp="1"/>
          </p:cNvSpPr>
          <p:nvPr>
            <p:ph type="ftr" sz="quarter" idx="11"/>
          </p:nvPr>
        </p:nvSpPr>
        <p:spPr/>
        <p:txBody>
          <a:body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p>
            <a:fld id="{8B2A6CD1-154E-4FED-92B4-00597838EF33}"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extLst>
      <p:ext uri="{BB962C8B-B14F-4D97-AF65-F5344CB8AC3E}">
        <p14:creationId xmlns:p14="http://schemas.microsoft.com/office/powerpoint/2010/main" val="64298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fld id="{BB2A5A14-CC39-4DE0-B8DE-3139F33247F1}" type="datetimeFigureOut">
              <a:rPr lang="it-IT" smtClean="0">
                <a:solidFill>
                  <a:srgbClr val="FFFFFF"/>
                </a:solidFill>
              </a:rPr>
              <a:pPr/>
              <a:t>07/04/2025</a:t>
            </a:fld>
            <a:endParaRPr lang="it-IT">
              <a:solidFill>
                <a:srgbClr val="FFFFFF"/>
              </a:solidFill>
            </a:endParaRPr>
          </a:p>
        </p:txBody>
      </p:sp>
      <p:sp>
        <p:nvSpPr>
          <p:cNvPr id="8" name="Segnaposto piè di pagina 7"/>
          <p:cNvSpPr>
            <a:spLocks noGrp="1"/>
          </p:cNvSpPr>
          <p:nvPr>
            <p:ph type="ftr" sz="quarter" idx="11"/>
          </p:nvPr>
        </p:nvSpPr>
        <p:spPr/>
        <p:txBody>
          <a:bodyPr/>
          <a:lstStyle/>
          <a:p>
            <a:endParaRPr lang="it-IT">
              <a:solidFill>
                <a:srgbClr val="FFFFFF"/>
              </a:solidFill>
            </a:endParaRPr>
          </a:p>
        </p:txBody>
      </p:sp>
      <p:sp>
        <p:nvSpPr>
          <p:cNvPr id="9" name="Segnaposto numero diapositiva 8"/>
          <p:cNvSpPr>
            <a:spLocks noGrp="1"/>
          </p:cNvSpPr>
          <p:nvPr>
            <p:ph type="sldNum" sz="quarter" idx="12"/>
          </p:nvPr>
        </p:nvSpPr>
        <p:spPr/>
        <p:txBody>
          <a:bodyPr/>
          <a:lstStyle/>
          <a:p>
            <a:fld id="{8B2A6CD1-154E-4FED-92B4-00597838EF33}"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extLst>
      <p:ext uri="{BB962C8B-B14F-4D97-AF65-F5344CB8AC3E}">
        <p14:creationId xmlns:p14="http://schemas.microsoft.com/office/powerpoint/2010/main" val="2637753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fld id="{BB2A5A14-CC39-4DE0-B8DE-3139F33247F1}" type="datetimeFigureOut">
              <a:rPr lang="it-IT" smtClean="0">
                <a:solidFill>
                  <a:srgbClr val="FFFFFF"/>
                </a:solidFill>
              </a:rPr>
              <a:pPr/>
              <a:t>07/04/2025</a:t>
            </a:fld>
            <a:endParaRPr lang="it-IT">
              <a:solidFill>
                <a:srgbClr val="FFFFFF"/>
              </a:solidFill>
            </a:endParaRPr>
          </a:p>
        </p:txBody>
      </p:sp>
      <p:sp>
        <p:nvSpPr>
          <p:cNvPr id="7" name="Segnaposto numero diapositiva 6"/>
          <p:cNvSpPr>
            <a:spLocks noGrp="1"/>
          </p:cNvSpPr>
          <p:nvPr>
            <p:ph type="sldNum" sz="quarter" idx="11"/>
          </p:nvPr>
        </p:nvSpPr>
        <p:spPr/>
        <p:txBody>
          <a:bodyPr rtlCol="0"/>
          <a:lstStyle/>
          <a:p>
            <a:fld id="{8B2A6CD1-154E-4FED-92B4-00597838EF33}"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solidFill>
                <a:srgbClr val="FFFFFF"/>
              </a:solidFill>
            </a:endParaRPr>
          </a:p>
        </p:txBody>
      </p:sp>
    </p:spTree>
    <p:extLst>
      <p:ext uri="{BB962C8B-B14F-4D97-AF65-F5344CB8AC3E}">
        <p14:creationId xmlns:p14="http://schemas.microsoft.com/office/powerpoint/2010/main" val="44173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B2A5A14-CC39-4DE0-B8DE-3139F33247F1}" type="datetimeFigureOut">
              <a:rPr lang="it-IT" smtClean="0">
                <a:solidFill>
                  <a:srgbClr val="FFFFFF"/>
                </a:solidFill>
              </a:rPr>
              <a:pPr/>
              <a:t>07/04/2025</a:t>
            </a:fld>
            <a:endParaRPr lang="it-IT">
              <a:solidFill>
                <a:srgbClr val="FFFFFF"/>
              </a:solidFill>
            </a:endParaRPr>
          </a:p>
        </p:txBody>
      </p:sp>
      <p:sp>
        <p:nvSpPr>
          <p:cNvPr id="3" name="Segnaposto piè di pagina 2"/>
          <p:cNvSpPr>
            <a:spLocks noGrp="1"/>
          </p:cNvSpPr>
          <p:nvPr>
            <p:ph type="ftr" sz="quarter" idx="11"/>
          </p:nvPr>
        </p:nvSpPr>
        <p:spPr/>
        <p:txBody>
          <a:bodyPr/>
          <a:lstStyle/>
          <a:p>
            <a:endParaRPr lang="it-IT">
              <a:solidFill>
                <a:srgbClr val="FFFFFF"/>
              </a:solidFill>
            </a:endParaRPr>
          </a:p>
        </p:txBody>
      </p:sp>
      <p:sp>
        <p:nvSpPr>
          <p:cNvPr id="4" name="Segnaposto numero diapositiva 3"/>
          <p:cNvSpPr>
            <a:spLocks noGrp="1"/>
          </p:cNvSpPr>
          <p:nvPr>
            <p:ph type="sldNum" sz="quarter" idx="12"/>
          </p:nvPr>
        </p:nvSpPr>
        <p:spPr/>
        <p:txBody>
          <a:bodyPr/>
          <a:lstStyle/>
          <a:p>
            <a:fld id="{8B2A6CD1-154E-4FED-92B4-00597838EF33}" type="slidenum">
              <a:rPr lang="it-IT" smtClean="0"/>
              <a:pPr/>
              <a:t>‹N›</a:t>
            </a:fld>
            <a:endParaRPr lang="it-IT"/>
          </a:p>
        </p:txBody>
      </p:sp>
    </p:spTree>
    <p:extLst>
      <p:ext uri="{BB962C8B-B14F-4D97-AF65-F5344CB8AC3E}">
        <p14:creationId xmlns:p14="http://schemas.microsoft.com/office/powerpoint/2010/main" val="12088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BB2A5A14-CC39-4DE0-B8DE-3139F33247F1}" type="datetimeFigureOut">
              <a:rPr lang="it-IT" smtClean="0"/>
              <a:pPr/>
              <a:t>07/04/2025</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8B2A6CD1-154E-4FED-92B4-00597838EF3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fld id="{BB2A5A14-CC39-4DE0-B8DE-3139F33247F1}" type="datetimeFigureOut">
              <a:rPr lang="it-IT" smtClean="0">
                <a:solidFill>
                  <a:srgbClr val="FFFFFF"/>
                </a:solidFill>
              </a:rPr>
              <a:pPr/>
              <a:t>07/04/2025</a:t>
            </a:fld>
            <a:endParaRPr lang="it-IT">
              <a:solidFill>
                <a:srgbClr val="FFFFFF"/>
              </a:solidFill>
            </a:endParaRPr>
          </a:p>
        </p:txBody>
      </p:sp>
      <p:sp>
        <p:nvSpPr>
          <p:cNvPr id="22" name="Segnaposto numero diapositiva 21"/>
          <p:cNvSpPr>
            <a:spLocks noGrp="1"/>
          </p:cNvSpPr>
          <p:nvPr>
            <p:ph type="sldNum" sz="quarter" idx="15"/>
          </p:nvPr>
        </p:nvSpPr>
        <p:spPr/>
        <p:txBody>
          <a:bodyPr rtlCol="0"/>
          <a:lstStyle/>
          <a:p>
            <a:fld id="{8B2A6CD1-154E-4FED-92B4-00597838EF33}"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solidFill>
                <a:srgbClr val="FFFFFF"/>
              </a:solidFill>
            </a:endParaRPr>
          </a:p>
        </p:txBody>
      </p:sp>
    </p:spTree>
    <p:extLst>
      <p:ext uri="{BB962C8B-B14F-4D97-AF65-F5344CB8AC3E}">
        <p14:creationId xmlns:p14="http://schemas.microsoft.com/office/powerpoint/2010/main" val="27595817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Segnaposto data 16"/>
          <p:cNvSpPr>
            <a:spLocks noGrp="1"/>
          </p:cNvSpPr>
          <p:nvPr>
            <p:ph type="dt" sz="half" idx="10"/>
          </p:nvPr>
        </p:nvSpPr>
        <p:spPr/>
        <p:txBody>
          <a:bodyPr rtlCol="0"/>
          <a:lstStyle/>
          <a:p>
            <a:fld id="{BB2A5A14-CC39-4DE0-B8DE-3139F33247F1}" type="datetimeFigureOut">
              <a:rPr lang="it-IT" smtClean="0">
                <a:solidFill>
                  <a:srgbClr val="FFFFFF"/>
                </a:solidFill>
              </a:rPr>
              <a:pPr/>
              <a:t>07/04/2025</a:t>
            </a:fld>
            <a:endParaRPr lang="it-IT">
              <a:solidFill>
                <a:srgbClr val="FFFFFF"/>
              </a:solidFill>
            </a:endParaRPr>
          </a:p>
        </p:txBody>
      </p:sp>
      <p:sp>
        <p:nvSpPr>
          <p:cNvPr id="18" name="Segnaposto numero diapositiva 17"/>
          <p:cNvSpPr>
            <a:spLocks noGrp="1"/>
          </p:cNvSpPr>
          <p:nvPr>
            <p:ph type="sldNum" sz="quarter" idx="11"/>
          </p:nvPr>
        </p:nvSpPr>
        <p:spPr/>
        <p:txBody>
          <a:bodyPr rtlCol="0"/>
          <a:lstStyle/>
          <a:p>
            <a:fld id="{8B2A6CD1-154E-4FED-92B4-00597838EF33}"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solidFill>
                <a:srgbClr val="FFFFFF"/>
              </a:solidFill>
            </a:endParaRPr>
          </a:p>
        </p:txBody>
      </p:sp>
    </p:spTree>
    <p:extLst>
      <p:ext uri="{BB962C8B-B14F-4D97-AF65-F5344CB8AC3E}">
        <p14:creationId xmlns:p14="http://schemas.microsoft.com/office/powerpoint/2010/main" val="2421103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B2A5A14-CC39-4DE0-B8DE-3139F33247F1}" type="datetimeFigureOut">
              <a:rPr lang="it-IT" smtClean="0">
                <a:solidFill>
                  <a:srgbClr val="FFFFFF"/>
                </a:solidFill>
              </a:rPr>
              <a:pPr/>
              <a:t>07/04/2025</a:t>
            </a:fld>
            <a:endParaRPr lang="it-IT">
              <a:solidFill>
                <a:srgbClr val="FFFFFF"/>
              </a:solidFill>
            </a:endParaRPr>
          </a:p>
        </p:txBody>
      </p:sp>
      <p:sp>
        <p:nvSpPr>
          <p:cNvPr id="5" name="Segnaposto piè di pagina 4"/>
          <p:cNvSpPr>
            <a:spLocks noGrp="1"/>
          </p:cNvSpPr>
          <p:nvPr>
            <p:ph type="ftr" sz="quarter" idx="11"/>
          </p:nvPr>
        </p:nvSpPr>
        <p:spPr/>
        <p:txBody>
          <a:body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p>
            <a:fld id="{8B2A6CD1-154E-4FED-92B4-00597838EF33}" type="slidenum">
              <a:rPr lang="it-IT" smtClean="0"/>
              <a:pPr/>
              <a:t>‹N›</a:t>
            </a:fld>
            <a:endParaRPr lang="it-IT"/>
          </a:p>
        </p:txBody>
      </p:sp>
    </p:spTree>
    <p:extLst>
      <p:ext uri="{BB962C8B-B14F-4D97-AF65-F5344CB8AC3E}">
        <p14:creationId xmlns:p14="http://schemas.microsoft.com/office/powerpoint/2010/main" val="3491432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B2A5A14-CC39-4DE0-B8DE-3139F33247F1}" type="datetimeFigureOut">
              <a:rPr lang="it-IT" smtClean="0">
                <a:solidFill>
                  <a:srgbClr val="FFFFFF"/>
                </a:solidFill>
              </a:rPr>
              <a:pPr/>
              <a:t>07/04/2025</a:t>
            </a:fld>
            <a:endParaRPr lang="it-IT">
              <a:solidFill>
                <a:srgbClr val="FFFFFF"/>
              </a:solidFill>
            </a:endParaRPr>
          </a:p>
        </p:txBody>
      </p:sp>
      <p:sp>
        <p:nvSpPr>
          <p:cNvPr id="5" name="Segnaposto piè di pagina 4"/>
          <p:cNvSpPr>
            <a:spLocks noGrp="1"/>
          </p:cNvSpPr>
          <p:nvPr>
            <p:ph type="ftr" sz="quarter" idx="11"/>
          </p:nvPr>
        </p:nvSpPr>
        <p:spPr/>
        <p:txBody>
          <a:body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p>
            <a:fld id="{8B2A6CD1-154E-4FED-92B4-00597838EF33}" type="slidenum">
              <a:rPr lang="it-IT" smtClean="0"/>
              <a:pPr/>
              <a:t>‹N›</a:t>
            </a:fld>
            <a:endParaRPr lang="it-IT"/>
          </a:p>
        </p:txBody>
      </p:sp>
    </p:spTree>
    <p:extLst>
      <p:ext uri="{BB962C8B-B14F-4D97-AF65-F5344CB8AC3E}">
        <p14:creationId xmlns:p14="http://schemas.microsoft.com/office/powerpoint/2010/main" val="3962637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FF79A-CC31-48C1-951C-5B1ECF00B8B5}"/>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74D9EE5-66A0-4510-809A-D0E74BDC9F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F987501-2AA7-42E3-84B7-F03431E170B0}"/>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5" name="Segnaposto piè di pagina 4">
            <a:extLst>
              <a:ext uri="{FF2B5EF4-FFF2-40B4-BE49-F238E27FC236}">
                <a16:creationId xmlns:a16="http://schemas.microsoft.com/office/drawing/2014/main" id="{92E2511E-D4A8-46BE-A5EB-872D7D1A8E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CED97D-C986-45D8-A51F-6C7DAF0DBA98}"/>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2791712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FC6CF-E802-4225-A9BE-AA22588A523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8295C34-3482-44A0-87F3-56E9093F56C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A09DE58-2758-4C1E-B756-EB913EB0B046}"/>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5" name="Segnaposto piè di pagina 4">
            <a:extLst>
              <a:ext uri="{FF2B5EF4-FFF2-40B4-BE49-F238E27FC236}">
                <a16:creationId xmlns:a16="http://schemas.microsoft.com/office/drawing/2014/main" id="{DBEB8F36-0EA6-4C3B-B524-DD7D66A21C6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D14D12-384B-4E19-86F5-D1873ABC4D2C}"/>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2977459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AECD70-7FF4-43E0-AB68-34AF9E7CD6C2}"/>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563BDCF-0C58-445C-B761-75055BF7801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F06F314-42C2-4D98-A795-4AAE2154AAEA}"/>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5" name="Segnaposto piè di pagina 4">
            <a:extLst>
              <a:ext uri="{FF2B5EF4-FFF2-40B4-BE49-F238E27FC236}">
                <a16:creationId xmlns:a16="http://schemas.microsoft.com/office/drawing/2014/main" id="{91DDBE7B-F0D9-418A-9BD9-B52B495DEA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266825-4C59-4F33-81ED-30CE0D1A66C4}"/>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1801585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1E54ED-8313-4C0B-8021-97C0C1809C8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ADB01A6-0D98-441D-A1F4-C1DFA53E07D5}"/>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B5DD71B-9F4B-4ACC-B87E-EDF52E9EDE0E}"/>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160BE9C-6EBF-4433-9DB1-B02C9A95D540}"/>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6" name="Segnaposto piè di pagina 5">
            <a:extLst>
              <a:ext uri="{FF2B5EF4-FFF2-40B4-BE49-F238E27FC236}">
                <a16:creationId xmlns:a16="http://schemas.microsoft.com/office/drawing/2014/main" id="{44ADEB51-9BB3-4C9D-9A62-51A5E57E8A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083C54-B338-46EC-985D-A2BB774A4C5C}"/>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1119624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6674A6-D2E6-4AD3-825D-B966D5B568D2}"/>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3C7E12B-5DB2-4DE2-A212-AF357E8B8E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8CF5300-8BDC-45A0-BD0F-463B774593DB}"/>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1301274-A10B-4796-90C4-AA89ED59B4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7821785-9D98-4CE7-A840-E948E333D542}"/>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9952046-4C7B-4B8B-A168-92B9CDA03E2E}"/>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8" name="Segnaposto piè di pagina 7">
            <a:extLst>
              <a:ext uri="{FF2B5EF4-FFF2-40B4-BE49-F238E27FC236}">
                <a16:creationId xmlns:a16="http://schemas.microsoft.com/office/drawing/2014/main" id="{4307BA77-2856-44B3-A8F2-7A6FB53FFFB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4B3CB14-8B82-4811-9DEB-1A7DF661996E}"/>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1607277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7F70EE-AE95-4A4F-9486-081689A9A25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7A0D66E-51FA-4009-B0E2-02186160FA8C}"/>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4" name="Segnaposto piè di pagina 3">
            <a:extLst>
              <a:ext uri="{FF2B5EF4-FFF2-40B4-BE49-F238E27FC236}">
                <a16:creationId xmlns:a16="http://schemas.microsoft.com/office/drawing/2014/main" id="{8868C463-A71D-4093-B9A8-257D4C95AE4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83F5943-64EB-4B86-8820-7812DC0F20EB}"/>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364292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BB2A5A14-CC39-4DE0-B8DE-3139F33247F1}" type="datetimeFigureOut">
              <a:rPr lang="it-IT" smtClean="0"/>
              <a:pPr/>
              <a:t>07/04/2025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2A6CD1-154E-4FED-92B4-00597838EF33}"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2B8D674-CA6D-4341-96FB-272D6B052DA5}"/>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3" name="Segnaposto piè di pagina 2">
            <a:extLst>
              <a:ext uri="{FF2B5EF4-FFF2-40B4-BE49-F238E27FC236}">
                <a16:creationId xmlns:a16="http://schemas.microsoft.com/office/drawing/2014/main" id="{9931BCE3-8E28-4A34-A221-975B43457A5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49A0DEB-3D60-4F02-973C-4F78DAFDD9AC}"/>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4076953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74DCBD-A4A4-4EB0-AD9E-9A017FA526A2}"/>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9E6511-7C12-4A51-B977-687605F978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147501E-7C3F-4F44-8920-B82FDE8BD5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F237569-3641-40FF-9071-2F020A5710EF}"/>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6" name="Segnaposto piè di pagina 5">
            <a:extLst>
              <a:ext uri="{FF2B5EF4-FFF2-40B4-BE49-F238E27FC236}">
                <a16:creationId xmlns:a16="http://schemas.microsoft.com/office/drawing/2014/main" id="{9EA21FDD-04FC-415D-837A-3CA341DC0AC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21C453D-A759-47AD-845E-B7388F6E15FC}"/>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2415897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F6FDA7-8967-4B81-AABC-4C9835D1C89F}"/>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FDA4C03-2916-455B-A736-BD57E69711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1B6DC39D-9C76-4AC9-86C2-6D75FC7DE0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C1BAE57-26C7-4E31-A4C3-0B26971E00E6}"/>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6" name="Segnaposto piè di pagina 5">
            <a:extLst>
              <a:ext uri="{FF2B5EF4-FFF2-40B4-BE49-F238E27FC236}">
                <a16:creationId xmlns:a16="http://schemas.microsoft.com/office/drawing/2014/main" id="{CC92DE9A-935A-435E-988A-A5539F71AF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940C95-6449-4225-9657-424E620ADF80}"/>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240216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64572-3D29-4688-9D9E-6A207D008A3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2E7B4D-3647-44BE-ABC8-E7F03963A64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7DA720-E491-4F38-81E1-A9F415981F90}"/>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5" name="Segnaposto piè di pagina 4">
            <a:extLst>
              <a:ext uri="{FF2B5EF4-FFF2-40B4-BE49-F238E27FC236}">
                <a16:creationId xmlns:a16="http://schemas.microsoft.com/office/drawing/2014/main" id="{DDEF731D-B145-47D6-ABAE-468003A0BE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7F370D-FD7A-44FD-8987-D99980EDCAB9}"/>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4171453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6CE3C6F-48CF-4591-BB47-6C63080A7A02}"/>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C0F6F3F-0CCF-4995-9FCA-7FF72B7F06ED}"/>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D37E7E-A654-4A8A-A69C-D02E1D2585EB}"/>
              </a:ext>
            </a:extLst>
          </p:cNvPr>
          <p:cNvSpPr>
            <a:spLocks noGrp="1"/>
          </p:cNvSpPr>
          <p:nvPr>
            <p:ph type="dt" sz="half" idx="10"/>
          </p:nvPr>
        </p:nvSpPr>
        <p:spPr/>
        <p:txBody>
          <a:bodyPr/>
          <a:lstStyle/>
          <a:p>
            <a:fld id="{346909C0-E301-4C79-ADB9-9F67AF856E44}" type="datetimeFigureOut">
              <a:rPr lang="it-IT" smtClean="0"/>
              <a:t>07/04/2025</a:t>
            </a:fld>
            <a:endParaRPr lang="it-IT"/>
          </a:p>
        </p:txBody>
      </p:sp>
      <p:sp>
        <p:nvSpPr>
          <p:cNvPr id="5" name="Segnaposto piè di pagina 4">
            <a:extLst>
              <a:ext uri="{FF2B5EF4-FFF2-40B4-BE49-F238E27FC236}">
                <a16:creationId xmlns:a16="http://schemas.microsoft.com/office/drawing/2014/main" id="{856B351A-7B6C-43F1-A531-95CAFFC73D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D55163-8A50-4742-8AA8-02159C6A6FAA}"/>
              </a:ext>
            </a:extLst>
          </p:cNvPr>
          <p:cNvSpPr>
            <a:spLocks noGrp="1"/>
          </p:cNvSpPr>
          <p:nvPr>
            <p:ph type="sldNum" sz="quarter" idx="12"/>
          </p:nvPr>
        </p:nvSpPr>
        <p:spPr/>
        <p:txBody>
          <a:bodyPr/>
          <a:lstStyle/>
          <a:p>
            <a:fld id="{C3F2F418-750B-404A-B3F5-9842C3410E4E}" type="slidenum">
              <a:rPr lang="it-IT" smtClean="0"/>
              <a:t>‹N›</a:t>
            </a:fld>
            <a:endParaRPr lang="it-IT"/>
          </a:p>
        </p:txBody>
      </p:sp>
    </p:spTree>
    <p:extLst>
      <p:ext uri="{BB962C8B-B14F-4D97-AF65-F5344CB8AC3E}">
        <p14:creationId xmlns:p14="http://schemas.microsoft.com/office/powerpoint/2010/main" val="129472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fld id="{BB2A5A14-CC39-4DE0-B8DE-3139F33247F1}" type="datetimeFigureOut">
              <a:rPr lang="it-IT" smtClean="0"/>
              <a:pPr/>
              <a:t>07/04/2025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2A6CD1-154E-4FED-92B4-00597838EF33}"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fld id="{BB2A5A14-CC39-4DE0-B8DE-3139F33247F1}" type="datetimeFigureOut">
              <a:rPr lang="it-IT" smtClean="0"/>
              <a:pPr/>
              <a:t>07/04/2025</a:t>
            </a:fld>
            <a:endParaRPr lang="it-IT"/>
          </a:p>
        </p:txBody>
      </p:sp>
      <p:sp>
        <p:nvSpPr>
          <p:cNvPr id="7" name="Segnaposto numero diapositiva 6"/>
          <p:cNvSpPr>
            <a:spLocks noGrp="1"/>
          </p:cNvSpPr>
          <p:nvPr>
            <p:ph type="sldNum" sz="quarter" idx="11"/>
          </p:nvPr>
        </p:nvSpPr>
        <p:spPr/>
        <p:txBody>
          <a:bodyPr rtlCol="0"/>
          <a:lstStyle/>
          <a:p>
            <a:fld id="{8B2A6CD1-154E-4FED-92B4-00597838EF33}"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B2A5A14-CC39-4DE0-B8DE-3139F33247F1}" type="datetimeFigureOut">
              <a:rPr lang="it-IT" smtClean="0"/>
              <a:pPr/>
              <a:t>07/04/2025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2A6CD1-154E-4FED-92B4-00597838EF3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fld id="{BB2A5A14-CC39-4DE0-B8DE-3139F33247F1}" type="datetimeFigureOut">
              <a:rPr lang="it-IT" smtClean="0"/>
              <a:pPr/>
              <a:t>07/04/2025</a:t>
            </a:fld>
            <a:endParaRPr lang="it-IT"/>
          </a:p>
        </p:txBody>
      </p:sp>
      <p:sp>
        <p:nvSpPr>
          <p:cNvPr id="22" name="Segnaposto numero diapositiva 21"/>
          <p:cNvSpPr>
            <a:spLocks noGrp="1"/>
          </p:cNvSpPr>
          <p:nvPr>
            <p:ph type="sldNum" sz="quarter" idx="15"/>
          </p:nvPr>
        </p:nvSpPr>
        <p:spPr/>
        <p:txBody>
          <a:bodyPr rtlCol="0"/>
          <a:lstStyle/>
          <a:p>
            <a:fld id="{8B2A6CD1-154E-4FED-92B4-00597838EF33}"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BB2A5A14-CC39-4DE0-B8DE-3139F33247F1}" type="datetimeFigureOut">
              <a:rPr lang="it-IT" smtClean="0"/>
              <a:pPr/>
              <a:t>07/04/2025</a:t>
            </a:fld>
            <a:endParaRPr lang="it-IT"/>
          </a:p>
        </p:txBody>
      </p:sp>
      <p:sp>
        <p:nvSpPr>
          <p:cNvPr id="18" name="Segnaposto numero diapositiva 17"/>
          <p:cNvSpPr>
            <a:spLocks noGrp="1"/>
          </p:cNvSpPr>
          <p:nvPr>
            <p:ph type="sldNum" sz="quarter" idx="11"/>
          </p:nvPr>
        </p:nvSpPr>
        <p:spPr/>
        <p:txBody>
          <a:bodyPr rtlCol="0"/>
          <a:lstStyle/>
          <a:p>
            <a:fld id="{8B2A6CD1-154E-4FED-92B4-00597838EF33}"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B2A5A14-CC39-4DE0-B8DE-3139F33247F1}" type="datetimeFigureOut">
              <a:rPr lang="it-IT" smtClean="0"/>
              <a:pPr/>
              <a:t>07/04/2025</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B2A6CD1-154E-4FED-92B4-00597838EF3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0DE6F-48C9-4EC4-BAEE-15137D9999B0}" type="datetimeFigureOut">
              <a:rPr lang="it-IT" smtClean="0">
                <a:solidFill>
                  <a:prstClr val="black">
                    <a:tint val="75000"/>
                  </a:prstClr>
                </a:solidFill>
              </a:rPr>
              <a:pPr/>
              <a:t>07/04/2025</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0EAA2-D556-46CD-94A4-A3A829FF977D}"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42178654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B2A5A14-CC39-4DE0-B8DE-3139F33247F1}" type="datetimeFigureOut">
              <a:rPr lang="it-IT" smtClean="0">
                <a:solidFill>
                  <a:srgbClr val="FFFFFF"/>
                </a:solidFill>
              </a:rPr>
              <a:pPr/>
              <a:t>07/04/2025</a:t>
            </a:fld>
            <a:endParaRPr lang="it-IT">
              <a:solidFill>
                <a:srgbClr val="FFFFFF"/>
              </a:solidFill>
            </a:endParaRPr>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solidFill>
                <a:srgbClr val="FFFFFF"/>
              </a:solidFill>
            </a:endParaRPr>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82E78"/>
              </a:solidFill>
            </a:endParaRPr>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782E78"/>
              </a:solidFill>
            </a:endParaRPr>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B2A6CD1-154E-4FED-92B4-00597838EF33}" type="slidenum">
              <a:rPr lang="it-IT" smtClean="0"/>
              <a:pPr/>
              <a:t>‹N›</a:t>
            </a:fld>
            <a:endParaRPr lang="it-IT"/>
          </a:p>
        </p:txBody>
      </p:sp>
    </p:spTree>
    <p:extLst>
      <p:ext uri="{BB962C8B-B14F-4D97-AF65-F5344CB8AC3E}">
        <p14:creationId xmlns:p14="http://schemas.microsoft.com/office/powerpoint/2010/main" val="19416392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EF28ACD-392D-4C72-9412-6DE32B72BA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7B3CC36-4A90-4B70-94BB-EE2084654E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F8B8AA-4F5B-4F86-B11B-C1FD2BC900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6909C0-E301-4C79-ADB9-9F67AF856E44}" type="datetimeFigureOut">
              <a:rPr lang="it-IT" smtClean="0"/>
              <a:t>07/04/2025</a:t>
            </a:fld>
            <a:endParaRPr lang="it-IT"/>
          </a:p>
        </p:txBody>
      </p:sp>
      <p:sp>
        <p:nvSpPr>
          <p:cNvPr id="5" name="Segnaposto piè di pagina 4">
            <a:extLst>
              <a:ext uri="{FF2B5EF4-FFF2-40B4-BE49-F238E27FC236}">
                <a16:creationId xmlns:a16="http://schemas.microsoft.com/office/drawing/2014/main" id="{080425DD-F232-4922-995C-AC1F8C41D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26D8756-1151-4CDB-B447-D342D6BC71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F2F418-750B-404A-B3F5-9842C3410E4E}" type="slidenum">
              <a:rPr lang="it-IT" smtClean="0"/>
              <a:t>‹N›</a:t>
            </a:fld>
            <a:endParaRPr lang="it-IT"/>
          </a:p>
        </p:txBody>
      </p:sp>
    </p:spTree>
    <p:extLst>
      <p:ext uri="{BB962C8B-B14F-4D97-AF65-F5344CB8AC3E}">
        <p14:creationId xmlns:p14="http://schemas.microsoft.com/office/powerpoint/2010/main" val="24930570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57425" y="1113956"/>
            <a:ext cx="4629150" cy="488454"/>
          </a:xfrm>
        </p:spPr>
        <p:txBody>
          <a:bodyPr>
            <a:normAutofit/>
          </a:bodyPr>
          <a:lstStyle/>
          <a:p>
            <a:pPr algn="ctr"/>
            <a:r>
              <a:rPr lang="it-IT" sz="2250" b="1" dirty="0">
                <a:solidFill>
                  <a:srgbClr val="FF0000"/>
                </a:solidFill>
              </a:rPr>
              <a:t>LA CAPACITA’ DI AUTOREGOLARSI</a:t>
            </a:r>
          </a:p>
        </p:txBody>
      </p:sp>
      <p:pic>
        <p:nvPicPr>
          <p:cNvPr id="1026" name="Picture 2" descr="Music Conductor">
            <a:extLst>
              <a:ext uri="{FF2B5EF4-FFF2-40B4-BE49-F238E27FC236}">
                <a16:creationId xmlns:a16="http://schemas.microsoft.com/office/drawing/2014/main" id="{62DA381A-3C43-44B0-B48C-84A126C20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4359980"/>
            <a:ext cx="2143125"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098545CA-1083-444D-8B64-658D60BAF198}"/>
              </a:ext>
            </a:extLst>
          </p:cNvPr>
          <p:cNvSpPr txBox="1"/>
          <p:nvPr/>
        </p:nvSpPr>
        <p:spPr>
          <a:xfrm>
            <a:off x="1814513" y="1638972"/>
            <a:ext cx="5172075" cy="1246495"/>
          </a:xfrm>
          <a:prstGeom prst="rect">
            <a:avLst/>
          </a:prstGeom>
          <a:noFill/>
        </p:spPr>
        <p:txBody>
          <a:bodyPr wrap="square">
            <a:spAutoFit/>
          </a:bodyPr>
          <a:lstStyle/>
          <a:p>
            <a:pPr algn="just" defTabSz="685800">
              <a:spcBef>
                <a:spcPct val="100000"/>
              </a:spcBef>
              <a:buClr>
                <a:srgbClr val="9999FF"/>
              </a:buClr>
            </a:pPr>
            <a:r>
              <a:rPr lang="it-IT" sz="1500" dirty="0">
                <a:solidFill>
                  <a:prstClr val="black"/>
                </a:solidFill>
                <a:latin typeface="Calibri" panose="020F0502020204030204"/>
                <a:ea typeface="Arial Unicode MS" pitchFamily="34" charset="-128"/>
                <a:cs typeface="Arial Unicode MS" pitchFamily="34" charset="-128"/>
              </a:rPr>
              <a:t>Insieme dei processi che permettono all’individuo di svolgere attività finalizzate complesse (</a:t>
            </a:r>
            <a:r>
              <a:rPr lang="it-IT" sz="1500" dirty="0" err="1">
                <a:solidFill>
                  <a:prstClr val="black"/>
                </a:solidFill>
                <a:latin typeface="Calibri" panose="020F0502020204030204"/>
                <a:ea typeface="Arial Unicode MS" pitchFamily="34" charset="-128"/>
                <a:cs typeface="Arial Unicode MS" pitchFamily="34" charset="-128"/>
              </a:rPr>
              <a:t>Karoly</a:t>
            </a:r>
            <a:r>
              <a:rPr lang="it-IT" sz="1500" dirty="0">
                <a:solidFill>
                  <a:prstClr val="black"/>
                </a:solidFill>
                <a:latin typeface="Calibri" panose="020F0502020204030204"/>
                <a:ea typeface="Arial Unicode MS" pitchFamily="34" charset="-128"/>
                <a:cs typeface="Arial Unicode MS" pitchFamily="34" charset="-128"/>
              </a:rPr>
              <a:t>, 1993).  ADATTAMENTO</a:t>
            </a:r>
          </a:p>
          <a:p>
            <a:pPr defTabSz="685800"/>
            <a:endParaRPr lang="it-IT" sz="1500" dirty="0">
              <a:solidFill>
                <a:prstClr val="black"/>
              </a:solidFill>
              <a:latin typeface="Calibri" panose="020F0502020204030204"/>
            </a:endParaRPr>
          </a:p>
          <a:p>
            <a:pPr defTabSz="685800"/>
            <a:r>
              <a:rPr lang="it-IT" sz="1500" dirty="0">
                <a:solidFill>
                  <a:prstClr val="black"/>
                </a:solidFill>
                <a:latin typeface="Calibri" panose="020F0502020204030204"/>
              </a:rPr>
              <a:t>Permette di modulare le proprie reazioni per non essere in balia dei nostri impulsi.</a:t>
            </a:r>
          </a:p>
        </p:txBody>
      </p:sp>
      <p:sp>
        <p:nvSpPr>
          <p:cNvPr id="4" name="Text Box 6">
            <a:extLst>
              <a:ext uri="{FF2B5EF4-FFF2-40B4-BE49-F238E27FC236}">
                <a16:creationId xmlns:a16="http://schemas.microsoft.com/office/drawing/2014/main" id="{863D33F2-B5AE-4BB9-A79B-0DE5BE5E909D}"/>
              </a:ext>
            </a:extLst>
          </p:cNvPr>
          <p:cNvSpPr txBox="1">
            <a:spLocks noChangeArrowheads="1"/>
          </p:cNvSpPr>
          <p:nvPr/>
        </p:nvSpPr>
        <p:spPr bwMode="auto">
          <a:xfrm>
            <a:off x="1814513" y="2250678"/>
            <a:ext cx="4416382" cy="2751522"/>
          </a:xfrm>
          <a:prstGeom prst="rect">
            <a:avLst/>
          </a:prstGeom>
          <a:noFill/>
          <a:ln w="9525">
            <a:noFill/>
            <a:miter lim="800000"/>
            <a:headEnd/>
            <a:tailEnd/>
          </a:ln>
        </p:spPr>
        <p:txBody>
          <a:bodyPr wrap="square">
            <a:spAutoFit/>
          </a:bodyPr>
          <a:lstStyle/>
          <a:p>
            <a:pPr defTabSz="514350">
              <a:lnSpc>
                <a:spcPct val="200000"/>
              </a:lnSpc>
              <a:spcBef>
                <a:spcPct val="50000"/>
              </a:spcBef>
            </a:pPr>
            <a:endParaRPr lang="it-IT" sz="1350" u="sng" dirty="0">
              <a:solidFill>
                <a:prstClr val="black"/>
              </a:solidFill>
              <a:latin typeface="Calibri" panose="020F0502020204030204"/>
            </a:endParaRPr>
          </a:p>
          <a:p>
            <a:pPr defTabSz="514350">
              <a:lnSpc>
                <a:spcPct val="200000"/>
              </a:lnSpc>
              <a:spcBef>
                <a:spcPct val="50000"/>
              </a:spcBef>
            </a:pPr>
            <a:r>
              <a:rPr lang="it-IT" sz="1500" u="sng" dirty="0">
                <a:solidFill>
                  <a:prstClr val="black"/>
                </a:solidFill>
                <a:latin typeface="Calibri" panose="020F0502020204030204"/>
              </a:rPr>
              <a:t>REGOLAZIONE</a:t>
            </a:r>
            <a:r>
              <a:rPr lang="it-IT" sz="1500" dirty="0">
                <a:solidFill>
                  <a:prstClr val="black"/>
                </a:solidFill>
                <a:latin typeface="Calibri" panose="020F0502020204030204"/>
              </a:rPr>
              <a:t> :</a:t>
            </a:r>
          </a:p>
          <a:p>
            <a:pPr marL="192881" indent="-192881" defTabSz="514350">
              <a:lnSpc>
                <a:spcPct val="200000"/>
              </a:lnSpc>
              <a:spcBef>
                <a:spcPct val="50000"/>
              </a:spcBef>
              <a:buFontTx/>
              <a:buAutoNum type="arabicParenR"/>
            </a:pPr>
            <a:r>
              <a:rPr lang="it-IT" sz="1500" dirty="0">
                <a:solidFill>
                  <a:prstClr val="black"/>
                </a:solidFill>
                <a:latin typeface="Calibri" panose="020F0502020204030204"/>
              </a:rPr>
              <a:t>EMOZIONI (Regolazione emotiva)</a:t>
            </a:r>
          </a:p>
          <a:p>
            <a:pPr marL="192881" indent="-192881" defTabSz="514350">
              <a:lnSpc>
                <a:spcPct val="200000"/>
              </a:lnSpc>
              <a:spcBef>
                <a:spcPct val="50000"/>
              </a:spcBef>
              <a:buFontTx/>
              <a:buAutoNum type="arabicParenR"/>
            </a:pPr>
            <a:r>
              <a:rPr lang="it-IT" sz="1500" dirty="0">
                <a:solidFill>
                  <a:prstClr val="black"/>
                </a:solidFill>
                <a:latin typeface="Calibri" panose="020F0502020204030204"/>
              </a:rPr>
              <a:t>COGNIZIONE (Controllo dei processi cognitivi)</a:t>
            </a:r>
          </a:p>
          <a:p>
            <a:pPr marL="192881" indent="-192881" defTabSz="514350">
              <a:lnSpc>
                <a:spcPct val="200000"/>
              </a:lnSpc>
              <a:spcBef>
                <a:spcPct val="50000"/>
              </a:spcBef>
              <a:buFontTx/>
              <a:buAutoNum type="arabicParenR"/>
            </a:pPr>
            <a:r>
              <a:rPr lang="it-IT" sz="1500" dirty="0">
                <a:solidFill>
                  <a:prstClr val="black"/>
                </a:solidFill>
                <a:latin typeface="Calibri" panose="020F0502020204030204"/>
              </a:rPr>
              <a:t>COMPORTAMENTO (Controllo del comportamento)</a:t>
            </a:r>
          </a:p>
        </p:txBody>
      </p:sp>
      <p:sp>
        <p:nvSpPr>
          <p:cNvPr id="2" name="Freccia a destra 1">
            <a:extLst>
              <a:ext uri="{FF2B5EF4-FFF2-40B4-BE49-F238E27FC236}">
                <a16:creationId xmlns:a16="http://schemas.microsoft.com/office/drawing/2014/main" id="{84B9A4F7-4CD5-4F24-A40B-A3BDA6BB31A4}"/>
              </a:ext>
            </a:extLst>
          </p:cNvPr>
          <p:cNvSpPr/>
          <p:nvPr/>
        </p:nvSpPr>
        <p:spPr>
          <a:xfrm>
            <a:off x="1234036" y="3545199"/>
            <a:ext cx="467624" cy="2665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Tree>
    <p:extLst>
      <p:ext uri="{BB962C8B-B14F-4D97-AF65-F5344CB8AC3E}">
        <p14:creationId xmlns:p14="http://schemas.microsoft.com/office/powerpoint/2010/main" val="267869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FASE 1 – NEUROMODULAZIONE (2-3 mesi)</a:t>
            </a:r>
          </a:p>
        </p:txBody>
      </p:sp>
      <p:sp>
        <p:nvSpPr>
          <p:cNvPr id="3" name="Segnaposto contenuto 2"/>
          <p:cNvSpPr>
            <a:spLocks noGrp="1"/>
          </p:cNvSpPr>
          <p:nvPr>
            <p:ph sz="quarter" idx="1"/>
          </p:nvPr>
        </p:nvSpPr>
        <p:spPr/>
        <p:txBody>
          <a:bodyPr/>
          <a:lstStyle/>
          <a:p>
            <a:pPr marL="0" indent="0">
              <a:buNone/>
            </a:pPr>
            <a:r>
              <a:rPr lang="it-IT" dirty="0">
                <a:solidFill>
                  <a:schemeClr val="tx2"/>
                </a:solidFill>
              </a:rPr>
              <a:t>Per proteggere bambino  da un livello eccessivo di attivazione/stimolazione</a:t>
            </a:r>
          </a:p>
          <a:p>
            <a:pPr marL="0" indent="0">
              <a:buNone/>
            </a:pPr>
            <a:endParaRPr lang="it-IT" dirty="0">
              <a:solidFill>
                <a:schemeClr val="tx2"/>
              </a:solidFill>
            </a:endParaRPr>
          </a:p>
        </p:txBody>
      </p:sp>
      <p:sp>
        <p:nvSpPr>
          <p:cNvPr id="5" name="CasellaDiTesto 4">
            <a:extLst>
              <a:ext uri="{FF2B5EF4-FFF2-40B4-BE49-F238E27FC236}">
                <a16:creationId xmlns:a16="http://schemas.microsoft.com/office/drawing/2014/main" id="{1BC28CB3-B267-4643-AB94-C8C84718F99E}"/>
              </a:ext>
            </a:extLst>
          </p:cNvPr>
          <p:cNvSpPr txBox="1"/>
          <p:nvPr/>
        </p:nvSpPr>
        <p:spPr>
          <a:xfrm>
            <a:off x="467372" y="4051430"/>
            <a:ext cx="7128963" cy="2031325"/>
          </a:xfrm>
          <a:prstGeom prst="rect">
            <a:avLst/>
          </a:prstGeom>
          <a:noFill/>
        </p:spPr>
        <p:txBody>
          <a:bodyPr wrap="square">
            <a:spAutoFit/>
          </a:bodyPr>
          <a:lstStyle/>
          <a:p>
            <a:pPr marL="0" indent="0">
              <a:buNone/>
            </a:pPr>
            <a:r>
              <a:rPr lang="it-IT" dirty="0">
                <a:solidFill>
                  <a:schemeClr val="tx2"/>
                </a:solidFill>
              </a:rPr>
              <a:t>Ancoraggio/disancoraggio attenzione</a:t>
            </a:r>
          </a:p>
          <a:p>
            <a:pPr marL="0" indent="0">
              <a:buNone/>
            </a:pPr>
            <a:endParaRPr lang="it-IT" dirty="0">
              <a:solidFill>
                <a:schemeClr val="tx2"/>
              </a:solidFill>
            </a:endParaRPr>
          </a:p>
          <a:p>
            <a:pPr marL="0" indent="0">
              <a:buNone/>
            </a:pPr>
            <a:endParaRPr lang="it-IT" dirty="0">
              <a:solidFill>
                <a:schemeClr val="tx2"/>
              </a:solidFill>
            </a:endParaRPr>
          </a:p>
          <a:p>
            <a:pPr marL="0" indent="0">
              <a:buNone/>
            </a:pPr>
            <a:r>
              <a:rPr lang="it-IT" dirty="0">
                <a:solidFill>
                  <a:schemeClr val="tx2"/>
                </a:solidFill>
              </a:rPr>
              <a:t>Autoconsolazione più flessibile perché più movimenti diventano possibili (es. afferrare)</a:t>
            </a:r>
          </a:p>
          <a:p>
            <a:pPr marL="0" indent="0">
              <a:buNone/>
            </a:pPr>
            <a:endParaRPr lang="it-IT" dirty="0">
              <a:solidFill>
                <a:schemeClr val="tx2"/>
              </a:solidFill>
            </a:endParaRPr>
          </a:p>
          <a:p>
            <a:pPr marL="0" indent="0">
              <a:buNone/>
            </a:pPr>
            <a:r>
              <a:rPr lang="it-IT" dirty="0">
                <a:solidFill>
                  <a:schemeClr val="tx2"/>
                </a:solidFill>
              </a:rPr>
              <a:t>Coordinazione motoria, controllo dell’attenzione</a:t>
            </a:r>
          </a:p>
        </p:txBody>
      </p:sp>
      <p:sp>
        <p:nvSpPr>
          <p:cNvPr id="7" name="CasellaDiTesto 6">
            <a:extLst>
              <a:ext uri="{FF2B5EF4-FFF2-40B4-BE49-F238E27FC236}">
                <a16:creationId xmlns:a16="http://schemas.microsoft.com/office/drawing/2014/main" id="{6456A64F-3B39-4FE5-A314-4ADDBAFF3864}"/>
              </a:ext>
            </a:extLst>
          </p:cNvPr>
          <p:cNvSpPr txBox="1"/>
          <p:nvPr/>
        </p:nvSpPr>
        <p:spPr>
          <a:xfrm>
            <a:off x="467372" y="3244334"/>
            <a:ext cx="7344988" cy="523220"/>
          </a:xfrm>
          <a:prstGeom prst="rect">
            <a:avLst/>
          </a:prstGeom>
          <a:noFill/>
        </p:spPr>
        <p:txBody>
          <a:bodyPr wrap="square">
            <a:spAutoFit/>
          </a:bodyPr>
          <a:lstStyle/>
          <a:p>
            <a:r>
              <a:rPr lang="it-IT" sz="2800" dirty="0">
                <a:solidFill>
                  <a:schemeClr val="accent1"/>
                </a:solidFill>
              </a:rPr>
              <a:t>FASE 2 – sensomotoria (3-9 mesi) </a:t>
            </a:r>
          </a:p>
        </p:txBody>
      </p:sp>
    </p:spTree>
    <p:extLst>
      <p:ext uri="{BB962C8B-B14F-4D97-AF65-F5344CB8AC3E}">
        <p14:creationId xmlns:p14="http://schemas.microsoft.com/office/powerpoint/2010/main" val="183620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FASE 3: autocontrollo (verso 2 anni)</a:t>
            </a:r>
          </a:p>
        </p:txBody>
      </p:sp>
      <p:sp>
        <p:nvSpPr>
          <p:cNvPr id="3" name="Segnaposto contenuto 2"/>
          <p:cNvSpPr>
            <a:spLocks noGrp="1"/>
          </p:cNvSpPr>
          <p:nvPr>
            <p:ph sz="quarter" idx="1"/>
          </p:nvPr>
        </p:nvSpPr>
        <p:spPr/>
        <p:txBody>
          <a:bodyPr>
            <a:normAutofit/>
          </a:bodyPr>
          <a:lstStyle/>
          <a:p>
            <a:r>
              <a:rPr lang="it-IT">
                <a:solidFill>
                  <a:schemeClr val="tx2"/>
                </a:solidFill>
              </a:rPr>
              <a:t>da metodi passivi a  metodi attivi di regolazione</a:t>
            </a:r>
          </a:p>
          <a:p>
            <a:endParaRPr lang="it-IT">
              <a:solidFill>
                <a:schemeClr val="tx2"/>
              </a:solidFill>
            </a:endParaRPr>
          </a:p>
          <a:p>
            <a:r>
              <a:rPr lang="it-IT">
                <a:solidFill>
                  <a:schemeClr val="tx2"/>
                </a:solidFill>
              </a:rPr>
              <a:t>Comportamento è chiaramente intenzionale (the terrible twos)</a:t>
            </a:r>
          </a:p>
          <a:p>
            <a:endParaRPr lang="it-IT">
              <a:solidFill>
                <a:schemeClr val="tx2"/>
              </a:solidFill>
            </a:endParaRPr>
          </a:p>
          <a:p>
            <a:r>
              <a:rPr lang="it-IT">
                <a:solidFill>
                  <a:schemeClr val="tx2"/>
                </a:solidFill>
              </a:rPr>
              <a:t>Interiorizzazione divieti degli adulti (es. verbalizzazione del no)</a:t>
            </a:r>
          </a:p>
          <a:p>
            <a:endParaRPr lang="it-IT">
              <a:solidFill>
                <a:schemeClr val="tx2"/>
              </a:solidFill>
            </a:endParaRPr>
          </a:p>
          <a:p>
            <a:r>
              <a:rPr lang="it-IT">
                <a:solidFill>
                  <a:schemeClr val="tx2"/>
                </a:solidFill>
              </a:rPr>
              <a:t>Desiderio autodeterminazione </a:t>
            </a:r>
          </a:p>
          <a:p>
            <a:endParaRPr lang="it-IT">
              <a:solidFill>
                <a:schemeClr val="tx2"/>
              </a:solidFill>
            </a:endParaRPr>
          </a:p>
          <a:p>
            <a:endParaRPr lang="it-IT">
              <a:solidFill>
                <a:schemeClr val="tx2"/>
              </a:solidFill>
            </a:endParaRPr>
          </a:p>
        </p:txBody>
      </p:sp>
    </p:spTree>
    <p:extLst>
      <p:ext uri="{BB962C8B-B14F-4D97-AF65-F5344CB8AC3E}">
        <p14:creationId xmlns:p14="http://schemas.microsoft.com/office/powerpoint/2010/main" val="150405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FASE 4 – AUTOREGOLAZIONE </a:t>
            </a:r>
            <a:br>
              <a:rPr lang="it-IT"/>
            </a:br>
            <a:r>
              <a:rPr lang="it-IT"/>
              <a:t>(da età prescolare)</a:t>
            </a:r>
          </a:p>
        </p:txBody>
      </p:sp>
      <p:sp>
        <p:nvSpPr>
          <p:cNvPr id="3" name="Segnaposto contenuto 2"/>
          <p:cNvSpPr>
            <a:spLocks noGrp="1"/>
          </p:cNvSpPr>
          <p:nvPr>
            <p:ph sz="quarter" idx="1"/>
          </p:nvPr>
        </p:nvSpPr>
        <p:spPr/>
        <p:txBody>
          <a:bodyPr/>
          <a:lstStyle/>
          <a:p>
            <a:r>
              <a:rPr lang="it-IT">
                <a:solidFill>
                  <a:schemeClr val="tx2"/>
                </a:solidFill>
              </a:rPr>
              <a:t>Sempre più autonomi nella gestione del comportamento</a:t>
            </a:r>
          </a:p>
          <a:p>
            <a:endParaRPr lang="it-IT">
              <a:solidFill>
                <a:schemeClr val="tx2"/>
              </a:solidFill>
            </a:endParaRPr>
          </a:p>
          <a:p>
            <a:r>
              <a:rPr lang="it-IT">
                <a:solidFill>
                  <a:schemeClr val="tx2"/>
                </a:solidFill>
              </a:rPr>
              <a:t>B. più grandi della scuola materna: interazioni non fisiche ma complesse, mantenimento gioco di ruolo condiviso, rispetto regole, etc…</a:t>
            </a:r>
          </a:p>
          <a:p>
            <a:endParaRPr lang="it-IT">
              <a:solidFill>
                <a:schemeClr val="tx2"/>
              </a:solidFill>
            </a:endParaRPr>
          </a:p>
          <a:p>
            <a:r>
              <a:rPr lang="it-IT">
                <a:solidFill>
                  <a:schemeClr val="tx2"/>
                </a:solidFill>
              </a:rPr>
              <a:t>Si nota grande variabilità </a:t>
            </a:r>
          </a:p>
          <a:p>
            <a:pPr marL="0" indent="0">
              <a:buNone/>
            </a:pPr>
            <a:endParaRPr lang="it-IT">
              <a:solidFill>
                <a:schemeClr val="tx2"/>
              </a:solidFill>
            </a:endParaRPr>
          </a:p>
        </p:txBody>
      </p:sp>
    </p:spTree>
    <p:extLst>
      <p:ext uri="{BB962C8B-B14F-4D97-AF65-F5344CB8AC3E}">
        <p14:creationId xmlns:p14="http://schemas.microsoft.com/office/powerpoint/2010/main" val="214116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pPr marL="0" indent="0">
              <a:buNone/>
            </a:pPr>
            <a:r>
              <a:rPr lang="it-IT">
                <a:solidFill>
                  <a:schemeClr val="tx2"/>
                </a:solidFill>
              </a:rPr>
              <a:t>Solo durante preadolescenza diventano possibili ragionamenti in modo sganciato dai dati di realtà.</a:t>
            </a:r>
          </a:p>
          <a:p>
            <a:pPr marL="0" indent="0">
              <a:buNone/>
            </a:pPr>
            <a:endParaRPr lang="it-IT">
              <a:solidFill>
                <a:schemeClr val="tx2"/>
              </a:solidFill>
            </a:endParaRPr>
          </a:p>
          <a:p>
            <a:pPr marL="0" indent="0">
              <a:buNone/>
            </a:pPr>
            <a:r>
              <a:rPr lang="it-IT">
                <a:solidFill>
                  <a:schemeClr val="tx2"/>
                </a:solidFill>
              </a:rPr>
              <a:t>Diventa possibile valutare differenti opzioni in base ad aspettative, conseguenze, fattori che potrebbero intervenire,etc..</a:t>
            </a:r>
          </a:p>
          <a:p>
            <a:pPr marL="0" indent="0">
              <a:buNone/>
            </a:pPr>
            <a:endParaRPr lang="it-IT">
              <a:solidFill>
                <a:schemeClr val="tx2"/>
              </a:solidFill>
            </a:endParaRPr>
          </a:p>
          <a:p>
            <a:pPr marL="0" indent="0">
              <a:buNone/>
            </a:pPr>
            <a:endParaRPr lang="it-IT">
              <a:solidFill>
                <a:schemeClr val="tx2"/>
              </a:solidFill>
            </a:endParaRPr>
          </a:p>
        </p:txBody>
      </p:sp>
    </p:spTree>
    <p:extLst>
      <p:ext uri="{BB962C8B-B14F-4D97-AF65-F5344CB8AC3E}">
        <p14:creationId xmlns:p14="http://schemas.microsoft.com/office/powerpoint/2010/main" val="262376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pPr marL="0" indent="0">
              <a:buNone/>
            </a:pPr>
            <a:r>
              <a:rPr lang="it-IT">
                <a:solidFill>
                  <a:schemeClr val="tx2"/>
                </a:solidFill>
              </a:rPr>
              <a:t>ETA’ ANZIANA: problemi nell’autoregolazione</a:t>
            </a:r>
          </a:p>
        </p:txBody>
      </p:sp>
    </p:spTree>
    <p:extLst>
      <p:ext uri="{BB962C8B-B14F-4D97-AF65-F5344CB8AC3E}">
        <p14:creationId xmlns:p14="http://schemas.microsoft.com/office/powerpoint/2010/main" val="72806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pPr marL="0" indent="0">
              <a:buNone/>
            </a:pPr>
            <a:endParaRPr lang="it-IT"/>
          </a:p>
          <a:p>
            <a:pPr marL="0" indent="0">
              <a:buNone/>
            </a:pPr>
            <a:endParaRPr lang="it-IT"/>
          </a:p>
          <a:p>
            <a:pPr marL="0" indent="0">
              <a:buNone/>
            </a:pPr>
            <a:endParaRPr lang="it-IT"/>
          </a:p>
          <a:p>
            <a:pPr marL="0" indent="0" algn="ctr">
              <a:buNone/>
            </a:pPr>
            <a:r>
              <a:rPr lang="it-IT" sz="3200">
                <a:solidFill>
                  <a:schemeClr val="tx2"/>
                </a:solidFill>
              </a:rPr>
              <a:t>Quali competenze cognitive sono alla base dell’autoregolazione?</a:t>
            </a:r>
          </a:p>
        </p:txBody>
      </p:sp>
    </p:spTree>
    <p:extLst>
      <p:ext uri="{BB962C8B-B14F-4D97-AF65-F5344CB8AC3E}">
        <p14:creationId xmlns:p14="http://schemas.microsoft.com/office/powerpoint/2010/main" val="160917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12775" y="228600"/>
            <a:ext cx="8153400" cy="990600"/>
          </a:xfrm>
        </p:spPr>
        <p:txBody>
          <a:bodyPr>
            <a:normAutofit fontScale="90000"/>
          </a:bodyPr>
          <a:lstStyle/>
          <a:p>
            <a:r>
              <a:rPr lang="it-IT" sz="3600">
                <a:solidFill>
                  <a:srgbClr val="FFFF00"/>
                </a:solidFill>
              </a:rPr>
              <a:t>LE FUNZIONI ESECUTIVE: COSA SONO?</a:t>
            </a:r>
            <a:endParaRPr lang="it-IT">
              <a:solidFill>
                <a:srgbClr val="FFFF00"/>
              </a:solidFill>
            </a:endParaRPr>
          </a:p>
        </p:txBody>
      </p:sp>
      <p:sp>
        <p:nvSpPr>
          <p:cNvPr id="18435" name="Rectangle 4"/>
          <p:cNvSpPr>
            <a:spLocks noChangeArrowheads="1"/>
          </p:cNvSpPr>
          <p:nvPr/>
        </p:nvSpPr>
        <p:spPr bwMode="auto">
          <a:xfrm>
            <a:off x="251520" y="1700212"/>
            <a:ext cx="8604250" cy="5262979"/>
          </a:xfrm>
          <a:prstGeom prst="rect">
            <a:avLst/>
          </a:prstGeom>
          <a:noFill/>
          <a:ln w="9525">
            <a:noFill/>
            <a:miter lim="800000"/>
            <a:headEnd/>
            <a:tailEnd/>
          </a:ln>
        </p:spPr>
        <p:txBody>
          <a:bodyPr>
            <a:spAutoFit/>
          </a:bodyPr>
          <a:lstStyle/>
          <a:p>
            <a:pPr>
              <a:buFont typeface="Arial" charset="0"/>
              <a:buNone/>
            </a:pPr>
            <a:r>
              <a:rPr lang="it-IT" sz="2800" dirty="0">
                <a:solidFill>
                  <a:srgbClr val="FFFFFF"/>
                </a:solidFill>
                <a:latin typeface="Tw Cen MT" pitchFamily="34" charset="0"/>
              </a:rPr>
              <a:t> Insieme di processi cognitivi che consentono l’esecuzione di un compito complesso (apprendimento / attività di gioco con regole)</a:t>
            </a:r>
          </a:p>
          <a:p>
            <a:pPr>
              <a:buFont typeface="Arial" charset="0"/>
              <a:buNone/>
            </a:pPr>
            <a:endParaRPr lang="it-IT" sz="2800" dirty="0">
              <a:solidFill>
                <a:srgbClr val="FFFFFF"/>
              </a:solidFill>
              <a:latin typeface="Tw Cen MT" pitchFamily="34" charset="0"/>
            </a:endParaRPr>
          </a:p>
          <a:p>
            <a:r>
              <a:rPr lang="it-IT" sz="2800" dirty="0">
                <a:solidFill>
                  <a:srgbClr val="FFFFFF"/>
                </a:solidFill>
                <a:latin typeface="Tw Cen MT" pitchFamily="34" charset="0"/>
              </a:rPr>
              <a:t>SHIFTING</a:t>
            </a:r>
          </a:p>
          <a:p>
            <a:pPr>
              <a:buFont typeface="Arial" charset="0"/>
              <a:buNone/>
            </a:pPr>
            <a:endParaRPr lang="it-IT" sz="2800" dirty="0">
              <a:solidFill>
                <a:srgbClr val="FFFFFF"/>
              </a:solidFill>
              <a:latin typeface="Tw Cen MT" pitchFamily="34" charset="0"/>
            </a:endParaRPr>
          </a:p>
          <a:p>
            <a:r>
              <a:rPr lang="it-IT" sz="2800" dirty="0">
                <a:solidFill>
                  <a:srgbClr val="FFFFFF"/>
                </a:solidFill>
                <a:latin typeface="Tw Cen MT" pitchFamily="34" charset="0"/>
              </a:rPr>
              <a:t>MEMORIA DI LAVORO</a:t>
            </a:r>
          </a:p>
          <a:p>
            <a:endParaRPr lang="it-IT" sz="2800" dirty="0">
              <a:solidFill>
                <a:srgbClr val="FFFFFF"/>
              </a:solidFill>
              <a:latin typeface="Tw Cen MT" pitchFamily="34" charset="0"/>
            </a:endParaRPr>
          </a:p>
          <a:p>
            <a:r>
              <a:rPr lang="it-IT" sz="2800" dirty="0">
                <a:solidFill>
                  <a:srgbClr val="FFFFFF"/>
                </a:solidFill>
                <a:latin typeface="Tw Cen MT" pitchFamily="34" charset="0"/>
              </a:rPr>
              <a:t>INIBIZIONE</a:t>
            </a:r>
          </a:p>
          <a:p>
            <a:endParaRPr lang="it-IT" sz="2800" dirty="0">
              <a:solidFill>
                <a:srgbClr val="FFFFFF"/>
              </a:solidFill>
              <a:latin typeface="Tw Cen MT" pitchFamily="34" charset="0"/>
            </a:endParaRPr>
          </a:p>
          <a:p>
            <a:r>
              <a:rPr lang="it-IT" sz="2800" dirty="0">
                <a:solidFill>
                  <a:srgbClr val="FFFFFF"/>
                </a:solidFill>
                <a:latin typeface="Tw Cen MT" pitchFamily="34" charset="0"/>
              </a:rPr>
              <a:t>PIANIFICAZIONE</a:t>
            </a:r>
          </a:p>
          <a:p>
            <a:pPr>
              <a:buFont typeface="Arial" charset="0"/>
              <a:buNone/>
            </a:pPr>
            <a:endParaRPr lang="it-IT" sz="2800" dirty="0">
              <a:solidFill>
                <a:srgbClr val="FFFFFF"/>
              </a:solidFill>
              <a:latin typeface="Tw Cen MT" pitchFamily="34" charset="0"/>
            </a:endParaRPr>
          </a:p>
        </p:txBody>
      </p:sp>
    </p:spTree>
    <p:extLst>
      <p:ext uri="{BB962C8B-B14F-4D97-AF65-F5344CB8AC3E}">
        <p14:creationId xmlns:p14="http://schemas.microsoft.com/office/powerpoint/2010/main" val="292044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12775" y="228600"/>
            <a:ext cx="8153400" cy="990600"/>
          </a:xfrm>
        </p:spPr>
        <p:txBody>
          <a:bodyPr>
            <a:normAutofit fontScale="90000"/>
          </a:bodyPr>
          <a:lstStyle/>
          <a:p>
            <a:r>
              <a:rPr lang="it-IT" sz="3600">
                <a:solidFill>
                  <a:srgbClr val="FFFF00"/>
                </a:solidFill>
              </a:rPr>
              <a:t>LE FUNZIONI ESECUTIVE: COSA SONO?</a:t>
            </a:r>
            <a:endParaRPr lang="it-IT">
              <a:solidFill>
                <a:srgbClr val="FFFF00"/>
              </a:solidFill>
            </a:endParaRPr>
          </a:p>
        </p:txBody>
      </p:sp>
      <p:sp>
        <p:nvSpPr>
          <p:cNvPr id="18435" name="Rectangle 4"/>
          <p:cNvSpPr>
            <a:spLocks noChangeArrowheads="1"/>
          </p:cNvSpPr>
          <p:nvPr/>
        </p:nvSpPr>
        <p:spPr bwMode="auto">
          <a:xfrm>
            <a:off x="251520" y="1700212"/>
            <a:ext cx="8604250" cy="3970318"/>
          </a:xfrm>
          <a:prstGeom prst="rect">
            <a:avLst/>
          </a:prstGeom>
          <a:noFill/>
          <a:ln w="9525">
            <a:noFill/>
            <a:miter lim="800000"/>
            <a:headEnd/>
            <a:tailEnd/>
          </a:ln>
        </p:spPr>
        <p:txBody>
          <a:bodyPr>
            <a:spAutoFit/>
          </a:bodyPr>
          <a:lstStyle/>
          <a:p>
            <a:pPr>
              <a:buFont typeface="Arial" charset="0"/>
              <a:buNone/>
            </a:pPr>
            <a:r>
              <a:rPr lang="it-IT" sz="2800">
                <a:solidFill>
                  <a:srgbClr val="FFFFFF"/>
                </a:solidFill>
                <a:latin typeface="Tw Cen MT" pitchFamily="34" charset="0"/>
              </a:rPr>
              <a:t> Insieme di processi cognitivi che consentono l’esecuzione di un compito complesso (apprendimento / attività di gioco con regole)</a:t>
            </a:r>
          </a:p>
          <a:p>
            <a:pPr>
              <a:buFont typeface="Arial" charset="0"/>
              <a:buNone/>
            </a:pPr>
            <a:endParaRPr lang="it-IT" sz="2800">
              <a:solidFill>
                <a:srgbClr val="FFFFFF"/>
              </a:solidFill>
              <a:latin typeface="Tw Cen MT" pitchFamily="34" charset="0"/>
            </a:endParaRPr>
          </a:p>
          <a:p>
            <a:r>
              <a:rPr lang="it-IT" sz="2800">
                <a:solidFill>
                  <a:srgbClr val="FFFFFF"/>
                </a:solidFill>
                <a:latin typeface="Tw Cen MT" pitchFamily="34" charset="0"/>
              </a:rPr>
              <a:t>SHIFTING:capacità di passare da un’attività cognitiva ad un’altra senza confondersi</a:t>
            </a:r>
          </a:p>
          <a:p>
            <a:pPr>
              <a:buFont typeface="Arial" charset="0"/>
              <a:buNone/>
            </a:pPr>
            <a:endParaRPr lang="it-IT" sz="2800">
              <a:solidFill>
                <a:srgbClr val="FFFFFF"/>
              </a:solidFill>
              <a:latin typeface="Tw Cen MT" pitchFamily="34" charset="0"/>
            </a:endParaRPr>
          </a:p>
          <a:p>
            <a:endParaRPr lang="it-IT" sz="2800">
              <a:solidFill>
                <a:srgbClr val="FFFFFF"/>
              </a:solidFill>
              <a:latin typeface="Tw Cen MT" pitchFamily="34" charset="0"/>
            </a:endParaRPr>
          </a:p>
          <a:p>
            <a:pPr>
              <a:buFont typeface="Arial" charset="0"/>
              <a:buNone/>
            </a:pPr>
            <a:endParaRPr lang="it-IT" sz="2800">
              <a:solidFill>
                <a:srgbClr val="FFFFFF"/>
              </a:solidFill>
              <a:latin typeface="Tw Cen MT" pitchFamily="34" charset="0"/>
            </a:endParaRPr>
          </a:p>
        </p:txBody>
      </p:sp>
    </p:spTree>
    <p:extLst>
      <p:ext uri="{BB962C8B-B14F-4D97-AF65-F5344CB8AC3E}">
        <p14:creationId xmlns:p14="http://schemas.microsoft.com/office/powerpoint/2010/main" val="107131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6" y="0"/>
            <a:ext cx="4985752" cy="328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139952" y="3501008"/>
            <a:ext cx="5004048"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32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12775" y="228600"/>
            <a:ext cx="8153400" cy="990600"/>
          </a:xfrm>
        </p:spPr>
        <p:txBody>
          <a:bodyPr>
            <a:normAutofit fontScale="90000"/>
          </a:bodyPr>
          <a:lstStyle/>
          <a:p>
            <a:r>
              <a:rPr lang="it-IT" sz="3600">
                <a:solidFill>
                  <a:srgbClr val="FFFF00"/>
                </a:solidFill>
              </a:rPr>
              <a:t>LE FUNZIONI ESECUTIVE: COSA SONO?</a:t>
            </a:r>
            <a:endParaRPr lang="it-IT">
              <a:solidFill>
                <a:srgbClr val="FFFF00"/>
              </a:solidFill>
            </a:endParaRPr>
          </a:p>
        </p:txBody>
      </p:sp>
      <p:sp>
        <p:nvSpPr>
          <p:cNvPr id="18435" name="Rectangle 4"/>
          <p:cNvSpPr>
            <a:spLocks noChangeArrowheads="1"/>
          </p:cNvSpPr>
          <p:nvPr/>
        </p:nvSpPr>
        <p:spPr bwMode="auto">
          <a:xfrm>
            <a:off x="251520" y="1700212"/>
            <a:ext cx="8604250" cy="4832092"/>
          </a:xfrm>
          <a:prstGeom prst="rect">
            <a:avLst/>
          </a:prstGeom>
          <a:noFill/>
          <a:ln w="9525">
            <a:noFill/>
            <a:miter lim="800000"/>
            <a:headEnd/>
            <a:tailEnd/>
          </a:ln>
        </p:spPr>
        <p:txBody>
          <a:bodyPr>
            <a:spAutoFit/>
          </a:bodyPr>
          <a:lstStyle/>
          <a:p>
            <a:pPr>
              <a:buFont typeface="Arial" charset="0"/>
              <a:buNone/>
            </a:pPr>
            <a:r>
              <a:rPr lang="it-IT" sz="2800" dirty="0">
                <a:solidFill>
                  <a:srgbClr val="FFFFFF"/>
                </a:solidFill>
                <a:latin typeface="Tw Cen MT" pitchFamily="34" charset="0"/>
              </a:rPr>
              <a:t> Insieme di processi cognitivi che consentono l’esecuzione di un compito complesso (apprendimento / attività di gioco con regole)</a:t>
            </a:r>
          </a:p>
          <a:p>
            <a:pPr>
              <a:buFont typeface="Arial" charset="0"/>
              <a:buNone/>
            </a:pPr>
            <a:endParaRPr lang="it-IT" sz="2800" dirty="0">
              <a:solidFill>
                <a:srgbClr val="FFFFFF"/>
              </a:solidFill>
              <a:latin typeface="Tw Cen MT" pitchFamily="34" charset="0"/>
            </a:endParaRPr>
          </a:p>
          <a:p>
            <a:pPr>
              <a:buFont typeface="Arial" charset="0"/>
              <a:buNone/>
            </a:pPr>
            <a:endParaRPr lang="it-IT" sz="2800" dirty="0">
              <a:solidFill>
                <a:srgbClr val="FFFFFF"/>
              </a:solidFill>
              <a:latin typeface="Tw Cen MT" pitchFamily="34" charset="0"/>
            </a:endParaRPr>
          </a:p>
          <a:p>
            <a:r>
              <a:rPr lang="it-IT" sz="2800" dirty="0">
                <a:solidFill>
                  <a:srgbClr val="FFFFFF"/>
                </a:solidFill>
                <a:latin typeface="Tw Cen MT" pitchFamily="34" charset="0"/>
              </a:rPr>
              <a:t>MEMORIA DI LAVORO: aggiornamento e monitoraggio delle informazioni in memoria</a:t>
            </a:r>
          </a:p>
          <a:p>
            <a:endParaRPr lang="it-IT" sz="2800" dirty="0">
              <a:solidFill>
                <a:srgbClr val="FFFFFF"/>
              </a:solidFill>
              <a:latin typeface="Tw Cen MT" pitchFamily="34" charset="0"/>
            </a:endParaRPr>
          </a:p>
          <a:p>
            <a:r>
              <a:rPr lang="it-IT" sz="2800" dirty="0">
                <a:solidFill>
                  <a:srgbClr val="FFFFFF"/>
                </a:solidFill>
                <a:latin typeface="Tw Cen MT" pitchFamily="34" charset="0"/>
              </a:rPr>
              <a:t>Es. </a:t>
            </a:r>
            <a:r>
              <a:rPr lang="it-IT" sz="2800" dirty="0" err="1">
                <a:solidFill>
                  <a:srgbClr val="FFFFFF"/>
                </a:solidFill>
                <a:latin typeface="Tw Cen MT" pitchFamily="34" charset="0"/>
              </a:rPr>
              <a:t>span</a:t>
            </a:r>
            <a:r>
              <a:rPr lang="it-IT" sz="2800" dirty="0">
                <a:solidFill>
                  <a:srgbClr val="FFFFFF"/>
                </a:solidFill>
                <a:latin typeface="Tw Cen MT" pitchFamily="34" charset="0"/>
              </a:rPr>
              <a:t> all’indietro</a:t>
            </a:r>
          </a:p>
          <a:p>
            <a:endParaRPr lang="it-IT" sz="2800" dirty="0">
              <a:solidFill>
                <a:srgbClr val="FFFFFF"/>
              </a:solidFill>
              <a:latin typeface="Tw Cen MT" pitchFamily="34" charset="0"/>
            </a:endParaRPr>
          </a:p>
          <a:p>
            <a:pPr>
              <a:buFont typeface="Arial" charset="0"/>
              <a:buNone/>
            </a:pPr>
            <a:endParaRPr lang="it-IT" sz="2800" dirty="0">
              <a:solidFill>
                <a:srgbClr val="FFFFFF"/>
              </a:solidFill>
              <a:latin typeface="Tw Cen MT" pitchFamily="34" charset="0"/>
            </a:endParaRPr>
          </a:p>
        </p:txBody>
      </p:sp>
    </p:spTree>
    <p:extLst>
      <p:ext uri="{BB962C8B-B14F-4D97-AF65-F5344CB8AC3E}">
        <p14:creationId xmlns:p14="http://schemas.microsoft.com/office/powerpoint/2010/main" val="85704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57350" y="1212932"/>
            <a:ext cx="5829300" cy="433871"/>
          </a:xfrm>
        </p:spPr>
        <p:txBody>
          <a:bodyPr>
            <a:normAutofit fontScale="90000"/>
          </a:bodyPr>
          <a:lstStyle/>
          <a:p>
            <a:r>
              <a:rPr lang="it-IT" sz="2400" dirty="0"/>
              <a:t>La regolazione delle emozioni</a:t>
            </a:r>
            <a:br>
              <a:rPr lang="it-IT" sz="2400" dirty="0"/>
            </a:br>
            <a:endParaRPr lang="it-IT" sz="2400" dirty="0"/>
          </a:p>
        </p:txBody>
      </p:sp>
      <p:sp>
        <p:nvSpPr>
          <p:cNvPr id="4" name="Segnaposto numero diapositiva 3"/>
          <p:cNvSpPr>
            <a:spLocks noGrp="1"/>
          </p:cNvSpPr>
          <p:nvPr>
            <p:ph type="sldNum" sz="quarter" idx="12"/>
          </p:nvPr>
        </p:nvSpPr>
        <p:spPr/>
        <p:txBody>
          <a:bodyPr/>
          <a:lstStyle/>
          <a:p>
            <a:pPr defTabSz="685800"/>
            <a:fld id="{E3AAEEB7-370C-4CD1-84ED-44A96922B98A}" type="slidenum">
              <a:rPr lang="it-IT">
                <a:solidFill>
                  <a:prstClr val="black">
                    <a:tint val="75000"/>
                  </a:prstClr>
                </a:solidFill>
                <a:latin typeface="Calibri" panose="020F0502020204030204"/>
              </a:rPr>
              <a:pPr defTabSz="685800"/>
              <a:t>2</a:t>
            </a:fld>
            <a:endParaRPr lang="it-IT">
              <a:solidFill>
                <a:prstClr val="black">
                  <a:tint val="75000"/>
                </a:prstClr>
              </a:solidFill>
              <a:latin typeface="Calibri" panose="020F0502020204030204"/>
            </a:endParaRPr>
          </a:p>
        </p:txBody>
      </p:sp>
      <p:sp>
        <p:nvSpPr>
          <p:cNvPr id="5" name="Rectangle 3"/>
          <p:cNvSpPr txBox="1">
            <a:spLocks noChangeArrowheads="1"/>
          </p:cNvSpPr>
          <p:nvPr/>
        </p:nvSpPr>
        <p:spPr>
          <a:xfrm>
            <a:off x="1385888" y="1592796"/>
            <a:ext cx="6372225" cy="4137422"/>
          </a:xfrm>
          <a:prstGeom prst="rect">
            <a:avLst/>
          </a:prstGeom>
        </p:spPr>
        <p:txBody>
          <a:bodyPr vert="horz" lIns="68580" tIns="34290" rIns="68580" bIns="34290" rtlCol="0">
            <a:normAutofit/>
          </a:bodyPr>
          <a:lstStyle/>
          <a:p>
            <a:pPr defTabSz="685800">
              <a:lnSpc>
                <a:spcPct val="80000"/>
              </a:lnSpc>
              <a:spcBef>
                <a:spcPct val="20000"/>
              </a:spcBef>
              <a:defRPr/>
            </a:pPr>
            <a:r>
              <a:rPr lang="it-IT" dirty="0">
                <a:solidFill>
                  <a:prstClr val="black"/>
                </a:solidFill>
                <a:latin typeface="Calibri" panose="020F0502020204030204"/>
              </a:rPr>
              <a:t>Nel primo anno dipende soprattutto dai genitori</a:t>
            </a:r>
          </a:p>
          <a:p>
            <a:pPr marL="600075" lvl="1" indent="-257175" defTabSz="685800">
              <a:lnSpc>
                <a:spcPct val="80000"/>
              </a:lnSpc>
              <a:spcBef>
                <a:spcPct val="20000"/>
              </a:spcBef>
              <a:buFont typeface="Arial"/>
              <a:buChar char="•"/>
              <a:defRPr/>
            </a:pPr>
            <a:r>
              <a:rPr lang="it-IT" sz="1500" dirty="0">
                <a:solidFill>
                  <a:prstClr val="black"/>
                </a:solidFill>
                <a:latin typeface="Calibri" panose="020F0502020204030204"/>
              </a:rPr>
              <a:t> eliminazione o distrazione dal disagio</a:t>
            </a:r>
          </a:p>
          <a:p>
            <a:pPr marL="600075" lvl="1" indent="-257175" defTabSz="685800">
              <a:lnSpc>
                <a:spcPct val="80000"/>
              </a:lnSpc>
              <a:spcBef>
                <a:spcPct val="20000"/>
              </a:spcBef>
              <a:buFont typeface="Arial"/>
              <a:buChar char="•"/>
              <a:defRPr/>
            </a:pPr>
            <a:r>
              <a:rPr lang="it-IT" sz="1500" dirty="0">
                <a:solidFill>
                  <a:prstClr val="black"/>
                </a:solidFill>
                <a:latin typeface="Calibri" panose="020F0502020204030204"/>
              </a:rPr>
              <a:t> carezze e contatto, che riducono frequenza cardiaca, pressione e </a:t>
            </a:r>
            <a:r>
              <a:rPr lang="it-IT" sz="1500" dirty="0" err="1">
                <a:solidFill>
                  <a:prstClr val="black"/>
                </a:solidFill>
                <a:latin typeface="Calibri" panose="020F0502020204030204"/>
              </a:rPr>
              <a:t>cortisolo</a:t>
            </a:r>
            <a:r>
              <a:rPr lang="it-IT" sz="1500" dirty="0">
                <a:solidFill>
                  <a:prstClr val="black"/>
                </a:solidFill>
                <a:latin typeface="Calibri" panose="020F0502020204030204"/>
              </a:rPr>
              <a:t>, aumentano serotonina e </a:t>
            </a:r>
            <a:r>
              <a:rPr lang="it-IT" sz="1500" dirty="0" err="1">
                <a:solidFill>
                  <a:prstClr val="black"/>
                </a:solidFill>
                <a:latin typeface="Calibri" panose="020F0502020204030204"/>
              </a:rPr>
              <a:t>ossitocina</a:t>
            </a:r>
            <a:endParaRPr lang="it-IT" sz="1500" dirty="0">
              <a:solidFill>
                <a:prstClr val="black"/>
              </a:solidFill>
              <a:latin typeface="Calibri" panose="020F0502020204030204"/>
            </a:endParaRPr>
          </a:p>
          <a:p>
            <a:pPr defTabSz="685800">
              <a:lnSpc>
                <a:spcPct val="80000"/>
              </a:lnSpc>
              <a:spcBef>
                <a:spcPct val="20000"/>
              </a:spcBef>
              <a:defRPr/>
            </a:pPr>
            <a:r>
              <a:rPr lang="it-IT" dirty="0">
                <a:solidFill>
                  <a:prstClr val="black"/>
                </a:solidFill>
                <a:latin typeface="Calibri" panose="020F0502020204030204"/>
              </a:rPr>
              <a:t>Anche l’infante ha una rudimentale capacità di regolazione</a:t>
            </a:r>
          </a:p>
          <a:p>
            <a:pPr marL="600075" lvl="1" indent="-257175" defTabSz="685800">
              <a:lnSpc>
                <a:spcPct val="80000"/>
              </a:lnSpc>
              <a:spcBef>
                <a:spcPct val="20000"/>
              </a:spcBef>
              <a:buFont typeface="Arial"/>
              <a:buChar char="•"/>
              <a:defRPr/>
            </a:pPr>
            <a:r>
              <a:rPr lang="it-IT" sz="1500" dirty="0">
                <a:solidFill>
                  <a:prstClr val="black"/>
                </a:solidFill>
                <a:latin typeface="Calibri" panose="020F0502020204030204"/>
              </a:rPr>
              <a:t> girarsi per evitare cose spiacevoli</a:t>
            </a:r>
          </a:p>
          <a:p>
            <a:pPr marL="600075" lvl="1" indent="-257175" defTabSz="685800">
              <a:lnSpc>
                <a:spcPct val="80000"/>
              </a:lnSpc>
              <a:spcBef>
                <a:spcPct val="20000"/>
              </a:spcBef>
              <a:buFont typeface="Arial"/>
              <a:buChar char="•"/>
              <a:defRPr/>
            </a:pPr>
            <a:r>
              <a:rPr lang="it-IT" sz="1500" dirty="0">
                <a:solidFill>
                  <a:prstClr val="black"/>
                </a:solidFill>
                <a:latin typeface="Calibri" panose="020F0502020204030204"/>
              </a:rPr>
              <a:t> calmarsi succhiando</a:t>
            </a:r>
          </a:p>
          <a:p>
            <a:pPr marL="600075" lvl="1" indent="-257175" defTabSz="685800">
              <a:lnSpc>
                <a:spcPct val="80000"/>
              </a:lnSpc>
              <a:spcBef>
                <a:spcPct val="20000"/>
              </a:spcBef>
              <a:buFont typeface="Arial"/>
              <a:buChar char="•"/>
              <a:defRPr/>
            </a:pPr>
            <a:r>
              <a:rPr lang="it-IT" sz="1500" dirty="0">
                <a:solidFill>
                  <a:srgbClr val="000000"/>
                </a:solidFill>
                <a:latin typeface="Calibri" panose="020F0502020204030204"/>
              </a:rPr>
              <a:t>dirigere volontariamente l’attenzione</a:t>
            </a:r>
          </a:p>
          <a:p>
            <a:pPr marL="600075" lvl="1" indent="-257175" defTabSz="685800">
              <a:lnSpc>
                <a:spcPct val="80000"/>
              </a:lnSpc>
              <a:spcBef>
                <a:spcPct val="20000"/>
              </a:spcBef>
              <a:buFont typeface="Arial"/>
              <a:buChar char="•"/>
              <a:defRPr/>
            </a:pPr>
            <a:r>
              <a:rPr lang="it-IT" sz="1500" dirty="0">
                <a:solidFill>
                  <a:prstClr val="black"/>
                </a:solidFill>
                <a:latin typeface="Calibri" panose="020F0502020204030204"/>
              </a:rPr>
              <a:t>allontanarsi da stimoli negativi</a:t>
            </a:r>
          </a:p>
          <a:p>
            <a:pPr marL="600075" lvl="1" indent="-257175" defTabSz="685800">
              <a:lnSpc>
                <a:spcPct val="80000"/>
              </a:lnSpc>
              <a:spcBef>
                <a:spcPct val="20000"/>
              </a:spcBef>
              <a:buFont typeface="Arial"/>
              <a:buChar char="•"/>
              <a:defRPr/>
            </a:pPr>
            <a:r>
              <a:rPr lang="it-IT" sz="1500" dirty="0">
                <a:solidFill>
                  <a:prstClr val="black"/>
                </a:solidFill>
                <a:latin typeface="Calibri" panose="020F0502020204030204"/>
              </a:rPr>
              <a:t>parlare delle proprie emozioni</a:t>
            </a:r>
          </a:p>
          <a:p>
            <a:pPr defTabSz="685800">
              <a:lnSpc>
                <a:spcPct val="80000"/>
              </a:lnSpc>
              <a:spcBef>
                <a:spcPct val="20000"/>
              </a:spcBef>
              <a:defRPr/>
            </a:pPr>
            <a:r>
              <a:rPr lang="it-IT" dirty="0">
                <a:solidFill>
                  <a:prstClr val="black"/>
                </a:solidFill>
                <a:latin typeface="Calibri" panose="020F0502020204030204"/>
              </a:rPr>
              <a:t>L’efficacia dei genitori nell’evitare picchi emotivi negativi ha effetti duraturi sulla personalità agendo</a:t>
            </a:r>
          </a:p>
          <a:p>
            <a:pPr marL="342900" lvl="1" defTabSz="685800">
              <a:lnSpc>
                <a:spcPct val="80000"/>
              </a:lnSpc>
              <a:spcBef>
                <a:spcPct val="20000"/>
              </a:spcBef>
              <a:defRPr/>
            </a:pPr>
            <a:r>
              <a:rPr lang="it-IT" sz="1500" dirty="0">
                <a:solidFill>
                  <a:prstClr val="black"/>
                </a:solidFill>
                <a:latin typeface="Calibri" panose="020F0502020204030204"/>
              </a:rPr>
              <a:t> sullo sviluppo di reti neurali </a:t>
            </a:r>
          </a:p>
          <a:p>
            <a:pPr marL="342900" lvl="1" defTabSz="685800">
              <a:lnSpc>
                <a:spcPct val="80000"/>
              </a:lnSpc>
              <a:spcBef>
                <a:spcPct val="20000"/>
              </a:spcBef>
              <a:defRPr/>
            </a:pPr>
            <a:r>
              <a:rPr lang="it-IT" sz="1500" dirty="0">
                <a:solidFill>
                  <a:prstClr val="black"/>
                </a:solidFill>
                <a:latin typeface="Calibri" panose="020F0502020204030204"/>
              </a:rPr>
              <a:t> sulle risposte fisiologiche e ormonali allo stress</a:t>
            </a:r>
          </a:p>
          <a:p>
            <a:pPr marL="342900" lvl="1" defTabSz="685800">
              <a:lnSpc>
                <a:spcPct val="80000"/>
              </a:lnSpc>
              <a:spcBef>
                <a:spcPct val="20000"/>
              </a:spcBef>
              <a:defRPr/>
            </a:pPr>
            <a:r>
              <a:rPr lang="it-IT" sz="1500" dirty="0">
                <a:solidFill>
                  <a:prstClr val="black"/>
                </a:solidFill>
                <a:latin typeface="Calibri" panose="020F0502020204030204"/>
              </a:rPr>
              <a:t> sulla formazione di modelli operativi interni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additive="base">
                                        <p:cTn id="59"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12775" y="228600"/>
            <a:ext cx="8153400" cy="990600"/>
          </a:xfrm>
        </p:spPr>
        <p:txBody>
          <a:bodyPr>
            <a:normAutofit fontScale="90000"/>
          </a:bodyPr>
          <a:lstStyle/>
          <a:p>
            <a:r>
              <a:rPr lang="it-IT" sz="3600">
                <a:solidFill>
                  <a:srgbClr val="FFFF00"/>
                </a:solidFill>
              </a:rPr>
              <a:t>LE FUNZIONI ESECUTIVE: COSA SONO?</a:t>
            </a:r>
            <a:endParaRPr lang="it-IT">
              <a:solidFill>
                <a:srgbClr val="FFFF00"/>
              </a:solidFill>
            </a:endParaRPr>
          </a:p>
        </p:txBody>
      </p:sp>
      <p:sp>
        <p:nvSpPr>
          <p:cNvPr id="18435" name="Rectangle 4"/>
          <p:cNvSpPr>
            <a:spLocks noChangeArrowheads="1"/>
          </p:cNvSpPr>
          <p:nvPr/>
        </p:nvSpPr>
        <p:spPr bwMode="auto">
          <a:xfrm>
            <a:off x="251520" y="1700212"/>
            <a:ext cx="8604250" cy="3970318"/>
          </a:xfrm>
          <a:prstGeom prst="rect">
            <a:avLst/>
          </a:prstGeom>
          <a:noFill/>
          <a:ln w="9525">
            <a:noFill/>
            <a:miter lim="800000"/>
            <a:headEnd/>
            <a:tailEnd/>
          </a:ln>
        </p:spPr>
        <p:txBody>
          <a:bodyPr>
            <a:spAutoFit/>
          </a:bodyPr>
          <a:lstStyle/>
          <a:p>
            <a:pPr>
              <a:buFont typeface="Arial" charset="0"/>
              <a:buNone/>
            </a:pPr>
            <a:r>
              <a:rPr lang="it-IT" sz="2800">
                <a:solidFill>
                  <a:srgbClr val="FFFFFF"/>
                </a:solidFill>
                <a:latin typeface="Tw Cen MT" pitchFamily="34" charset="0"/>
              </a:rPr>
              <a:t> Insieme di processi cognitivi che consentono l’esecuzione di un compito complesso (apprendimento / attività di gioco con regole)</a:t>
            </a:r>
          </a:p>
          <a:p>
            <a:pPr>
              <a:buFont typeface="Arial" charset="0"/>
              <a:buNone/>
            </a:pPr>
            <a:endParaRPr lang="it-IT" sz="2800">
              <a:solidFill>
                <a:srgbClr val="FFFFFF"/>
              </a:solidFill>
              <a:latin typeface="Tw Cen MT" pitchFamily="34" charset="0"/>
            </a:endParaRPr>
          </a:p>
          <a:p>
            <a:endParaRPr lang="it-IT" sz="2800">
              <a:solidFill>
                <a:srgbClr val="FFFFFF"/>
              </a:solidFill>
              <a:latin typeface="Tw Cen MT" pitchFamily="34" charset="0"/>
            </a:endParaRPr>
          </a:p>
          <a:p>
            <a:r>
              <a:rPr lang="it-IT" sz="2800">
                <a:solidFill>
                  <a:srgbClr val="FFFFFF"/>
                </a:solidFill>
                <a:latin typeface="Tw Cen MT" pitchFamily="34" charset="0"/>
              </a:rPr>
              <a:t>INIBIZIONE: inibizione volontaria di risposte automatiche o predominanti</a:t>
            </a:r>
          </a:p>
          <a:p>
            <a:endParaRPr lang="it-IT" sz="2800">
              <a:solidFill>
                <a:srgbClr val="FFFFFF"/>
              </a:solidFill>
              <a:latin typeface="Tw Cen MT" pitchFamily="34" charset="0"/>
            </a:endParaRPr>
          </a:p>
          <a:p>
            <a:pPr>
              <a:buFont typeface="Arial" charset="0"/>
              <a:buNone/>
            </a:pPr>
            <a:endParaRPr lang="it-IT" sz="2800">
              <a:solidFill>
                <a:srgbClr val="FFFFFF"/>
              </a:solidFill>
              <a:latin typeface="Tw Cen MT" pitchFamily="34" charset="0"/>
            </a:endParaRPr>
          </a:p>
        </p:txBody>
      </p:sp>
    </p:spTree>
    <p:extLst>
      <p:ext uri="{BB962C8B-B14F-4D97-AF65-F5344CB8AC3E}">
        <p14:creationId xmlns:p14="http://schemas.microsoft.com/office/powerpoint/2010/main" val="85704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97206" y="-243408"/>
            <a:ext cx="8496944" cy="936104"/>
          </a:xfrm>
        </p:spPr>
        <p:txBody>
          <a:bodyPr>
            <a:noAutofit/>
          </a:bodyPr>
          <a:lstStyle/>
          <a:p>
            <a:pPr algn="ctr"/>
            <a:r>
              <a:rPr lang="it-IT" sz="4400">
                <a:latin typeface="Calibri" panose="020F0502020204030204" pitchFamily="34" charset="0"/>
              </a:rPr>
              <a:t>ARROWS TASK</a:t>
            </a:r>
            <a:endParaRPr lang="it-IT" sz="4400" b="1">
              <a:latin typeface="Calibri" panose="020F0502020204030204" pitchFamily="34" charset="0"/>
            </a:endParaRPr>
          </a:p>
        </p:txBody>
      </p:sp>
      <p:grpSp>
        <p:nvGrpSpPr>
          <p:cNvPr id="5" name="Gruppo 4"/>
          <p:cNvGrpSpPr/>
          <p:nvPr/>
        </p:nvGrpSpPr>
        <p:grpSpPr>
          <a:xfrm>
            <a:off x="899789" y="620688"/>
            <a:ext cx="7122815" cy="180000"/>
            <a:chOff x="3707904" y="6165304"/>
            <a:chExt cx="2880160" cy="180000"/>
          </a:xfrm>
        </p:grpSpPr>
        <p:sp>
          <p:nvSpPr>
            <p:cNvPr id="6" name="CasellaDiTesto 5"/>
            <p:cNvSpPr txBox="1"/>
            <p:nvPr/>
          </p:nvSpPr>
          <p:spPr>
            <a:xfrm>
              <a:off x="5148064" y="6165304"/>
              <a:ext cx="720000" cy="180000"/>
            </a:xfrm>
            <a:prstGeom prst="rect">
              <a:avLst/>
            </a:prstGeom>
            <a:solidFill>
              <a:srgbClr val="FFCC00"/>
            </a:solidFill>
          </p:spPr>
          <p:txBody>
            <a:bodyPr wrap="square" rtlCol="0">
              <a:spAutoFit/>
            </a:bodyPr>
            <a:lstStyle/>
            <a:p>
              <a:endParaRPr lang="it-IT" dirty="0">
                <a:solidFill>
                  <a:prstClr val="black"/>
                </a:solidFill>
              </a:endParaRPr>
            </a:p>
          </p:txBody>
        </p:sp>
        <p:sp>
          <p:nvSpPr>
            <p:cNvPr id="7" name="CasellaDiTesto 6"/>
            <p:cNvSpPr txBox="1"/>
            <p:nvPr/>
          </p:nvSpPr>
          <p:spPr>
            <a:xfrm>
              <a:off x="5868064" y="6165304"/>
              <a:ext cx="720000" cy="180000"/>
            </a:xfrm>
            <a:prstGeom prst="rect">
              <a:avLst/>
            </a:prstGeom>
            <a:solidFill>
              <a:srgbClr val="99FF66"/>
            </a:solidFill>
          </p:spPr>
          <p:txBody>
            <a:bodyPr wrap="square" rtlCol="0">
              <a:spAutoFit/>
            </a:bodyPr>
            <a:lstStyle/>
            <a:p>
              <a:endParaRPr lang="it-IT" dirty="0">
                <a:solidFill>
                  <a:srgbClr val="99FF33"/>
                </a:solidFill>
              </a:endParaRPr>
            </a:p>
          </p:txBody>
        </p:sp>
        <p:sp>
          <p:nvSpPr>
            <p:cNvPr id="8" name="CasellaDiTesto 7"/>
            <p:cNvSpPr txBox="1"/>
            <p:nvPr/>
          </p:nvSpPr>
          <p:spPr>
            <a:xfrm>
              <a:off x="3707904" y="6165304"/>
              <a:ext cx="720000" cy="180000"/>
            </a:xfrm>
            <a:prstGeom prst="rect">
              <a:avLst/>
            </a:prstGeom>
            <a:solidFill>
              <a:srgbClr val="00FFFF"/>
            </a:solidFill>
          </p:spPr>
          <p:txBody>
            <a:bodyPr wrap="square" rtlCol="0">
              <a:spAutoFit/>
            </a:bodyPr>
            <a:lstStyle/>
            <a:p>
              <a:endParaRPr lang="it-IT" dirty="0">
                <a:solidFill>
                  <a:prstClr val="black"/>
                </a:solidFill>
              </a:endParaRPr>
            </a:p>
          </p:txBody>
        </p:sp>
        <p:sp>
          <p:nvSpPr>
            <p:cNvPr id="9" name="CasellaDiTesto 8"/>
            <p:cNvSpPr txBox="1"/>
            <p:nvPr/>
          </p:nvSpPr>
          <p:spPr>
            <a:xfrm>
              <a:off x="4427904" y="6165304"/>
              <a:ext cx="720000" cy="180000"/>
            </a:xfrm>
            <a:prstGeom prst="rect">
              <a:avLst/>
            </a:prstGeom>
            <a:solidFill>
              <a:srgbClr val="FF99CC"/>
            </a:solidFill>
          </p:spPr>
          <p:txBody>
            <a:bodyPr wrap="square" rtlCol="0">
              <a:spAutoFit/>
            </a:bodyPr>
            <a:lstStyle/>
            <a:p>
              <a:endParaRPr lang="it-IT" dirty="0">
                <a:solidFill>
                  <a:srgbClr val="99FF33"/>
                </a:solidFill>
              </a:endParaRPr>
            </a:p>
          </p:txBody>
        </p:sp>
      </p:grpSp>
      <p:pic>
        <p:nvPicPr>
          <p:cNvPr id="10" name="Picture 2" descr="D:\Tirocinio PER SUPERLAB\Arrows Task\Slid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518334"/>
            <a:ext cx="2564904" cy="1318849"/>
          </a:xfrm>
          <a:prstGeom prst="rect">
            <a:avLst/>
          </a:prstGeom>
          <a:noFill/>
          <a:ln w="44450">
            <a:solidFill>
              <a:schemeClr val="accent1"/>
            </a:solidFill>
          </a:ln>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91708" y="987116"/>
            <a:ext cx="3632220" cy="461665"/>
          </a:xfrm>
          <a:prstGeom prst="rect">
            <a:avLst/>
          </a:prstGeom>
          <a:noFill/>
        </p:spPr>
        <p:txBody>
          <a:bodyPr wrap="square" rtlCol="0">
            <a:spAutoFit/>
          </a:bodyPr>
          <a:lstStyle/>
          <a:p>
            <a:r>
              <a:rPr lang="it-IT" sz="2400">
                <a:solidFill>
                  <a:prstClr val="black"/>
                </a:solidFill>
                <a:latin typeface="Arial" panose="020B0604020202020204" pitchFamily="34" charset="0"/>
                <a:cs typeface="Arial" panose="020B0604020202020204" pitchFamily="34" charset="0"/>
              </a:rPr>
              <a:t>TRIALS CONGRUENTI:</a:t>
            </a:r>
          </a:p>
        </p:txBody>
      </p:sp>
      <p:sp>
        <p:nvSpPr>
          <p:cNvPr id="11" name="CasellaDiTesto 10"/>
          <p:cNvSpPr txBox="1"/>
          <p:nvPr/>
        </p:nvSpPr>
        <p:spPr>
          <a:xfrm>
            <a:off x="290640" y="3630753"/>
            <a:ext cx="5698384" cy="461665"/>
          </a:xfrm>
          <a:prstGeom prst="rect">
            <a:avLst/>
          </a:prstGeom>
          <a:noFill/>
        </p:spPr>
        <p:txBody>
          <a:bodyPr wrap="square" rtlCol="0">
            <a:spAutoFit/>
          </a:bodyPr>
          <a:lstStyle/>
          <a:p>
            <a:r>
              <a:rPr lang="it-IT" sz="2400">
                <a:solidFill>
                  <a:prstClr val="black"/>
                </a:solidFill>
                <a:latin typeface="Arial" panose="020B0604020202020204" pitchFamily="34" charset="0"/>
                <a:cs typeface="Arial" panose="020B0604020202020204" pitchFamily="34" charset="0"/>
              </a:rPr>
              <a:t>TRIALS INCONGRUENTI (INIBIZIONE):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03" y="1392453"/>
            <a:ext cx="3438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30" y="4170589"/>
            <a:ext cx="28098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010" y="4180962"/>
            <a:ext cx="28098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sellaDiTesto 11"/>
          <p:cNvSpPr txBox="1"/>
          <p:nvPr/>
        </p:nvSpPr>
        <p:spPr>
          <a:xfrm>
            <a:off x="291708" y="5877272"/>
            <a:ext cx="8600772" cy="830997"/>
          </a:xfrm>
          <a:prstGeom prst="rect">
            <a:avLst/>
          </a:prstGeom>
          <a:noFill/>
        </p:spPr>
        <p:txBody>
          <a:bodyPr wrap="square" rtlCol="0">
            <a:spAutoFit/>
          </a:bodyPr>
          <a:lstStyle/>
          <a:p>
            <a:r>
              <a:rPr lang="it-IT" sz="2400">
                <a:solidFill>
                  <a:prstClr val="black"/>
                </a:solidFill>
                <a:latin typeface="Arial" panose="020B0604020202020204" pitchFamily="34" charset="0"/>
                <a:cs typeface="Arial" panose="020B0604020202020204" pitchFamily="34" charset="0"/>
              </a:rPr>
              <a:t>Intervallo interstimolo: 500 ms</a:t>
            </a:r>
          </a:p>
          <a:p>
            <a:r>
              <a:rPr lang="it-IT" sz="2400">
                <a:solidFill>
                  <a:prstClr val="black"/>
                </a:solidFill>
                <a:latin typeface="Arial" panose="020B0604020202020204" pitchFamily="34" charset="0"/>
                <a:cs typeface="Arial" panose="020B0604020202020204" pitchFamily="34" charset="0"/>
              </a:rPr>
              <a:t>Tempo presentazione stimolo: 750ms</a:t>
            </a:r>
          </a:p>
        </p:txBody>
      </p:sp>
    </p:spTree>
    <p:extLst>
      <p:ext uri="{BB962C8B-B14F-4D97-AF65-F5344CB8AC3E}">
        <p14:creationId xmlns:p14="http://schemas.microsoft.com/office/powerpoint/2010/main" val="401579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12775" y="228600"/>
            <a:ext cx="8153400" cy="990600"/>
          </a:xfrm>
        </p:spPr>
        <p:txBody>
          <a:bodyPr>
            <a:normAutofit fontScale="90000"/>
          </a:bodyPr>
          <a:lstStyle/>
          <a:p>
            <a:r>
              <a:rPr lang="it-IT" sz="3600">
                <a:solidFill>
                  <a:srgbClr val="FFFF00"/>
                </a:solidFill>
              </a:rPr>
              <a:t>LE FUNZIONI ESECUTIVE: COSA SONO?</a:t>
            </a:r>
            <a:endParaRPr lang="it-IT">
              <a:solidFill>
                <a:srgbClr val="FFFF00"/>
              </a:solidFill>
            </a:endParaRPr>
          </a:p>
        </p:txBody>
      </p:sp>
      <p:sp>
        <p:nvSpPr>
          <p:cNvPr id="18435" name="Rectangle 4"/>
          <p:cNvSpPr>
            <a:spLocks noChangeArrowheads="1"/>
          </p:cNvSpPr>
          <p:nvPr/>
        </p:nvSpPr>
        <p:spPr bwMode="auto">
          <a:xfrm>
            <a:off x="251520" y="1700212"/>
            <a:ext cx="8604250" cy="5262979"/>
          </a:xfrm>
          <a:prstGeom prst="rect">
            <a:avLst/>
          </a:prstGeom>
          <a:noFill/>
          <a:ln w="9525">
            <a:noFill/>
            <a:miter lim="800000"/>
            <a:headEnd/>
            <a:tailEnd/>
          </a:ln>
        </p:spPr>
        <p:txBody>
          <a:bodyPr>
            <a:spAutoFit/>
          </a:bodyPr>
          <a:lstStyle/>
          <a:p>
            <a:pPr>
              <a:buFont typeface="Arial" charset="0"/>
              <a:buNone/>
            </a:pPr>
            <a:r>
              <a:rPr lang="it-IT" sz="2800">
                <a:solidFill>
                  <a:srgbClr val="FFFFFF"/>
                </a:solidFill>
                <a:latin typeface="Tw Cen MT" pitchFamily="34" charset="0"/>
              </a:rPr>
              <a:t> Insieme di processi cognitivi che consentono l’esecuzione di un compito complesso (apprendimento / attività di gioco con regole)</a:t>
            </a:r>
          </a:p>
          <a:p>
            <a:pPr>
              <a:buFont typeface="Arial" charset="0"/>
              <a:buNone/>
            </a:pPr>
            <a:endParaRPr lang="it-IT" sz="2800">
              <a:solidFill>
                <a:srgbClr val="FFFFFF"/>
              </a:solidFill>
              <a:latin typeface="Tw Cen MT" pitchFamily="34" charset="0"/>
            </a:endParaRPr>
          </a:p>
          <a:p>
            <a:endParaRPr lang="it-IT" sz="2800">
              <a:solidFill>
                <a:srgbClr val="FFFFFF"/>
              </a:solidFill>
              <a:latin typeface="Tw Cen MT" pitchFamily="34" charset="0"/>
            </a:endParaRPr>
          </a:p>
          <a:p>
            <a:r>
              <a:rPr lang="it-IT" sz="2800">
                <a:solidFill>
                  <a:srgbClr val="FFFFFF"/>
                </a:solidFill>
                <a:latin typeface="Tw Cen MT" pitchFamily="34" charset="0"/>
              </a:rPr>
              <a:t>PIANIFICAZIONE: </a:t>
            </a:r>
            <a:r>
              <a:rPr lang="it-IT" sz="2800">
                <a:solidFill>
                  <a:schemeClr val="tx2"/>
                </a:solidFill>
              </a:rPr>
              <a:t>organizzazione volontaria di una sequenza di azioni orientate verso il raggiungimento di una specifica meta / costruzione di un percorso effettivo per il raggiungimento di uno scopo finale. </a:t>
            </a:r>
            <a:br>
              <a:rPr lang="it-IT" sz="2800"/>
            </a:br>
            <a:endParaRPr lang="it-IT" sz="2800">
              <a:solidFill>
                <a:srgbClr val="FFFFFF"/>
              </a:solidFill>
              <a:latin typeface="Tw Cen MT" pitchFamily="34" charset="0"/>
            </a:endParaRPr>
          </a:p>
          <a:p>
            <a:pPr>
              <a:buFont typeface="Arial" charset="0"/>
              <a:buNone/>
            </a:pPr>
            <a:endParaRPr lang="it-IT" sz="2800">
              <a:solidFill>
                <a:srgbClr val="FFFFFF"/>
              </a:solidFill>
              <a:latin typeface="Tw Cen MT" pitchFamily="34" charset="0"/>
            </a:endParaRPr>
          </a:p>
        </p:txBody>
      </p:sp>
    </p:spTree>
    <p:extLst>
      <p:ext uri="{BB962C8B-B14F-4D97-AF65-F5344CB8AC3E}">
        <p14:creationId xmlns:p14="http://schemas.microsoft.com/office/powerpoint/2010/main" val="2909388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a:p>
        </p:txBody>
      </p:sp>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3800086" cy="285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212976"/>
            <a:ext cx="384042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999435" y="4077072"/>
            <a:ext cx="2160240" cy="584775"/>
          </a:xfrm>
          <a:prstGeom prst="rect">
            <a:avLst/>
          </a:prstGeom>
          <a:noFill/>
        </p:spPr>
        <p:txBody>
          <a:bodyPr wrap="square" rtlCol="0">
            <a:spAutoFit/>
          </a:bodyPr>
          <a:lstStyle/>
          <a:p>
            <a:r>
              <a:rPr lang="it-IT" sz="3200" u="sng">
                <a:solidFill>
                  <a:schemeClr val="tx2"/>
                </a:solidFill>
              </a:rPr>
              <a:t>REGOLE</a:t>
            </a:r>
          </a:p>
        </p:txBody>
      </p:sp>
    </p:spTree>
    <p:extLst>
      <p:ext uri="{BB962C8B-B14F-4D97-AF65-F5344CB8AC3E}">
        <p14:creationId xmlns:p14="http://schemas.microsoft.com/office/powerpoint/2010/main" val="362113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a:p>
        </p:txBody>
      </p:sp>
      <p:sp>
        <p:nvSpPr>
          <p:cNvPr id="4" name="CasellaDiTesto 3"/>
          <p:cNvSpPr txBox="1"/>
          <p:nvPr/>
        </p:nvSpPr>
        <p:spPr>
          <a:xfrm>
            <a:off x="999435" y="4077072"/>
            <a:ext cx="2160240" cy="584775"/>
          </a:xfrm>
          <a:prstGeom prst="rect">
            <a:avLst/>
          </a:prstGeom>
          <a:noFill/>
        </p:spPr>
        <p:txBody>
          <a:bodyPr wrap="square" rtlCol="0">
            <a:spAutoFit/>
          </a:bodyPr>
          <a:lstStyle/>
          <a:p>
            <a:r>
              <a:rPr lang="it-IT" sz="3200" u="sng">
                <a:solidFill>
                  <a:schemeClr val="tx2"/>
                </a:solidFill>
              </a:rPr>
              <a:t>REGOLE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46" y="3501008"/>
            <a:ext cx="4283968"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38404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83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a:p>
        </p:txBody>
      </p:sp>
      <p:sp>
        <p:nvSpPr>
          <p:cNvPr id="4" name="CasellaDiTesto 3"/>
          <p:cNvSpPr txBox="1"/>
          <p:nvPr/>
        </p:nvSpPr>
        <p:spPr>
          <a:xfrm>
            <a:off x="407537" y="3789040"/>
            <a:ext cx="3672408" cy="1938992"/>
          </a:xfrm>
          <a:prstGeom prst="rect">
            <a:avLst/>
          </a:prstGeom>
          <a:noFill/>
        </p:spPr>
        <p:txBody>
          <a:bodyPr wrap="square" rtlCol="0">
            <a:spAutoFit/>
          </a:bodyPr>
          <a:lstStyle/>
          <a:p>
            <a:r>
              <a:rPr lang="it-IT" sz="2000" u="sng">
                <a:solidFill>
                  <a:schemeClr val="tx2"/>
                </a:solidFill>
              </a:rPr>
              <a:t>SOLUZIONE:</a:t>
            </a:r>
          </a:p>
          <a:p>
            <a:r>
              <a:rPr lang="it-IT" sz="2000">
                <a:solidFill>
                  <a:schemeClr val="tx2"/>
                </a:solidFill>
              </a:rPr>
              <a:t>Rossa va nel mezzo</a:t>
            </a:r>
          </a:p>
          <a:p>
            <a:r>
              <a:rPr lang="it-IT" sz="2000">
                <a:solidFill>
                  <a:schemeClr val="tx2"/>
                </a:solidFill>
              </a:rPr>
              <a:t>Blu va nel piccolo</a:t>
            </a:r>
          </a:p>
          <a:p>
            <a:r>
              <a:rPr lang="it-IT" sz="2000">
                <a:solidFill>
                  <a:schemeClr val="tx2"/>
                </a:solidFill>
              </a:rPr>
              <a:t>Rossa va nel grande</a:t>
            </a:r>
          </a:p>
          <a:p>
            <a:r>
              <a:rPr lang="it-IT" sz="2000">
                <a:solidFill>
                  <a:schemeClr val="tx2"/>
                </a:solidFill>
              </a:rPr>
              <a:t>Verde va nel grande</a:t>
            </a:r>
          </a:p>
          <a:p>
            <a:r>
              <a:rPr lang="it-IT" sz="2000">
                <a:solidFill>
                  <a:schemeClr val="tx2"/>
                </a:solidFill>
              </a:rPr>
              <a:t>Blu va nel mezzo</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46" y="3501008"/>
            <a:ext cx="4283968"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38404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483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pPr marL="0" indent="0">
              <a:buNone/>
            </a:pPr>
            <a:r>
              <a:rPr lang="it-IT">
                <a:solidFill>
                  <a:schemeClr val="tx2"/>
                </a:solidFill>
              </a:rPr>
              <a:t>SCUOLA: richieste </a:t>
            </a:r>
            <a:r>
              <a:rPr lang="it-IT" u="sng">
                <a:solidFill>
                  <a:schemeClr val="tx2"/>
                </a:solidFill>
              </a:rPr>
              <a:t>cognitive</a:t>
            </a:r>
            <a:r>
              <a:rPr lang="it-IT">
                <a:solidFill>
                  <a:schemeClr val="tx2"/>
                </a:solidFill>
              </a:rPr>
              <a:t>, </a:t>
            </a:r>
            <a:r>
              <a:rPr lang="it-IT" u="sng">
                <a:solidFill>
                  <a:schemeClr val="tx2"/>
                </a:solidFill>
              </a:rPr>
              <a:t>sociali </a:t>
            </a:r>
            <a:r>
              <a:rPr lang="it-IT">
                <a:solidFill>
                  <a:schemeClr val="tx2"/>
                </a:solidFill>
              </a:rPr>
              <a:t>ed </a:t>
            </a:r>
            <a:r>
              <a:rPr lang="it-IT" u="sng">
                <a:solidFill>
                  <a:schemeClr val="tx2"/>
                </a:solidFill>
              </a:rPr>
              <a:t>emotive</a:t>
            </a:r>
          </a:p>
          <a:p>
            <a:pPr marL="0" indent="0">
              <a:buNone/>
            </a:pPr>
            <a:endParaRPr lang="it-IT" u="sng">
              <a:solidFill>
                <a:schemeClr val="tx2"/>
              </a:solidFill>
            </a:endParaRPr>
          </a:p>
          <a:p>
            <a:pPr marL="0" indent="0">
              <a:buNone/>
            </a:pPr>
            <a:endParaRPr lang="it-IT" u="sng">
              <a:solidFill>
                <a:schemeClr val="tx2"/>
              </a:solidFill>
            </a:endParaRPr>
          </a:p>
          <a:p>
            <a:pPr marL="0" indent="0">
              <a:buNone/>
            </a:pPr>
            <a:endParaRPr lang="it-IT" u="sng">
              <a:solidFill>
                <a:schemeClr val="tx2"/>
              </a:solidFill>
            </a:endParaRPr>
          </a:p>
          <a:p>
            <a:pPr marL="0" indent="0" algn="ctr">
              <a:buNone/>
            </a:pPr>
            <a:endParaRPr lang="it-IT" u="sng">
              <a:solidFill>
                <a:schemeClr val="tx2"/>
              </a:solidFill>
            </a:endParaRPr>
          </a:p>
          <a:p>
            <a:pPr marL="0" indent="0" algn="ctr">
              <a:buNone/>
            </a:pPr>
            <a:r>
              <a:rPr lang="it-IT" u="sng">
                <a:solidFill>
                  <a:schemeClr val="tx2"/>
                </a:solidFill>
              </a:rPr>
              <a:t>AUTOREGOLAZIONE richiesta sempre maggiore durante vita scolastica</a:t>
            </a:r>
          </a:p>
        </p:txBody>
      </p:sp>
      <p:sp>
        <p:nvSpPr>
          <p:cNvPr id="4" name="Freccia in giù 3"/>
          <p:cNvSpPr/>
          <p:nvPr/>
        </p:nvSpPr>
        <p:spPr>
          <a:xfrm rot="10800000">
            <a:off x="3995936" y="2204864"/>
            <a:ext cx="50405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268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138725D-E1CD-DE43-DA3D-71D386BFE9C1}"/>
              </a:ext>
            </a:extLst>
          </p:cNvPr>
          <p:cNvSpPr>
            <a:spLocks noGrp="1"/>
          </p:cNvSpPr>
          <p:nvPr>
            <p:ph sz="quarter" idx="1"/>
          </p:nvPr>
        </p:nvSpPr>
        <p:spPr>
          <a:xfrm>
            <a:off x="457200" y="1198485"/>
            <a:ext cx="7467600" cy="3655314"/>
          </a:xfrm>
        </p:spPr>
        <p:txBody>
          <a:bodyPr>
            <a:normAutofit fontScale="92500" lnSpcReduction="20000"/>
          </a:bodyPr>
          <a:lstStyle/>
          <a:p>
            <a:pPr algn="l">
              <a:buFont typeface="Arial" panose="020B0604020202020204" pitchFamily="34" charset="0"/>
              <a:buChar char="•"/>
            </a:pPr>
            <a:r>
              <a:rPr lang="it-IT" b="1" i="0" dirty="0">
                <a:solidFill>
                  <a:schemeClr val="tx2"/>
                </a:solidFill>
                <a:effectLst/>
                <a:latin typeface="Lato" panose="020F0502020204030203" pitchFamily="34" charset="0"/>
              </a:rPr>
              <a:t>Disattenzione</a:t>
            </a:r>
            <a:r>
              <a:rPr lang="it-IT" b="0" i="0" dirty="0">
                <a:solidFill>
                  <a:schemeClr val="tx2"/>
                </a:solidFill>
                <a:effectLst/>
                <a:latin typeface="Lato" panose="020F0502020204030203" pitchFamily="34" charset="0"/>
              </a:rPr>
              <a:t>: frequenti errori di distrazione, perdita degli oggetti, fatica nell’organizzazione, nel portare a termine le attività e nel seguire le istruzioni, alta suscettibilità a stimoli esterni</a:t>
            </a:r>
          </a:p>
          <a:p>
            <a:pPr marL="0" indent="0">
              <a:buNone/>
            </a:pPr>
            <a:endParaRPr lang="it-IT" b="0" i="0" dirty="0">
              <a:solidFill>
                <a:schemeClr val="tx2"/>
              </a:solidFill>
              <a:effectLst/>
              <a:latin typeface="Lato" panose="020F0502020204030203" pitchFamily="34" charset="0"/>
            </a:endParaRPr>
          </a:p>
          <a:p>
            <a:pPr algn="l">
              <a:buFont typeface="Arial" panose="020B0604020202020204" pitchFamily="34" charset="0"/>
              <a:buChar char="•"/>
            </a:pPr>
            <a:r>
              <a:rPr lang="it-IT" b="1" i="0" dirty="0">
                <a:solidFill>
                  <a:schemeClr val="tx2"/>
                </a:solidFill>
                <a:effectLst/>
                <a:latin typeface="Lato" panose="020F0502020204030203" pitchFamily="34" charset="0"/>
              </a:rPr>
              <a:t>Iperattività</a:t>
            </a:r>
            <a:r>
              <a:rPr lang="it-IT" b="0" i="0" dirty="0">
                <a:solidFill>
                  <a:schemeClr val="tx2"/>
                </a:solidFill>
                <a:effectLst/>
                <a:latin typeface="Lato" panose="020F0502020204030203" pitchFamily="34" charset="0"/>
              </a:rPr>
              <a:t>: bisogno di muoversi di continuo, difficoltà a giocare tranquillamente, eccessiva loquacità</a:t>
            </a:r>
          </a:p>
          <a:p>
            <a:pPr marL="0" indent="0">
              <a:buNone/>
            </a:pPr>
            <a:endParaRPr lang="it-IT" b="0" i="1" dirty="0">
              <a:solidFill>
                <a:schemeClr val="tx2"/>
              </a:solidFill>
              <a:effectLst/>
              <a:latin typeface="Lato" panose="020F0502020204030203" pitchFamily="34" charset="0"/>
            </a:endParaRPr>
          </a:p>
          <a:p>
            <a:pPr algn="l">
              <a:buFont typeface="Arial" panose="020B0604020202020204" pitchFamily="34" charset="0"/>
              <a:buChar char="•"/>
            </a:pPr>
            <a:r>
              <a:rPr lang="it-IT" b="1" i="0" dirty="0">
                <a:solidFill>
                  <a:schemeClr val="tx2"/>
                </a:solidFill>
                <a:effectLst/>
                <a:latin typeface="Lato" panose="020F0502020204030203" pitchFamily="34" charset="0"/>
              </a:rPr>
              <a:t>Impulsività</a:t>
            </a:r>
            <a:r>
              <a:rPr lang="it-IT" b="0" i="0" dirty="0">
                <a:solidFill>
                  <a:schemeClr val="tx2"/>
                </a:solidFill>
                <a:effectLst/>
                <a:latin typeface="Lato" panose="020F0502020204030203" pitchFamily="34" charset="0"/>
              </a:rPr>
              <a:t>: difficoltà ad attendere il proprio turno di parola, frequenti interruzioni e intromissioni in attività di coetanei e adulti</a:t>
            </a:r>
          </a:p>
          <a:p>
            <a:pPr marL="0" indent="0">
              <a:buNone/>
            </a:pPr>
            <a:endParaRPr lang="it-IT" b="0" i="0" dirty="0">
              <a:solidFill>
                <a:schemeClr val="tx2"/>
              </a:solidFill>
              <a:effectLst/>
              <a:latin typeface="Lato" panose="020F0502020204030203" pitchFamily="34" charset="0"/>
            </a:endParaRPr>
          </a:p>
          <a:p>
            <a:pPr marL="0" indent="0">
              <a:buNone/>
            </a:pPr>
            <a:endParaRPr lang="it-IT" dirty="0">
              <a:solidFill>
                <a:schemeClr val="tx2"/>
              </a:solidFill>
            </a:endParaRPr>
          </a:p>
        </p:txBody>
      </p:sp>
      <p:sp>
        <p:nvSpPr>
          <p:cNvPr id="5" name="CasellaDiTesto 4">
            <a:extLst>
              <a:ext uri="{FF2B5EF4-FFF2-40B4-BE49-F238E27FC236}">
                <a16:creationId xmlns:a16="http://schemas.microsoft.com/office/drawing/2014/main" id="{B6A98348-9E87-3721-254D-1F8AA7E9C85B}"/>
              </a:ext>
            </a:extLst>
          </p:cNvPr>
          <p:cNvSpPr txBox="1"/>
          <p:nvPr/>
        </p:nvSpPr>
        <p:spPr>
          <a:xfrm>
            <a:off x="536451" y="4861803"/>
            <a:ext cx="7309097" cy="1200329"/>
          </a:xfrm>
          <a:prstGeom prst="rect">
            <a:avLst/>
          </a:prstGeom>
          <a:noFill/>
        </p:spPr>
        <p:txBody>
          <a:bodyPr wrap="square">
            <a:spAutoFit/>
          </a:bodyPr>
          <a:lstStyle/>
          <a:p>
            <a:pPr algn="l">
              <a:buFont typeface="Arial" panose="020B0604020202020204" pitchFamily="34" charset="0"/>
              <a:buChar char="•"/>
            </a:pPr>
            <a:r>
              <a:rPr lang="it-IT" dirty="0">
                <a:solidFill>
                  <a:schemeClr val="tx2"/>
                </a:solidFill>
                <a:latin typeface="Lato" panose="020F0502020204030203" pitchFamily="34" charset="0"/>
              </a:rPr>
              <a:t>  Accessi d’ira insolitamente frequenti e marcati per il livello di sviluppo</a:t>
            </a:r>
          </a:p>
          <a:p>
            <a:pPr algn="l"/>
            <a:endParaRPr lang="it-IT" dirty="0">
              <a:solidFill>
                <a:schemeClr val="tx2"/>
              </a:solidFill>
              <a:latin typeface="Lato" panose="020F0502020204030203" pitchFamily="34" charset="0"/>
            </a:endParaRPr>
          </a:p>
          <a:p>
            <a:pPr algn="l">
              <a:buFont typeface="Arial" panose="020B0604020202020204" pitchFamily="34" charset="0"/>
              <a:buChar char="•"/>
            </a:pPr>
            <a:r>
              <a:rPr lang="it-IT" dirty="0">
                <a:solidFill>
                  <a:schemeClr val="tx2"/>
                </a:solidFill>
                <a:latin typeface="Lato" panose="020F0502020204030203" pitchFamily="34" charset="0"/>
              </a:rPr>
              <a:t>  Litigiosità frequente e disobbedienza alle richieste</a:t>
            </a:r>
          </a:p>
        </p:txBody>
      </p:sp>
    </p:spTree>
    <p:extLst>
      <p:ext uri="{BB962C8B-B14F-4D97-AF65-F5344CB8AC3E}">
        <p14:creationId xmlns:p14="http://schemas.microsoft.com/office/powerpoint/2010/main" val="36635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3"/>
          <p:cNvSpPr>
            <a:spLocks noGrp="1"/>
          </p:cNvSpPr>
          <p:nvPr>
            <p:ph type="title"/>
          </p:nvPr>
        </p:nvSpPr>
        <p:spPr>
          <a:xfrm>
            <a:off x="1024996" y="857250"/>
            <a:ext cx="7094008" cy="742950"/>
          </a:xfrm>
        </p:spPr>
        <p:txBody>
          <a:bodyPr>
            <a:normAutofit fontScale="90000"/>
          </a:bodyPr>
          <a:lstStyle/>
          <a:p>
            <a:r>
              <a:rPr lang="it-IT" sz="2700" dirty="0">
                <a:solidFill>
                  <a:srgbClr val="FFFF00"/>
                </a:solidFill>
              </a:rPr>
              <a:t>AUTOREGOLAZIONE E APPRENDIEMNTO</a:t>
            </a:r>
            <a:endParaRPr lang="it-IT" dirty="0">
              <a:solidFill>
                <a:srgbClr val="FFFF00"/>
              </a:solidFill>
            </a:endParaRPr>
          </a:p>
        </p:txBody>
      </p:sp>
      <p:sp>
        <p:nvSpPr>
          <p:cNvPr id="20483" name="Segnaposto contenuto 4"/>
          <p:cNvSpPr>
            <a:spLocks noGrp="1"/>
          </p:cNvSpPr>
          <p:nvPr>
            <p:ph sz="quarter" idx="1"/>
          </p:nvPr>
        </p:nvSpPr>
        <p:spPr>
          <a:xfrm>
            <a:off x="1601670" y="1700808"/>
            <a:ext cx="6115050" cy="3371850"/>
          </a:xfrm>
        </p:spPr>
        <p:txBody>
          <a:bodyPr>
            <a:noAutofit/>
          </a:bodyPr>
          <a:lstStyle/>
          <a:p>
            <a:pPr>
              <a:buFont typeface="Wingdings" pitchFamily="2" charset="2"/>
              <a:buNone/>
            </a:pPr>
            <a:r>
              <a:rPr lang="it-IT" sz="1500" b="1" u="sng">
                <a:solidFill>
                  <a:schemeClr val="accent1"/>
                </a:solidFill>
              </a:rPr>
              <a:t>Attenzione</a:t>
            </a:r>
          </a:p>
          <a:p>
            <a:pPr lvl="1"/>
            <a:r>
              <a:rPr lang="it-IT" sz="1500">
                <a:solidFill>
                  <a:schemeClr val="accent1"/>
                </a:solidFill>
              </a:rPr>
              <a:t>Difficoltà a mantenere attenzione</a:t>
            </a:r>
          </a:p>
          <a:p>
            <a:pPr lvl="1"/>
            <a:r>
              <a:rPr lang="it-IT" sz="1500">
                <a:solidFill>
                  <a:schemeClr val="accent1"/>
                </a:solidFill>
              </a:rPr>
              <a:t>Distraibilità</a:t>
            </a:r>
          </a:p>
          <a:p>
            <a:pPr>
              <a:buFont typeface="Wingdings" pitchFamily="2" charset="2"/>
              <a:buNone/>
            </a:pPr>
            <a:r>
              <a:rPr lang="it-IT" sz="1500" b="1" u="sng">
                <a:solidFill>
                  <a:schemeClr val="accent1"/>
                </a:solidFill>
              </a:rPr>
              <a:t>Persistenza</a:t>
            </a:r>
          </a:p>
          <a:p>
            <a:pPr lvl="1"/>
            <a:r>
              <a:rPr lang="it-IT" sz="1500">
                <a:solidFill>
                  <a:schemeClr val="accent1"/>
                </a:solidFill>
              </a:rPr>
              <a:t>Stanchezza </a:t>
            </a:r>
          </a:p>
          <a:p>
            <a:pPr lvl="1"/>
            <a:r>
              <a:rPr lang="it-IT" sz="1500">
                <a:solidFill>
                  <a:schemeClr val="accent1"/>
                </a:solidFill>
              </a:rPr>
              <a:t>Necessità di richiami frequenti</a:t>
            </a:r>
          </a:p>
          <a:p>
            <a:pPr lvl="1"/>
            <a:r>
              <a:rPr lang="it-IT" sz="1500">
                <a:solidFill>
                  <a:schemeClr val="accent1"/>
                </a:solidFill>
              </a:rPr>
              <a:t>Atteggiamento di rinuncia</a:t>
            </a:r>
          </a:p>
          <a:p>
            <a:pPr>
              <a:buFont typeface="Wingdings" pitchFamily="2" charset="2"/>
              <a:buNone/>
            </a:pPr>
            <a:r>
              <a:rPr lang="it-IT" sz="1500" b="1" u="sng">
                <a:solidFill>
                  <a:schemeClr val="accent1"/>
                </a:solidFill>
              </a:rPr>
              <a:t>Memoria </a:t>
            </a:r>
          </a:p>
          <a:p>
            <a:pPr lvl="1"/>
            <a:r>
              <a:rPr lang="it-IT" sz="1500">
                <a:solidFill>
                  <a:schemeClr val="accent1"/>
                </a:solidFill>
              </a:rPr>
              <a:t>Difficoltà a mantenere il filo del discorso</a:t>
            </a:r>
          </a:p>
          <a:p>
            <a:pPr lvl="1"/>
            <a:r>
              <a:rPr lang="it-IT" sz="1500">
                <a:solidFill>
                  <a:schemeClr val="accent1"/>
                </a:solidFill>
              </a:rPr>
              <a:t>Difficoltà a seguire le indicazioni con più passaggi</a:t>
            </a:r>
          </a:p>
          <a:p>
            <a:pPr>
              <a:buFont typeface="Wingdings" pitchFamily="2" charset="2"/>
              <a:buNone/>
            </a:pPr>
            <a:r>
              <a:rPr lang="it-IT" sz="1500" b="1" u="sng">
                <a:solidFill>
                  <a:schemeClr val="accent1"/>
                </a:solidFill>
              </a:rPr>
              <a:t>Flessibilità</a:t>
            </a:r>
          </a:p>
          <a:p>
            <a:pPr>
              <a:buFont typeface="Wingdings" pitchFamily="2" charset="2"/>
              <a:buNone/>
            </a:pPr>
            <a:r>
              <a:rPr lang="it-IT" sz="1500" b="1" u="sng">
                <a:solidFill>
                  <a:schemeClr val="accent1"/>
                </a:solidFill>
              </a:rPr>
              <a:t>Inibizione  della risposta </a:t>
            </a:r>
          </a:p>
          <a:p>
            <a:pPr lvl="1"/>
            <a:r>
              <a:rPr lang="it-IT" sz="1500">
                <a:solidFill>
                  <a:schemeClr val="accent1"/>
                </a:solidFill>
              </a:rPr>
              <a:t>Difficoltà a mantenere il proprio turno </a:t>
            </a:r>
          </a:p>
          <a:p>
            <a:pPr lvl="1"/>
            <a:r>
              <a:rPr lang="it-IT" sz="1500">
                <a:solidFill>
                  <a:schemeClr val="accent1"/>
                </a:solidFill>
              </a:rPr>
              <a:t>Parlare a sproposito</a:t>
            </a:r>
          </a:p>
          <a:p>
            <a:pPr lvl="1"/>
            <a:r>
              <a:rPr lang="it-IT" sz="1500">
                <a:solidFill>
                  <a:schemeClr val="accent1"/>
                </a:solidFill>
              </a:rPr>
              <a:t>Agire senza pensare</a:t>
            </a:r>
          </a:p>
          <a:p>
            <a:pPr>
              <a:buFont typeface="Wingdings" pitchFamily="2" charset="2"/>
              <a:buNone/>
            </a:pPr>
            <a:endParaRPr lang="it-IT" sz="1500">
              <a:solidFill>
                <a:schemeClr val="accent1"/>
              </a:solidFill>
            </a:endParaRPr>
          </a:p>
          <a:p>
            <a:endParaRPr lang="it-IT" sz="1500">
              <a:solidFill>
                <a:schemeClr val="accent1"/>
              </a:solidFill>
            </a:endParaRPr>
          </a:p>
          <a:p>
            <a:endParaRPr lang="it-IT" sz="1500">
              <a:solidFill>
                <a:schemeClr val="accent1"/>
              </a:solidFill>
            </a:endParaRPr>
          </a:p>
          <a:p>
            <a:endParaRPr lang="it-IT" sz="1500">
              <a:solidFill>
                <a:schemeClr val="accent1"/>
              </a:solidFill>
            </a:endParaRPr>
          </a:p>
          <a:p>
            <a:endParaRPr lang="it-IT" sz="1500">
              <a:solidFill>
                <a:schemeClr val="accent1"/>
              </a:solidFill>
            </a:endParaRPr>
          </a:p>
          <a:p>
            <a:pPr>
              <a:buFont typeface="Wingdings" pitchFamily="2" charset="2"/>
              <a:buNone/>
            </a:pPr>
            <a:endParaRPr lang="it-IT" sz="1500">
              <a:solidFill>
                <a:schemeClr val="accent1"/>
              </a:solidFill>
            </a:endParaRPr>
          </a:p>
          <a:p>
            <a:pPr>
              <a:buFont typeface="Wingdings" pitchFamily="2" charset="2"/>
              <a:buNone/>
            </a:pPr>
            <a:endParaRPr lang="it-IT" sz="1500">
              <a:solidFill>
                <a:schemeClr val="accent1"/>
              </a:solidFill>
            </a:endParaRPr>
          </a:p>
          <a:p>
            <a:endParaRPr lang="it-IT" sz="1500">
              <a:solidFill>
                <a:schemeClr val="accent1"/>
              </a:solidFill>
            </a:endParaRPr>
          </a:p>
        </p:txBody>
      </p:sp>
    </p:spTree>
    <p:extLst>
      <p:ext uri="{BB962C8B-B14F-4D97-AF65-F5344CB8AC3E}">
        <p14:creationId xmlns:p14="http://schemas.microsoft.com/office/powerpoint/2010/main" val="1852611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BAMBINI CON  PROBLEMI DI REGOLAZIONE</a:t>
            </a:r>
          </a:p>
        </p:txBody>
      </p:sp>
      <p:sp>
        <p:nvSpPr>
          <p:cNvPr id="3" name="Segnaposto contenuto 2"/>
          <p:cNvSpPr>
            <a:spLocks noGrp="1"/>
          </p:cNvSpPr>
          <p:nvPr>
            <p:ph sz="quarter" idx="1"/>
          </p:nvPr>
        </p:nvSpPr>
        <p:spPr/>
        <p:txBody>
          <a:bodyPr/>
          <a:lstStyle/>
          <a:p>
            <a:r>
              <a:rPr lang="it-IT" dirty="0">
                <a:solidFill>
                  <a:schemeClr val="tx2"/>
                </a:solidFill>
              </a:rPr>
              <a:t>Maggior senso di frustrazione negli adulti che si occupano di loro</a:t>
            </a:r>
          </a:p>
          <a:p>
            <a:endParaRPr lang="it-IT" dirty="0">
              <a:solidFill>
                <a:schemeClr val="tx2"/>
              </a:solidFill>
            </a:endParaRPr>
          </a:p>
          <a:p>
            <a:r>
              <a:rPr lang="it-IT" dirty="0">
                <a:solidFill>
                  <a:schemeClr val="tx2"/>
                </a:solidFill>
              </a:rPr>
              <a:t>Scarsa autoefficacia percepita dagli adulti</a:t>
            </a:r>
          </a:p>
          <a:p>
            <a:pPr marL="0" indent="0">
              <a:buNone/>
            </a:pPr>
            <a:endParaRPr lang="it-IT" dirty="0">
              <a:solidFill>
                <a:schemeClr val="tx2"/>
              </a:solidFill>
            </a:endParaRPr>
          </a:p>
          <a:p>
            <a:pPr marL="0" indent="0">
              <a:buNone/>
            </a:pPr>
            <a:endParaRPr lang="it-IT" dirty="0">
              <a:solidFill>
                <a:schemeClr val="tx2"/>
              </a:solidFill>
            </a:endParaRPr>
          </a:p>
          <a:p>
            <a:pPr marL="0" indent="0">
              <a:buNone/>
            </a:pPr>
            <a:endParaRPr lang="it-IT" dirty="0">
              <a:solidFill>
                <a:schemeClr val="tx2"/>
              </a:solidFill>
            </a:endParaRPr>
          </a:p>
          <a:p>
            <a:pPr marL="0" indent="0">
              <a:buNone/>
            </a:pPr>
            <a:endParaRPr lang="it-IT" dirty="0">
              <a:solidFill>
                <a:schemeClr val="tx2"/>
              </a:solidFill>
            </a:endParaRPr>
          </a:p>
          <a:p>
            <a:pPr marL="0" indent="0">
              <a:buNone/>
            </a:pPr>
            <a:r>
              <a:rPr lang="it-IT" dirty="0">
                <a:solidFill>
                  <a:schemeClr val="tx2"/>
                </a:solidFill>
              </a:rPr>
              <a:t>COSA FARE?</a:t>
            </a:r>
          </a:p>
        </p:txBody>
      </p:sp>
    </p:spTree>
    <p:extLst>
      <p:ext uri="{BB962C8B-B14F-4D97-AF65-F5344CB8AC3E}">
        <p14:creationId xmlns:p14="http://schemas.microsoft.com/office/powerpoint/2010/main" val="45607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E0C5DA4-78BB-2406-DBF4-BA7358531199}"/>
              </a:ext>
            </a:extLst>
          </p:cNvPr>
          <p:cNvSpPr>
            <a:spLocks noGrp="1"/>
          </p:cNvSpPr>
          <p:nvPr>
            <p:ph type="sldNum" sz="quarter" idx="12"/>
          </p:nvPr>
        </p:nvSpPr>
        <p:spPr/>
        <p:txBody>
          <a:bodyPr/>
          <a:lstStyle/>
          <a:p>
            <a:pPr defTabSz="685800"/>
            <a:fld id="{E3AAEEB7-370C-4CD1-84ED-44A96922B98A}" type="slidenum">
              <a:rPr lang="it-IT">
                <a:solidFill>
                  <a:prstClr val="black">
                    <a:tint val="75000"/>
                  </a:prstClr>
                </a:solidFill>
                <a:latin typeface="Calibri" panose="020F0502020204030204"/>
              </a:rPr>
              <a:pPr defTabSz="685800"/>
              <a:t>3</a:t>
            </a:fld>
            <a:endParaRPr lang="it-IT">
              <a:solidFill>
                <a:prstClr val="black">
                  <a:tint val="75000"/>
                </a:prstClr>
              </a:solidFill>
              <a:latin typeface="Calibri" panose="020F0502020204030204"/>
            </a:endParaRPr>
          </a:p>
        </p:txBody>
      </p:sp>
      <p:pic>
        <p:nvPicPr>
          <p:cNvPr id="2" name="Immagine 1">
            <a:extLst>
              <a:ext uri="{FF2B5EF4-FFF2-40B4-BE49-F238E27FC236}">
                <a16:creationId xmlns:a16="http://schemas.microsoft.com/office/drawing/2014/main" id="{F7231B9B-1545-EC6F-CAA2-5AF60FCB8C73}"/>
              </a:ext>
            </a:extLst>
          </p:cNvPr>
          <p:cNvPicPr>
            <a:picLocks noChangeAspect="1"/>
          </p:cNvPicPr>
          <p:nvPr/>
        </p:nvPicPr>
        <p:blipFill rotWithShape="1">
          <a:blip r:embed="rId2"/>
          <a:srcRect l="4651" t="2056" r="4598" b="9091"/>
          <a:stretch/>
        </p:blipFill>
        <p:spPr>
          <a:xfrm>
            <a:off x="1560240" y="2721765"/>
            <a:ext cx="6144108" cy="2111392"/>
          </a:xfrm>
          <a:prstGeom prst="rect">
            <a:avLst/>
          </a:prstGeom>
        </p:spPr>
      </p:pic>
      <p:sp>
        <p:nvSpPr>
          <p:cNvPr id="3" name="CasellaDiTesto 2">
            <a:extLst>
              <a:ext uri="{FF2B5EF4-FFF2-40B4-BE49-F238E27FC236}">
                <a16:creationId xmlns:a16="http://schemas.microsoft.com/office/drawing/2014/main" id="{23C5A15F-03D3-8C85-C3EF-269522850456}"/>
              </a:ext>
            </a:extLst>
          </p:cNvPr>
          <p:cNvSpPr txBox="1"/>
          <p:nvPr/>
        </p:nvSpPr>
        <p:spPr>
          <a:xfrm>
            <a:off x="1148916" y="1307046"/>
            <a:ext cx="6852084" cy="300082"/>
          </a:xfrm>
          <a:prstGeom prst="rect">
            <a:avLst/>
          </a:prstGeom>
          <a:noFill/>
        </p:spPr>
        <p:txBody>
          <a:bodyPr wrap="square" rtlCol="0">
            <a:spAutoFit/>
          </a:bodyPr>
          <a:lstStyle/>
          <a:p>
            <a:pPr algn="ctr" defTabSz="685800"/>
            <a:r>
              <a:rPr lang="it-IT" sz="1350" b="1" dirty="0">
                <a:solidFill>
                  <a:prstClr val="black"/>
                </a:solidFill>
                <a:latin typeface="Calibri" panose="020F0502020204030204"/>
              </a:rPr>
              <a:t>Modi di regolazione delle emozioni  che intervengono in fasi diverse del processo emotivo </a:t>
            </a:r>
          </a:p>
        </p:txBody>
      </p:sp>
      <p:grpSp>
        <p:nvGrpSpPr>
          <p:cNvPr id="5" name="Gruppo 4">
            <a:extLst>
              <a:ext uri="{FF2B5EF4-FFF2-40B4-BE49-F238E27FC236}">
                <a16:creationId xmlns:a16="http://schemas.microsoft.com/office/drawing/2014/main" id="{2EA38F8C-B18B-EE98-7DF6-C756701ED62F}"/>
              </a:ext>
            </a:extLst>
          </p:cNvPr>
          <p:cNvGrpSpPr/>
          <p:nvPr/>
        </p:nvGrpSpPr>
        <p:grpSpPr>
          <a:xfrm>
            <a:off x="1331640" y="1865004"/>
            <a:ext cx="1600200" cy="1558469"/>
            <a:chOff x="127000" y="414937"/>
            <a:chExt cx="2133600" cy="2077959"/>
          </a:xfrm>
        </p:grpSpPr>
        <p:sp>
          <p:nvSpPr>
            <p:cNvPr id="6" name="Line 5">
              <a:extLst>
                <a:ext uri="{FF2B5EF4-FFF2-40B4-BE49-F238E27FC236}">
                  <a16:creationId xmlns:a16="http://schemas.microsoft.com/office/drawing/2014/main" id="{A031AFBE-A553-7058-764D-09D0553A7861}"/>
                </a:ext>
              </a:extLst>
            </p:cNvPr>
            <p:cNvSpPr>
              <a:spLocks noChangeShapeType="1"/>
            </p:cNvSpPr>
            <p:nvPr/>
          </p:nvSpPr>
          <p:spPr bwMode="auto">
            <a:xfrm flipH="1">
              <a:off x="1041400" y="1544389"/>
              <a:ext cx="0" cy="948507"/>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it-IT" sz="1350">
                <a:solidFill>
                  <a:prstClr val="black"/>
                </a:solidFill>
                <a:latin typeface="Calibri" panose="020F0502020204030204"/>
              </a:endParaRPr>
            </a:p>
          </p:txBody>
        </p:sp>
        <p:sp>
          <p:nvSpPr>
            <p:cNvPr id="7" name="Text Box 12">
              <a:extLst>
                <a:ext uri="{FF2B5EF4-FFF2-40B4-BE49-F238E27FC236}">
                  <a16:creationId xmlns:a16="http://schemas.microsoft.com/office/drawing/2014/main" id="{8ED4FB0B-C7FF-2F66-B213-B6B8B9B4379F}"/>
                </a:ext>
              </a:extLst>
            </p:cNvPr>
            <p:cNvSpPr txBox="1">
              <a:spLocks noChangeArrowheads="1"/>
            </p:cNvSpPr>
            <p:nvPr/>
          </p:nvSpPr>
          <p:spPr bwMode="auto">
            <a:xfrm>
              <a:off x="127000" y="414937"/>
              <a:ext cx="2133600" cy="1107996"/>
            </a:xfrm>
            <a:prstGeom prst="rect">
              <a:avLst/>
            </a:prstGeom>
            <a:solidFill>
              <a:schemeClr val="accent5">
                <a:lumMod val="20000"/>
                <a:lumOff val="80000"/>
              </a:schemeClr>
            </a:solidFill>
            <a:ln w="38100">
              <a:solidFill>
                <a:schemeClr val="tx2"/>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spcBef>
                  <a:spcPct val="50000"/>
                </a:spcBef>
              </a:pPr>
              <a:r>
                <a:rPr lang="it-IT" altLang="it-IT" sz="1200" dirty="0">
                  <a:solidFill>
                    <a:prstClr val="black"/>
                  </a:solidFill>
                </a:rPr>
                <a:t>Distogliere lo sguardo, prestare attenzione o meno a certi aspetti, distrarsi</a:t>
              </a:r>
            </a:p>
          </p:txBody>
        </p:sp>
      </p:grpSp>
      <p:grpSp>
        <p:nvGrpSpPr>
          <p:cNvPr id="8" name="Gruppo 7">
            <a:extLst>
              <a:ext uri="{FF2B5EF4-FFF2-40B4-BE49-F238E27FC236}">
                <a16:creationId xmlns:a16="http://schemas.microsoft.com/office/drawing/2014/main" id="{7EE2A9B8-156A-F0C3-BB39-34F069985888}"/>
              </a:ext>
            </a:extLst>
          </p:cNvPr>
          <p:cNvGrpSpPr/>
          <p:nvPr/>
        </p:nvGrpSpPr>
        <p:grpSpPr>
          <a:xfrm>
            <a:off x="3071292" y="1984298"/>
            <a:ext cx="1685925" cy="1811747"/>
            <a:chOff x="2550046" y="1522312"/>
            <a:chExt cx="2247900" cy="2415663"/>
          </a:xfrm>
          <a:solidFill>
            <a:schemeClr val="accent5">
              <a:lumMod val="20000"/>
              <a:lumOff val="80000"/>
            </a:schemeClr>
          </a:solidFill>
        </p:grpSpPr>
        <p:sp>
          <p:nvSpPr>
            <p:cNvPr id="9" name="Line 9">
              <a:extLst>
                <a:ext uri="{FF2B5EF4-FFF2-40B4-BE49-F238E27FC236}">
                  <a16:creationId xmlns:a16="http://schemas.microsoft.com/office/drawing/2014/main" id="{157B36AA-7FE3-554B-913E-36FE13C90D2F}"/>
                </a:ext>
              </a:extLst>
            </p:cNvPr>
            <p:cNvSpPr>
              <a:spLocks noChangeShapeType="1"/>
            </p:cNvSpPr>
            <p:nvPr/>
          </p:nvSpPr>
          <p:spPr bwMode="auto">
            <a:xfrm>
              <a:off x="3254846" y="1956775"/>
              <a:ext cx="76200" cy="1981200"/>
            </a:xfrm>
            <a:prstGeom prst="line">
              <a:avLst/>
            </a:prstGeom>
            <a:grpFill/>
            <a:ln w="28575">
              <a:solidFill>
                <a:schemeClr val="tx2"/>
              </a:solidFill>
              <a:round/>
              <a:headEnd/>
              <a:tailEnd type="triangle" w="med" len="med"/>
            </a:ln>
          </p:spPr>
          <p:txBody>
            <a:bodyPr wrap="none" anchor="ctr"/>
            <a:lstStyle/>
            <a:p>
              <a:pPr defTabSz="685800"/>
              <a:endParaRPr lang="it-IT" sz="1350">
                <a:solidFill>
                  <a:prstClr val="black"/>
                </a:solidFill>
                <a:latin typeface="Calibri" panose="020F0502020204030204"/>
              </a:endParaRPr>
            </a:p>
          </p:txBody>
        </p:sp>
        <p:sp>
          <p:nvSpPr>
            <p:cNvPr id="10" name="Text Box 18">
              <a:extLst>
                <a:ext uri="{FF2B5EF4-FFF2-40B4-BE49-F238E27FC236}">
                  <a16:creationId xmlns:a16="http://schemas.microsoft.com/office/drawing/2014/main" id="{3AAC6478-4428-F9DF-296A-4610CE97F0C8}"/>
                </a:ext>
              </a:extLst>
            </p:cNvPr>
            <p:cNvSpPr txBox="1">
              <a:spLocks noChangeArrowheads="1"/>
            </p:cNvSpPr>
            <p:nvPr/>
          </p:nvSpPr>
          <p:spPr bwMode="auto">
            <a:xfrm>
              <a:off x="2550046" y="1522312"/>
              <a:ext cx="2247900" cy="369332"/>
            </a:xfrm>
            <a:prstGeom prst="rect">
              <a:avLst/>
            </a:prstGeom>
            <a:grpFill/>
            <a:ln w="28575">
              <a:solidFill>
                <a:schemeClr val="tx2"/>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spcBef>
                  <a:spcPct val="50000"/>
                </a:spcBef>
              </a:pPr>
              <a:r>
                <a:rPr lang="it-IT" altLang="it-IT" sz="1200" dirty="0">
                  <a:solidFill>
                    <a:srgbClr val="44546A">
                      <a:lumMod val="75000"/>
                    </a:srgbClr>
                  </a:solidFill>
                </a:rPr>
                <a:t>rilassarsi</a:t>
              </a:r>
            </a:p>
          </p:txBody>
        </p:sp>
      </p:grpSp>
      <p:grpSp>
        <p:nvGrpSpPr>
          <p:cNvPr id="14" name="Gruppo 13">
            <a:extLst>
              <a:ext uri="{FF2B5EF4-FFF2-40B4-BE49-F238E27FC236}">
                <a16:creationId xmlns:a16="http://schemas.microsoft.com/office/drawing/2014/main" id="{4B21F7B7-C462-93A4-CC67-C4B1392977AE}"/>
              </a:ext>
            </a:extLst>
          </p:cNvPr>
          <p:cNvGrpSpPr/>
          <p:nvPr/>
        </p:nvGrpSpPr>
        <p:grpSpPr>
          <a:xfrm>
            <a:off x="1221118" y="3817042"/>
            <a:ext cx="1298654" cy="1617882"/>
            <a:chOff x="0" y="3962400"/>
            <a:chExt cx="1731538" cy="2157175"/>
          </a:xfrm>
        </p:grpSpPr>
        <p:sp>
          <p:nvSpPr>
            <p:cNvPr id="15" name="Line 10">
              <a:extLst>
                <a:ext uri="{FF2B5EF4-FFF2-40B4-BE49-F238E27FC236}">
                  <a16:creationId xmlns:a16="http://schemas.microsoft.com/office/drawing/2014/main" id="{E7D8D446-CA4A-29A9-A361-15D37C578AE9}"/>
                </a:ext>
              </a:extLst>
            </p:cNvPr>
            <p:cNvSpPr>
              <a:spLocks noChangeShapeType="1"/>
            </p:cNvSpPr>
            <p:nvPr/>
          </p:nvSpPr>
          <p:spPr bwMode="auto">
            <a:xfrm flipV="1">
              <a:off x="304800" y="3962400"/>
              <a:ext cx="0" cy="12192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it-IT" sz="1350">
                <a:solidFill>
                  <a:prstClr val="black"/>
                </a:solidFill>
                <a:latin typeface="Calibri" panose="020F0502020204030204"/>
              </a:endParaRPr>
            </a:p>
          </p:txBody>
        </p:sp>
        <p:sp>
          <p:nvSpPr>
            <p:cNvPr id="16" name="Text Box 11">
              <a:extLst>
                <a:ext uri="{FF2B5EF4-FFF2-40B4-BE49-F238E27FC236}">
                  <a16:creationId xmlns:a16="http://schemas.microsoft.com/office/drawing/2014/main" id="{210E45A5-A6EF-DED3-508D-D3CE8A20DF38}"/>
                </a:ext>
              </a:extLst>
            </p:cNvPr>
            <p:cNvSpPr txBox="1">
              <a:spLocks noChangeArrowheads="1"/>
            </p:cNvSpPr>
            <p:nvPr/>
          </p:nvSpPr>
          <p:spPr bwMode="auto">
            <a:xfrm>
              <a:off x="0" y="5257800"/>
              <a:ext cx="1731538" cy="861775"/>
            </a:xfrm>
            <a:prstGeom prst="rect">
              <a:avLst/>
            </a:prstGeom>
            <a:solidFill>
              <a:schemeClr val="accent5">
                <a:lumMod val="20000"/>
                <a:lumOff val="80000"/>
              </a:schemeClr>
            </a:solidFill>
            <a:ln w="28575">
              <a:solidFill>
                <a:schemeClr val="tx2"/>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spcBef>
                  <a:spcPct val="50000"/>
                </a:spcBef>
              </a:pPr>
              <a:r>
                <a:rPr lang="it-IT" altLang="it-IT" sz="1200" dirty="0">
                  <a:solidFill>
                    <a:srgbClr val="44546A">
                      <a:lumMod val="75000"/>
                    </a:srgbClr>
                  </a:solidFill>
                </a:rPr>
                <a:t>Evitare o cercare certi stimoli</a:t>
              </a:r>
            </a:p>
          </p:txBody>
        </p:sp>
      </p:grpSp>
      <p:grpSp>
        <p:nvGrpSpPr>
          <p:cNvPr id="20" name="Gruppo 19">
            <a:extLst>
              <a:ext uri="{FF2B5EF4-FFF2-40B4-BE49-F238E27FC236}">
                <a16:creationId xmlns:a16="http://schemas.microsoft.com/office/drawing/2014/main" id="{6531362B-5694-24A5-6A91-DE23C6CFD7B3}"/>
              </a:ext>
            </a:extLst>
          </p:cNvPr>
          <p:cNvGrpSpPr/>
          <p:nvPr/>
        </p:nvGrpSpPr>
        <p:grpSpPr>
          <a:xfrm>
            <a:off x="2627784" y="3777460"/>
            <a:ext cx="2808312" cy="1472795"/>
            <a:chOff x="1676291" y="3814387"/>
            <a:chExt cx="3744416" cy="1963727"/>
          </a:xfrm>
        </p:grpSpPr>
        <p:sp>
          <p:nvSpPr>
            <p:cNvPr id="21" name="Line 8">
              <a:extLst>
                <a:ext uri="{FF2B5EF4-FFF2-40B4-BE49-F238E27FC236}">
                  <a16:creationId xmlns:a16="http://schemas.microsoft.com/office/drawing/2014/main" id="{43C5E1D3-D1BA-5268-8658-CA75A065DC0A}"/>
                </a:ext>
              </a:extLst>
            </p:cNvPr>
            <p:cNvSpPr>
              <a:spLocks noChangeShapeType="1"/>
            </p:cNvSpPr>
            <p:nvPr/>
          </p:nvSpPr>
          <p:spPr bwMode="auto">
            <a:xfrm rot="10589721" flipH="1">
              <a:off x="2817906" y="3814387"/>
              <a:ext cx="0" cy="12954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it-IT" sz="1350">
                <a:solidFill>
                  <a:prstClr val="black"/>
                </a:solidFill>
                <a:latin typeface="Calibri" panose="020F0502020204030204"/>
              </a:endParaRPr>
            </a:p>
          </p:txBody>
        </p:sp>
        <p:sp>
          <p:nvSpPr>
            <p:cNvPr id="22" name="Text Box 13">
              <a:extLst>
                <a:ext uri="{FF2B5EF4-FFF2-40B4-BE49-F238E27FC236}">
                  <a16:creationId xmlns:a16="http://schemas.microsoft.com/office/drawing/2014/main" id="{7E9B66CC-DC10-A1B8-73F3-DB32C4E8314D}"/>
                </a:ext>
              </a:extLst>
            </p:cNvPr>
            <p:cNvSpPr txBox="1">
              <a:spLocks noChangeArrowheads="1"/>
            </p:cNvSpPr>
            <p:nvPr/>
          </p:nvSpPr>
          <p:spPr bwMode="auto">
            <a:xfrm>
              <a:off x="1676291" y="5162561"/>
              <a:ext cx="3744416" cy="615553"/>
            </a:xfrm>
            <a:prstGeom prst="rect">
              <a:avLst/>
            </a:prstGeom>
            <a:solidFill>
              <a:schemeClr val="accent5">
                <a:lumMod val="20000"/>
                <a:lumOff val="80000"/>
              </a:schemeClr>
            </a:solidFill>
            <a:ln w="28575">
              <a:solidFill>
                <a:schemeClr val="tx2"/>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spcBef>
                  <a:spcPct val="50000"/>
                </a:spcBef>
              </a:pPr>
              <a:r>
                <a:rPr lang="it-IT" altLang="it-IT" sz="1200" dirty="0">
                  <a:solidFill>
                    <a:srgbClr val="44546A">
                      <a:lumMod val="75000"/>
                    </a:srgbClr>
                  </a:solidFill>
                </a:rPr>
                <a:t>Modificare la valutazione, approfondire o meno le informazioni sull’</a:t>
              </a:r>
              <a:r>
                <a:rPr lang="it-IT" altLang="ja-JP" sz="1200" dirty="0">
                  <a:solidFill>
                    <a:srgbClr val="44546A">
                      <a:lumMod val="75000"/>
                    </a:srgbClr>
                  </a:solidFill>
                </a:rPr>
                <a:t>evento</a:t>
              </a:r>
              <a:endParaRPr lang="it-IT" altLang="it-IT" sz="1200" dirty="0">
                <a:solidFill>
                  <a:srgbClr val="44546A">
                    <a:lumMod val="75000"/>
                  </a:srgbClr>
                </a:solidFill>
              </a:endParaRPr>
            </a:p>
          </p:txBody>
        </p:sp>
      </p:grpSp>
      <p:sp>
        <p:nvSpPr>
          <p:cNvPr id="23" name="Text Box 17">
            <a:extLst>
              <a:ext uri="{FF2B5EF4-FFF2-40B4-BE49-F238E27FC236}">
                <a16:creationId xmlns:a16="http://schemas.microsoft.com/office/drawing/2014/main" id="{7B6C938A-6434-C8CB-A6E3-0DE2CB8C5CA7}"/>
              </a:ext>
            </a:extLst>
          </p:cNvPr>
          <p:cNvSpPr txBox="1">
            <a:spLocks noChangeArrowheads="1"/>
          </p:cNvSpPr>
          <p:nvPr/>
        </p:nvSpPr>
        <p:spPr bwMode="auto">
          <a:xfrm>
            <a:off x="5491218" y="4788237"/>
            <a:ext cx="1943100" cy="461665"/>
          </a:xfrm>
          <a:prstGeom prst="rect">
            <a:avLst/>
          </a:prstGeom>
          <a:solidFill>
            <a:schemeClr val="accent5">
              <a:lumMod val="20000"/>
              <a:lumOff val="80000"/>
            </a:schemeClr>
          </a:solidFill>
          <a:ln w="38100">
            <a:solidFill>
              <a:schemeClr val="tx2"/>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spcBef>
                <a:spcPct val="50000"/>
              </a:spcBef>
            </a:pPr>
            <a:r>
              <a:rPr lang="it-IT" altLang="it-IT" sz="1200" dirty="0">
                <a:solidFill>
                  <a:srgbClr val="44546A"/>
                </a:solidFill>
              </a:rPr>
              <a:t>Sopprimere, inibire, amplificare, modificare</a:t>
            </a:r>
          </a:p>
        </p:txBody>
      </p:sp>
      <p:sp>
        <p:nvSpPr>
          <p:cNvPr id="24" name="Line 15">
            <a:extLst>
              <a:ext uri="{FF2B5EF4-FFF2-40B4-BE49-F238E27FC236}">
                <a16:creationId xmlns:a16="http://schemas.microsoft.com/office/drawing/2014/main" id="{4B40B43A-A59D-DBB8-C3E8-E4B579B00927}"/>
              </a:ext>
            </a:extLst>
          </p:cNvPr>
          <p:cNvSpPr>
            <a:spLocks noChangeShapeType="1"/>
          </p:cNvSpPr>
          <p:nvPr/>
        </p:nvSpPr>
        <p:spPr bwMode="auto">
          <a:xfrm rot="10589721">
            <a:off x="5224870" y="3767176"/>
            <a:ext cx="314441" cy="949245"/>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it-IT" sz="1350">
              <a:solidFill>
                <a:prstClr val="black"/>
              </a:solidFill>
              <a:latin typeface="Calibri" panose="020F0502020204030204"/>
            </a:endParaRPr>
          </a:p>
        </p:txBody>
      </p:sp>
      <p:sp>
        <p:nvSpPr>
          <p:cNvPr id="25" name="Line 15">
            <a:extLst>
              <a:ext uri="{FF2B5EF4-FFF2-40B4-BE49-F238E27FC236}">
                <a16:creationId xmlns:a16="http://schemas.microsoft.com/office/drawing/2014/main" id="{9A6A388E-F6DA-4CD9-7F70-778A7210364B}"/>
              </a:ext>
            </a:extLst>
          </p:cNvPr>
          <p:cNvSpPr>
            <a:spLocks noChangeShapeType="1"/>
          </p:cNvSpPr>
          <p:nvPr/>
        </p:nvSpPr>
        <p:spPr bwMode="auto">
          <a:xfrm rot="10589721" flipH="1">
            <a:off x="5860497" y="3799268"/>
            <a:ext cx="21872" cy="914774"/>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it-IT" sz="1350">
              <a:solidFill>
                <a:prstClr val="black"/>
              </a:solidFill>
              <a:latin typeface="Calibri" panose="020F0502020204030204"/>
            </a:endParaRPr>
          </a:p>
        </p:txBody>
      </p:sp>
    </p:spTree>
    <p:extLst>
      <p:ext uri="{BB962C8B-B14F-4D97-AF65-F5344CB8AC3E}">
        <p14:creationId xmlns:p14="http://schemas.microsoft.com/office/powerpoint/2010/main" val="1130708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471E071-52B6-BB73-C9F9-6178A97C7A10}"/>
              </a:ext>
            </a:extLst>
          </p:cNvPr>
          <p:cNvSpPr txBox="1"/>
          <p:nvPr/>
        </p:nvSpPr>
        <p:spPr>
          <a:xfrm>
            <a:off x="286304" y="970635"/>
            <a:ext cx="7816789" cy="4939814"/>
          </a:xfrm>
          <a:prstGeom prst="rect">
            <a:avLst/>
          </a:prstGeom>
          <a:noFill/>
        </p:spPr>
        <p:txBody>
          <a:bodyPr wrap="square">
            <a:spAutoFit/>
          </a:bodyPr>
          <a:lstStyle/>
          <a:p>
            <a:r>
              <a:rPr lang="it-IT" sz="2100" dirty="0">
                <a:solidFill>
                  <a:schemeClr val="bg2">
                    <a:lumMod val="75000"/>
                  </a:schemeClr>
                </a:solidFill>
                <a:latin typeface="Times New Roman" panose="02020603050405020304" pitchFamily="18" charset="0"/>
                <a:ea typeface="Times New Roman" panose="02020603050405020304" pitchFamily="18" charset="0"/>
              </a:rPr>
              <a:t>Come aumentare le possibilità dei bambini di cui ci occupiamo  di avere una vita costellata di successi e di progetti realizzati?</a:t>
            </a:r>
          </a:p>
          <a:p>
            <a:endParaRPr lang="it-IT" sz="2100" dirty="0">
              <a:solidFill>
                <a:schemeClr val="bg2">
                  <a:lumMod val="75000"/>
                </a:schemeClr>
              </a:solidFill>
              <a:latin typeface="Times New Roman" panose="02020603050405020304" pitchFamily="18" charset="0"/>
              <a:ea typeface="Times New Roman" panose="02020603050405020304" pitchFamily="18" charset="0"/>
            </a:endParaRPr>
          </a:p>
          <a:p>
            <a:r>
              <a:rPr lang="it-IT" sz="2100" dirty="0">
                <a:solidFill>
                  <a:schemeClr val="bg2">
                    <a:lumMod val="75000"/>
                  </a:schemeClr>
                </a:solidFill>
                <a:latin typeface="Times New Roman" panose="02020603050405020304" pitchFamily="18" charset="0"/>
                <a:ea typeface="Times New Roman" panose="02020603050405020304" pitchFamily="18" charset="0"/>
              </a:rPr>
              <a:t> </a:t>
            </a:r>
            <a:r>
              <a:rPr lang="it-IT" sz="2100" dirty="0">
                <a:solidFill>
                  <a:schemeClr val="tx2"/>
                </a:solidFill>
                <a:latin typeface="Times New Roman" panose="02020603050405020304" pitchFamily="18" charset="0"/>
                <a:ea typeface="Times New Roman" panose="02020603050405020304" pitchFamily="18" charset="0"/>
              </a:rPr>
              <a:t>Una risposta interessante a questa domanda viene da uno studio condotto nel 2010 alla Duke University (1000 soggetti seguiti dalla nascita ai 32 anni). Questa ricerca mostra come l’elemento chiave per il futuro successo (misurato in termini di benessere socio-economico, salute, e assenza di comportamenti criminali) non sia il grado di intelligenza ma la più generale capacità di </a:t>
            </a:r>
            <a:r>
              <a:rPr lang="it-IT" sz="2100" b="1" dirty="0">
                <a:solidFill>
                  <a:schemeClr val="tx2"/>
                </a:solidFill>
                <a:latin typeface="Times New Roman" panose="02020603050405020304" pitchFamily="18" charset="0"/>
                <a:ea typeface="Times New Roman" panose="02020603050405020304" pitchFamily="18" charset="0"/>
              </a:rPr>
              <a:t>AUTOCONTROLLO. </a:t>
            </a:r>
            <a:endParaRPr lang="it-IT" sz="2100" dirty="0">
              <a:solidFill>
                <a:schemeClr val="tx2"/>
              </a:solidFill>
              <a:latin typeface="Times New Roman" panose="02020603050405020304" pitchFamily="18" charset="0"/>
              <a:ea typeface="Times New Roman" panose="02020603050405020304" pitchFamily="18" charset="0"/>
            </a:endParaRPr>
          </a:p>
          <a:p>
            <a:endParaRPr lang="it-IT" sz="2100" dirty="0">
              <a:solidFill>
                <a:schemeClr val="tx2"/>
              </a:solidFill>
              <a:latin typeface="Times New Roman" panose="02020603050405020304" pitchFamily="18" charset="0"/>
              <a:ea typeface="Times New Roman" panose="02020603050405020304" pitchFamily="18" charset="0"/>
            </a:endParaRPr>
          </a:p>
          <a:p>
            <a:r>
              <a:rPr lang="it-IT" sz="2100" dirty="0">
                <a:solidFill>
                  <a:schemeClr val="tx2"/>
                </a:solidFill>
                <a:latin typeface="Times New Roman" panose="02020603050405020304" pitchFamily="18" charset="0"/>
                <a:ea typeface="Times New Roman" panose="02020603050405020304" pitchFamily="18" charset="0"/>
              </a:rPr>
              <a:t>Per saperne di più: </a:t>
            </a:r>
            <a:r>
              <a:rPr lang="it-IT" sz="2100" dirty="0" err="1">
                <a:solidFill>
                  <a:schemeClr val="tx2"/>
                </a:solidFill>
                <a:latin typeface="Times New Roman" panose="02020603050405020304" pitchFamily="18" charset="0"/>
                <a:ea typeface="Times New Roman" panose="02020603050405020304" pitchFamily="18" charset="0"/>
              </a:rPr>
              <a:t>Moffitt</a:t>
            </a:r>
            <a:r>
              <a:rPr lang="it-IT" sz="2100" dirty="0">
                <a:solidFill>
                  <a:schemeClr val="tx2"/>
                </a:solidFill>
                <a:latin typeface="Times New Roman" panose="02020603050405020304" pitchFamily="18" charset="0"/>
                <a:ea typeface="Times New Roman" panose="02020603050405020304" pitchFamily="18" charset="0"/>
              </a:rPr>
              <a:t>, T. E., </a:t>
            </a:r>
            <a:r>
              <a:rPr lang="it-IT" sz="2100" dirty="0" err="1">
                <a:solidFill>
                  <a:schemeClr val="tx2"/>
                </a:solidFill>
                <a:latin typeface="Times New Roman" panose="02020603050405020304" pitchFamily="18" charset="0"/>
                <a:ea typeface="Times New Roman" panose="02020603050405020304" pitchFamily="18" charset="0"/>
              </a:rPr>
              <a:t>Arseneault</a:t>
            </a:r>
            <a:r>
              <a:rPr lang="it-IT" sz="2100" dirty="0">
                <a:solidFill>
                  <a:schemeClr val="tx2"/>
                </a:solidFill>
                <a:latin typeface="Times New Roman" panose="02020603050405020304" pitchFamily="18" charset="0"/>
                <a:ea typeface="Times New Roman" panose="02020603050405020304" pitchFamily="18" charset="0"/>
              </a:rPr>
              <a:t>, L., </a:t>
            </a:r>
            <a:r>
              <a:rPr lang="it-IT" sz="2100" dirty="0" err="1">
                <a:solidFill>
                  <a:schemeClr val="tx2"/>
                </a:solidFill>
                <a:latin typeface="Times New Roman" panose="02020603050405020304" pitchFamily="18" charset="0"/>
                <a:ea typeface="Times New Roman" panose="02020603050405020304" pitchFamily="18" charset="0"/>
              </a:rPr>
              <a:t>Belsky</a:t>
            </a:r>
            <a:r>
              <a:rPr lang="it-IT" sz="2100" dirty="0">
                <a:solidFill>
                  <a:schemeClr val="tx2"/>
                </a:solidFill>
                <a:latin typeface="Times New Roman" panose="02020603050405020304" pitchFamily="18" charset="0"/>
                <a:ea typeface="Times New Roman" panose="02020603050405020304" pitchFamily="18" charset="0"/>
              </a:rPr>
              <a:t>, D., </a:t>
            </a:r>
            <a:r>
              <a:rPr lang="it-IT" sz="2100" dirty="0" err="1">
                <a:solidFill>
                  <a:schemeClr val="tx2"/>
                </a:solidFill>
                <a:latin typeface="Times New Roman" panose="02020603050405020304" pitchFamily="18" charset="0"/>
                <a:ea typeface="Times New Roman" panose="02020603050405020304" pitchFamily="18" charset="0"/>
              </a:rPr>
              <a:t>Dickson</a:t>
            </a:r>
            <a:r>
              <a:rPr lang="it-IT" sz="2100" dirty="0">
                <a:solidFill>
                  <a:schemeClr val="tx2"/>
                </a:solidFill>
                <a:latin typeface="Times New Roman" panose="02020603050405020304" pitchFamily="18" charset="0"/>
                <a:ea typeface="Times New Roman" panose="02020603050405020304" pitchFamily="18" charset="0"/>
              </a:rPr>
              <a:t>, N., </a:t>
            </a:r>
            <a:r>
              <a:rPr lang="it-IT" sz="2100" dirty="0" err="1">
                <a:solidFill>
                  <a:schemeClr val="tx2"/>
                </a:solidFill>
                <a:latin typeface="Times New Roman" panose="02020603050405020304" pitchFamily="18" charset="0"/>
                <a:ea typeface="Times New Roman" panose="02020603050405020304" pitchFamily="18" charset="0"/>
              </a:rPr>
              <a:t>Hancox</a:t>
            </a:r>
            <a:r>
              <a:rPr lang="it-IT" sz="2100" dirty="0">
                <a:solidFill>
                  <a:schemeClr val="tx2"/>
                </a:solidFill>
                <a:latin typeface="Times New Roman" panose="02020603050405020304" pitchFamily="18" charset="0"/>
                <a:ea typeface="Times New Roman" panose="02020603050405020304" pitchFamily="18" charset="0"/>
              </a:rPr>
              <a:t>, R. J., Harrington, H., &amp; ... </a:t>
            </a:r>
            <a:r>
              <a:rPr lang="en-US" sz="2100" dirty="0">
                <a:solidFill>
                  <a:schemeClr val="tx2"/>
                </a:solidFill>
                <a:latin typeface="Times New Roman" panose="02020603050405020304" pitchFamily="18" charset="0"/>
                <a:ea typeface="Times New Roman" panose="02020603050405020304" pitchFamily="18" charset="0"/>
              </a:rPr>
              <a:t>Caspi, A. (2011). A gradient of childhood self-control predicts health, wealth, and public safety. </a:t>
            </a:r>
            <a:r>
              <a:rPr lang="en-US" sz="2100" i="1" dirty="0">
                <a:solidFill>
                  <a:schemeClr val="tx2"/>
                </a:solidFill>
                <a:latin typeface="Times New Roman" panose="02020603050405020304" pitchFamily="18" charset="0"/>
                <a:ea typeface="Times New Roman" panose="02020603050405020304" pitchFamily="18" charset="0"/>
              </a:rPr>
              <a:t>PNAS Proceedings Of The National Academy Of Sciences Of The United States Of America</a:t>
            </a:r>
            <a:r>
              <a:rPr lang="en-US" sz="2100" dirty="0">
                <a:solidFill>
                  <a:schemeClr val="tx2"/>
                </a:solidFill>
                <a:latin typeface="Times New Roman" panose="02020603050405020304" pitchFamily="18" charset="0"/>
                <a:ea typeface="Times New Roman" panose="02020603050405020304" pitchFamily="18" charset="0"/>
              </a:rPr>
              <a:t>, </a:t>
            </a:r>
            <a:r>
              <a:rPr lang="en-US" sz="2100" i="1" dirty="0">
                <a:solidFill>
                  <a:schemeClr val="tx2"/>
                </a:solidFill>
                <a:latin typeface="Times New Roman" panose="02020603050405020304" pitchFamily="18" charset="0"/>
                <a:ea typeface="Times New Roman" panose="02020603050405020304" pitchFamily="18" charset="0"/>
              </a:rPr>
              <a:t>108</a:t>
            </a:r>
            <a:r>
              <a:rPr lang="en-US" sz="2100" dirty="0">
                <a:solidFill>
                  <a:schemeClr val="tx2"/>
                </a:solidFill>
                <a:latin typeface="Times New Roman" panose="02020603050405020304" pitchFamily="18" charset="0"/>
                <a:ea typeface="Times New Roman" panose="02020603050405020304" pitchFamily="18" charset="0"/>
              </a:rPr>
              <a:t>, 2693-2698</a:t>
            </a:r>
            <a:r>
              <a:rPr lang="en-US" sz="2100" dirty="0">
                <a:latin typeface="Times New Roman" panose="02020603050405020304" pitchFamily="18" charset="0"/>
                <a:ea typeface="Times New Roman" panose="02020603050405020304" pitchFamily="18" charset="0"/>
              </a:rPr>
              <a:t>. </a:t>
            </a:r>
            <a:endParaRPr lang="it-IT" sz="2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817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B6A8B74-6B1A-F637-CDAF-0705536FB913}"/>
              </a:ext>
            </a:extLst>
          </p:cNvPr>
          <p:cNvSpPr txBox="1"/>
          <p:nvPr/>
        </p:nvSpPr>
        <p:spPr>
          <a:xfrm>
            <a:off x="639192" y="1427095"/>
            <a:ext cx="6856335" cy="3093154"/>
          </a:xfrm>
          <a:prstGeom prst="rect">
            <a:avLst/>
          </a:prstGeom>
          <a:noFill/>
        </p:spPr>
        <p:txBody>
          <a:bodyPr wrap="square">
            <a:spAutoFit/>
          </a:bodyPr>
          <a:lstStyle/>
          <a:p>
            <a:pPr algn="l" fontAlgn="base"/>
            <a:endParaRPr lang="en-US" sz="1500" dirty="0">
              <a:solidFill>
                <a:schemeClr val="tx2"/>
              </a:solidFill>
              <a:latin typeface="Georgia" panose="02040502050405020303" pitchFamily="18" charset="0"/>
            </a:endParaRPr>
          </a:p>
          <a:p>
            <a:pPr algn="l" fontAlgn="base">
              <a:buFont typeface="Arial" panose="020B0604020202020204" pitchFamily="34" charset="0"/>
              <a:buChar char="•"/>
            </a:pPr>
            <a:r>
              <a:rPr lang="en-US" sz="1500" dirty="0">
                <a:solidFill>
                  <a:schemeClr val="tx2"/>
                </a:solidFill>
                <a:latin typeface="Georgia" panose="02040502050405020303" pitchFamily="18" charset="0"/>
              </a:rPr>
              <a:t>Even after accounting for differing social classes and initial IQs of children, the strongest predictor of </a:t>
            </a:r>
            <a:r>
              <a:rPr lang="en-US" sz="1500" dirty="0">
                <a:solidFill>
                  <a:schemeClr val="bg2">
                    <a:lumMod val="75000"/>
                  </a:schemeClr>
                </a:solidFill>
                <a:latin typeface="Georgia" panose="02040502050405020303" pitchFamily="18" charset="0"/>
              </a:rPr>
              <a:t>adult financial stability </a:t>
            </a:r>
            <a:r>
              <a:rPr lang="en-US" sz="1500" dirty="0">
                <a:solidFill>
                  <a:schemeClr val="tx2"/>
                </a:solidFill>
                <a:latin typeface="Georgia" panose="02040502050405020303" pitchFamily="18" charset="0"/>
              </a:rPr>
              <a:t>was self-control as a child: 32% of those with low self-control were earning in the lowest fifth of income earners, whereas only 10% of children with high self-control were in the bottom fifth of earners</a:t>
            </a:r>
          </a:p>
          <a:p>
            <a:pPr algn="l" fontAlgn="base"/>
            <a:endParaRPr lang="en-US" sz="1500" dirty="0">
              <a:solidFill>
                <a:schemeClr val="tx2"/>
              </a:solidFill>
              <a:latin typeface="Georgia" panose="02040502050405020303" pitchFamily="18" charset="0"/>
            </a:endParaRPr>
          </a:p>
          <a:p>
            <a:pPr algn="l" fontAlgn="base">
              <a:buFont typeface="Arial" panose="020B0604020202020204" pitchFamily="34" charset="0"/>
              <a:buChar char="•"/>
            </a:pPr>
            <a:r>
              <a:rPr lang="en-US" sz="1500" dirty="0">
                <a:solidFill>
                  <a:schemeClr val="tx2"/>
                </a:solidFill>
                <a:latin typeface="Georgia" panose="02040502050405020303" pitchFamily="18" charset="0"/>
              </a:rPr>
              <a:t>By age 32, 10% of subjects who had poor self-control in childhood had developed </a:t>
            </a:r>
            <a:r>
              <a:rPr lang="en-US" sz="1500" dirty="0">
                <a:solidFill>
                  <a:schemeClr val="bg2">
                    <a:lumMod val="75000"/>
                  </a:schemeClr>
                </a:solidFill>
                <a:latin typeface="Georgia" panose="02040502050405020303" pitchFamily="18" charset="0"/>
              </a:rPr>
              <a:t>substance abuse </a:t>
            </a:r>
            <a:r>
              <a:rPr lang="en-US" sz="1500" dirty="0">
                <a:solidFill>
                  <a:schemeClr val="tx2"/>
                </a:solidFill>
                <a:latin typeface="Georgia" panose="02040502050405020303" pitchFamily="18" charset="0"/>
              </a:rPr>
              <a:t>or dependency problems, versus only 3% of those with greater childhood self-control.</a:t>
            </a:r>
          </a:p>
          <a:p>
            <a:pPr algn="l" fontAlgn="base">
              <a:buFont typeface="Arial" panose="020B0604020202020204" pitchFamily="34" charset="0"/>
              <a:buChar char="•"/>
            </a:pPr>
            <a:endParaRPr lang="en-US" sz="1500" dirty="0">
              <a:solidFill>
                <a:schemeClr val="tx2"/>
              </a:solidFill>
              <a:latin typeface="Georgia" panose="02040502050405020303" pitchFamily="18" charset="0"/>
            </a:endParaRPr>
          </a:p>
          <a:p>
            <a:pPr algn="l" fontAlgn="base">
              <a:buFont typeface="Arial" panose="020B0604020202020204" pitchFamily="34" charset="0"/>
              <a:buChar char="•"/>
            </a:pPr>
            <a:r>
              <a:rPr lang="en-US" sz="1500" dirty="0">
                <a:solidFill>
                  <a:schemeClr val="tx2"/>
                </a:solidFill>
                <a:latin typeface="Georgia" panose="02040502050405020303" pitchFamily="18" charset="0"/>
              </a:rPr>
              <a:t>Only 11% of self-disciplined children had multiple </a:t>
            </a:r>
            <a:r>
              <a:rPr lang="en-US" sz="1500" dirty="0">
                <a:solidFill>
                  <a:schemeClr val="bg2">
                    <a:lumMod val="75000"/>
                  </a:schemeClr>
                </a:solidFill>
                <a:latin typeface="Georgia" panose="02040502050405020303" pitchFamily="18" charset="0"/>
              </a:rPr>
              <a:t>health</a:t>
            </a:r>
            <a:r>
              <a:rPr lang="en-US" sz="1500" dirty="0">
                <a:solidFill>
                  <a:schemeClr val="tx2"/>
                </a:solidFill>
                <a:latin typeface="Georgia" panose="02040502050405020303" pitchFamily="18" charset="0"/>
              </a:rPr>
              <a:t> problems in adulthood, compared to 27% of their less-disciplined counterparts.</a:t>
            </a:r>
          </a:p>
        </p:txBody>
      </p:sp>
    </p:spTree>
    <p:extLst>
      <p:ext uri="{BB962C8B-B14F-4D97-AF65-F5344CB8AC3E}">
        <p14:creationId xmlns:p14="http://schemas.microsoft.com/office/powerpoint/2010/main" val="1402396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7BA82C-E8D3-CE09-618C-615132CD5D87}"/>
              </a:ext>
            </a:extLst>
          </p:cNvPr>
          <p:cNvPicPr>
            <a:picLocks noChangeAspect="1"/>
          </p:cNvPicPr>
          <p:nvPr/>
        </p:nvPicPr>
        <p:blipFill>
          <a:blip r:embed="rId2"/>
          <a:stretch>
            <a:fillRect/>
          </a:stretch>
        </p:blipFill>
        <p:spPr>
          <a:xfrm>
            <a:off x="175099" y="1176846"/>
            <a:ext cx="7986636" cy="4634215"/>
          </a:xfrm>
          <a:prstGeom prst="rect">
            <a:avLst/>
          </a:prstGeom>
        </p:spPr>
      </p:pic>
    </p:spTree>
    <p:extLst>
      <p:ext uri="{BB962C8B-B14F-4D97-AF65-F5344CB8AC3E}">
        <p14:creationId xmlns:p14="http://schemas.microsoft.com/office/powerpoint/2010/main" val="182128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855BD42-2142-E6A2-73A3-D265E860A068}"/>
              </a:ext>
            </a:extLst>
          </p:cNvPr>
          <p:cNvPicPr>
            <a:picLocks noChangeAspect="1"/>
          </p:cNvPicPr>
          <p:nvPr/>
        </p:nvPicPr>
        <p:blipFill>
          <a:blip r:embed="rId2"/>
          <a:stretch>
            <a:fillRect/>
          </a:stretch>
        </p:blipFill>
        <p:spPr>
          <a:xfrm>
            <a:off x="236750" y="1104681"/>
            <a:ext cx="3450431" cy="3250406"/>
          </a:xfrm>
          <a:prstGeom prst="rect">
            <a:avLst/>
          </a:prstGeom>
        </p:spPr>
      </p:pic>
      <p:sp>
        <p:nvSpPr>
          <p:cNvPr id="7" name="CasellaDiTesto 6">
            <a:extLst>
              <a:ext uri="{FF2B5EF4-FFF2-40B4-BE49-F238E27FC236}">
                <a16:creationId xmlns:a16="http://schemas.microsoft.com/office/drawing/2014/main" id="{AC782C17-2F2E-1E2D-951B-DC19B0E0B138}"/>
              </a:ext>
            </a:extLst>
          </p:cNvPr>
          <p:cNvSpPr txBox="1"/>
          <p:nvPr/>
        </p:nvSpPr>
        <p:spPr>
          <a:xfrm>
            <a:off x="3943349" y="2094995"/>
            <a:ext cx="4570890" cy="923330"/>
          </a:xfrm>
          <a:prstGeom prst="rect">
            <a:avLst/>
          </a:prstGeom>
          <a:noFill/>
        </p:spPr>
        <p:txBody>
          <a:bodyPr wrap="square">
            <a:spAutoFit/>
          </a:bodyPr>
          <a:lstStyle/>
          <a:p>
            <a:pPr algn="l" fontAlgn="base">
              <a:buFont typeface="Arial" panose="020B0604020202020204" pitchFamily="34" charset="0"/>
              <a:buChar char="•"/>
            </a:pPr>
            <a:r>
              <a:rPr lang="en-US" sz="1350" dirty="0">
                <a:solidFill>
                  <a:schemeClr val="tx2"/>
                </a:solidFill>
                <a:latin typeface="Georgia" panose="02040502050405020303" pitchFamily="18" charset="0"/>
              </a:rPr>
              <a:t>For children whose degree of self-control was in the bottom fifth of the study, crime conviction rates in adulthood were 43%; for those in the top fifth of the study, the rate was 13%.</a:t>
            </a:r>
          </a:p>
        </p:txBody>
      </p:sp>
    </p:spTree>
    <p:extLst>
      <p:ext uri="{BB962C8B-B14F-4D97-AF65-F5344CB8AC3E}">
        <p14:creationId xmlns:p14="http://schemas.microsoft.com/office/powerpoint/2010/main" val="255485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219200" y="404664"/>
            <a:ext cx="7467600" cy="4873752"/>
          </a:xfrm>
        </p:spPr>
        <p:txBody>
          <a:bodyPr>
            <a:noAutofit/>
          </a:bodyPr>
          <a:lstStyle/>
          <a:p>
            <a:r>
              <a:rPr lang="it-IT" sz="1800" dirty="0">
                <a:solidFill>
                  <a:schemeClr val="tx2"/>
                </a:solidFill>
              </a:rPr>
              <a:t>COMUNICAZIONE CHIARA (es. non correre, dare alternativa)</a:t>
            </a:r>
          </a:p>
          <a:p>
            <a:endParaRPr lang="it-IT" sz="1800" dirty="0">
              <a:solidFill>
                <a:schemeClr val="tx2"/>
              </a:solidFill>
            </a:endParaRPr>
          </a:p>
          <a:p>
            <a:r>
              <a:rPr lang="it-IT" sz="1800" dirty="0">
                <a:solidFill>
                  <a:schemeClr val="tx2"/>
                </a:solidFill>
              </a:rPr>
              <a:t>RINFORZO POSITIVO</a:t>
            </a:r>
          </a:p>
          <a:p>
            <a:endParaRPr lang="it-IT" sz="1800" dirty="0">
              <a:solidFill>
                <a:schemeClr val="tx2"/>
              </a:solidFill>
            </a:endParaRPr>
          </a:p>
          <a:p>
            <a:r>
              <a:rPr lang="it-IT" sz="1800" dirty="0">
                <a:solidFill>
                  <a:schemeClr val="tx2"/>
                </a:solidFill>
              </a:rPr>
              <a:t>TOKEN ECONOMY</a:t>
            </a:r>
          </a:p>
          <a:p>
            <a:endParaRPr lang="it-IT" sz="1800" dirty="0">
              <a:solidFill>
                <a:schemeClr val="tx2"/>
              </a:solidFill>
            </a:endParaRPr>
          </a:p>
          <a:p>
            <a:r>
              <a:rPr lang="it-IT" sz="1800" dirty="0">
                <a:solidFill>
                  <a:schemeClr val="tx2"/>
                </a:solidFill>
              </a:rPr>
              <a:t>CONTRATTO</a:t>
            </a:r>
          </a:p>
          <a:p>
            <a:endParaRPr lang="it-IT" sz="1800" dirty="0">
              <a:solidFill>
                <a:schemeClr val="tx2"/>
              </a:solidFill>
            </a:endParaRPr>
          </a:p>
          <a:p>
            <a:r>
              <a:rPr lang="it-IT" sz="1800" dirty="0">
                <a:solidFill>
                  <a:schemeClr val="tx2"/>
                </a:solidFill>
              </a:rPr>
              <a:t>TIME OUT</a:t>
            </a:r>
          </a:p>
          <a:p>
            <a:endParaRPr lang="it-IT" sz="1800" dirty="0">
              <a:solidFill>
                <a:schemeClr val="tx2"/>
              </a:solidFill>
            </a:endParaRPr>
          </a:p>
          <a:p>
            <a:r>
              <a:rPr lang="it-IT" sz="1800" u="sng" dirty="0">
                <a:solidFill>
                  <a:schemeClr val="tx2"/>
                </a:solidFill>
              </a:rPr>
              <a:t>COERENZA</a:t>
            </a:r>
          </a:p>
          <a:p>
            <a:endParaRPr lang="it-IT" sz="1800" u="sng" dirty="0">
              <a:solidFill>
                <a:schemeClr val="tx2"/>
              </a:solidFill>
            </a:endParaRPr>
          </a:p>
          <a:p>
            <a:r>
              <a:rPr lang="it-IT" sz="1800" dirty="0">
                <a:solidFill>
                  <a:schemeClr val="tx2"/>
                </a:solidFill>
              </a:rPr>
              <a:t>IGNORARE COME STRATEGIA</a:t>
            </a:r>
          </a:p>
          <a:p>
            <a:endParaRPr lang="it-IT" sz="1800" dirty="0">
              <a:solidFill>
                <a:schemeClr val="tx2"/>
              </a:solidFill>
            </a:endParaRPr>
          </a:p>
          <a:p>
            <a:r>
              <a:rPr lang="it-IT" sz="1800" dirty="0">
                <a:solidFill>
                  <a:schemeClr val="tx2"/>
                </a:solidFill>
              </a:rPr>
              <a:t>RIMPROVERO FOCALIZZATO SUL COMPORTAMENTO</a:t>
            </a:r>
          </a:p>
          <a:p>
            <a:endParaRPr lang="it-IT" sz="1800" dirty="0">
              <a:solidFill>
                <a:schemeClr val="tx2"/>
              </a:solidFill>
            </a:endParaRPr>
          </a:p>
          <a:p>
            <a:r>
              <a:rPr lang="it-IT" sz="1800" dirty="0">
                <a:solidFill>
                  <a:schemeClr val="tx2"/>
                </a:solidFill>
              </a:rPr>
              <a:t>ROUTINE E CONTROLLO TEMPO</a:t>
            </a:r>
          </a:p>
        </p:txBody>
      </p:sp>
    </p:spTree>
    <p:extLst>
      <p:ext uri="{BB962C8B-B14F-4D97-AF65-F5344CB8AC3E}">
        <p14:creationId xmlns:p14="http://schemas.microsoft.com/office/powerpoint/2010/main" val="1273443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D3192AF-CCB6-204A-871A-687174741600}"/>
              </a:ext>
            </a:extLst>
          </p:cNvPr>
          <p:cNvSpPr txBox="1"/>
          <p:nvPr/>
        </p:nvSpPr>
        <p:spPr>
          <a:xfrm>
            <a:off x="191729" y="457200"/>
            <a:ext cx="874579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PRINCIPI SUI CUI BASARE LE ATTIVITÀ DI AUTOREGOLAZIONE</a:t>
            </a:r>
          </a:p>
        </p:txBody>
      </p:sp>
      <p:sp>
        <p:nvSpPr>
          <p:cNvPr id="3" name="CasellaDiTesto 2">
            <a:extLst>
              <a:ext uri="{FF2B5EF4-FFF2-40B4-BE49-F238E27FC236}">
                <a16:creationId xmlns:a16="http://schemas.microsoft.com/office/drawing/2014/main" id="{CD168ECC-FCE4-DA41-AD13-B0DB83267946}"/>
              </a:ext>
            </a:extLst>
          </p:cNvPr>
          <p:cNvSpPr txBox="1"/>
          <p:nvPr/>
        </p:nvSpPr>
        <p:spPr>
          <a:xfrm>
            <a:off x="0" y="1411307"/>
            <a:ext cx="9144000"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rPr>
              <a:t>Gli adulti devono ‘agire’ dei comportamenti esemplari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rPr>
              <a:t>Dare senso alle regole stabilite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rPr>
              <a:t>Per i più piccoli: sostenere e motivare i bambini a mettere in atto i comportamenti corretti legandoli a delle attività inserite in una una cornica narrativa, creando delle routine e utilizzando materiali concreti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rPr>
              <a:t>Rinforzare positivamente i comportamenti corretti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rPr>
              <a:t>Effettuare un monitoraggio attraverso un’autovalutazione da parte degli stessi alunni/studenti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492945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C18D9CF-8E3F-4F16-AB52-26ED10B5B8E0}"/>
              </a:ext>
            </a:extLst>
          </p:cNvPr>
          <p:cNvSpPr txBox="1"/>
          <p:nvPr/>
        </p:nvSpPr>
        <p:spPr>
          <a:xfrm>
            <a:off x="823912" y="618353"/>
            <a:ext cx="70675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Regolare le emozioni</a:t>
            </a:r>
          </a:p>
        </p:txBody>
      </p:sp>
      <p:pic>
        <p:nvPicPr>
          <p:cNvPr id="2" name="Immagine 1">
            <a:extLst>
              <a:ext uri="{FF2B5EF4-FFF2-40B4-BE49-F238E27FC236}">
                <a16:creationId xmlns:a16="http://schemas.microsoft.com/office/drawing/2014/main" id="{0C7297BE-FD95-483C-927D-A01748B72CB0}"/>
              </a:ext>
            </a:extLst>
          </p:cNvPr>
          <p:cNvPicPr>
            <a:picLocks noChangeAspect="1"/>
          </p:cNvPicPr>
          <p:nvPr/>
        </p:nvPicPr>
        <p:blipFill>
          <a:blip r:embed="rId4"/>
          <a:stretch>
            <a:fillRect/>
          </a:stretch>
        </p:blipFill>
        <p:spPr>
          <a:xfrm>
            <a:off x="823912" y="1541635"/>
            <a:ext cx="1942005" cy="1347752"/>
          </a:xfrm>
          <a:prstGeom prst="rect">
            <a:avLst/>
          </a:prstGeom>
        </p:spPr>
      </p:pic>
      <p:sp>
        <p:nvSpPr>
          <p:cNvPr id="4" name="CasellaDiTesto 3">
            <a:extLst>
              <a:ext uri="{FF2B5EF4-FFF2-40B4-BE49-F238E27FC236}">
                <a16:creationId xmlns:a16="http://schemas.microsoft.com/office/drawing/2014/main" id="{F0C6B7CD-A079-435E-A7B7-954E1F1C1BA5}"/>
              </a:ext>
            </a:extLst>
          </p:cNvPr>
          <p:cNvSpPr txBox="1"/>
          <p:nvPr/>
        </p:nvSpPr>
        <p:spPr>
          <a:xfrm>
            <a:off x="2765917" y="1984678"/>
            <a:ext cx="6054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tx2"/>
                </a:solidFill>
                <a:effectLst/>
                <a:uLnTx/>
                <a:uFillTx/>
                <a:latin typeface="Calibri" panose="020F0502020204030204"/>
                <a:ea typeface="+mn-ea"/>
                <a:cs typeface="+mn-cs"/>
              </a:rPr>
              <a:t>Il barattolo della Calma – Metodo Montessori</a:t>
            </a:r>
          </a:p>
        </p:txBody>
      </p:sp>
      <p:graphicFrame>
        <p:nvGraphicFramePr>
          <p:cNvPr id="7" name="Oggetto 6">
            <a:extLst>
              <a:ext uri="{FF2B5EF4-FFF2-40B4-BE49-F238E27FC236}">
                <a16:creationId xmlns:a16="http://schemas.microsoft.com/office/drawing/2014/main" id="{95F3C3BC-D9B4-4D79-AE3B-23D512F7DC3C}"/>
              </a:ext>
            </a:extLst>
          </p:cNvPr>
          <p:cNvGraphicFramePr>
            <a:graphicFrameLocks noChangeAspect="1"/>
          </p:cNvGraphicFramePr>
          <p:nvPr/>
        </p:nvGraphicFramePr>
        <p:xfrm>
          <a:off x="801453" y="3689558"/>
          <a:ext cx="1954740" cy="1347752"/>
        </p:xfrm>
        <a:graphic>
          <a:graphicData uri="http://schemas.openxmlformats.org/presentationml/2006/ole">
            <mc:AlternateContent xmlns:mc="http://schemas.openxmlformats.org/markup-compatibility/2006">
              <mc:Choice xmlns:v="urn:schemas-microsoft-com:vml" Requires="v">
                <p:oleObj spid="_x0000_s26627" name="Immagine bitmap" r:id="rId5" imgW="1581120" imgH="793800" progId="Paint.Picture">
                  <p:embed/>
                </p:oleObj>
              </mc:Choice>
              <mc:Fallback>
                <p:oleObj name="Immagine bitmap" r:id="rId5" imgW="1581120" imgH="793800" progId="Paint.Picture">
                  <p:embed/>
                  <p:pic>
                    <p:nvPicPr>
                      <p:cNvPr id="7" name="Oggetto 6">
                        <a:extLst>
                          <a:ext uri="{FF2B5EF4-FFF2-40B4-BE49-F238E27FC236}">
                            <a16:creationId xmlns:a16="http://schemas.microsoft.com/office/drawing/2014/main" id="{95F3C3BC-D9B4-4D79-AE3B-23D512F7DC3C}"/>
                          </a:ext>
                        </a:extLst>
                      </p:cNvPr>
                      <p:cNvPicPr/>
                      <p:nvPr/>
                    </p:nvPicPr>
                    <p:blipFill>
                      <a:blip r:embed="rId6"/>
                      <a:stretch>
                        <a:fillRect/>
                      </a:stretch>
                    </p:blipFill>
                    <p:spPr>
                      <a:xfrm>
                        <a:off x="801453" y="3689558"/>
                        <a:ext cx="1954740" cy="1347752"/>
                      </a:xfrm>
                      <a:prstGeom prst="rect">
                        <a:avLst/>
                      </a:prstGeom>
                    </p:spPr>
                  </p:pic>
                </p:oleObj>
              </mc:Fallback>
            </mc:AlternateContent>
          </a:graphicData>
        </a:graphic>
      </p:graphicFrame>
      <p:sp>
        <p:nvSpPr>
          <p:cNvPr id="9" name="Rettangolo 8">
            <a:extLst>
              <a:ext uri="{FF2B5EF4-FFF2-40B4-BE49-F238E27FC236}">
                <a16:creationId xmlns:a16="http://schemas.microsoft.com/office/drawing/2014/main" id="{48A546A0-460A-4A58-945D-9AFD03CE5108}"/>
              </a:ext>
            </a:extLst>
          </p:cNvPr>
          <p:cNvSpPr/>
          <p:nvPr/>
        </p:nvSpPr>
        <p:spPr>
          <a:xfrm>
            <a:off x="823912" y="3694670"/>
            <a:ext cx="1942005" cy="134775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id="{F50C6132-2B36-4C29-8864-2FCD764ECE47}"/>
              </a:ext>
            </a:extLst>
          </p:cNvPr>
          <p:cNvSpPr txBox="1"/>
          <p:nvPr/>
        </p:nvSpPr>
        <p:spPr>
          <a:xfrm>
            <a:off x="2788376" y="4132601"/>
            <a:ext cx="60548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tx2"/>
                </a:solidFill>
                <a:effectLst/>
                <a:uLnTx/>
                <a:uFillTx/>
                <a:latin typeface="Calibri" panose="020F0502020204030204"/>
                <a:ea typeface="+mn-ea"/>
                <a:cs typeface="+mn-cs"/>
              </a:rPr>
              <a:t>Le perline del benessere – </a:t>
            </a:r>
            <a:r>
              <a:rPr kumimoji="0" lang="it-IT" sz="2400" b="1" i="0" u="none" strike="noStrike" kern="1200" cap="none" spc="0" normalizeH="0" baseline="0" noProof="0" dirty="0" err="1">
                <a:ln>
                  <a:noFill/>
                </a:ln>
                <a:solidFill>
                  <a:schemeClr val="tx2"/>
                </a:solidFill>
                <a:effectLst/>
                <a:uLnTx/>
                <a:uFillTx/>
                <a:latin typeface="Calibri" panose="020F0502020204030204"/>
                <a:ea typeface="+mn-ea"/>
                <a:cs typeface="+mn-cs"/>
              </a:rPr>
              <a:t>TiM</a:t>
            </a:r>
            <a:r>
              <a:rPr kumimoji="0" lang="it-IT" sz="2400" b="1" i="0" u="none" strike="noStrike" kern="1200" cap="none" spc="0" normalizeH="0" baseline="0" noProof="0" dirty="0">
                <a:ln>
                  <a:noFill/>
                </a:ln>
                <a:solidFill>
                  <a:schemeClr val="tx2"/>
                </a:solidFill>
                <a:effectLst/>
                <a:uLnTx/>
                <a:uFillTx/>
                <a:latin typeface="Calibri" panose="020F0502020204030204"/>
                <a:ea typeface="+mn-ea"/>
                <a:cs typeface="+mn-cs"/>
              </a:rPr>
              <a:t>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rPr>
              <a:t>(</a:t>
            </a:r>
            <a:r>
              <a:rPr kumimoji="0" lang="it-IT" sz="2400" b="0" i="0" u="none" strike="noStrike" kern="1200" cap="none" spc="0" normalizeH="0" baseline="0" noProof="0" dirty="0" err="1">
                <a:ln>
                  <a:noFill/>
                </a:ln>
                <a:solidFill>
                  <a:schemeClr val="tx2"/>
                </a:solidFill>
                <a:effectLst/>
                <a:uLnTx/>
                <a:uFillTx/>
                <a:latin typeface="Calibri" panose="020F0502020204030204"/>
                <a:ea typeface="+mn-ea"/>
                <a:cs typeface="+mn-cs"/>
              </a:rPr>
              <a:t>Bak</a:t>
            </a:r>
            <a:r>
              <a:rPr kumimoji="0" lang="it-IT" sz="2400" b="0" i="0" u="none" strike="noStrike" kern="1200" cap="none" spc="0" normalizeH="0" baseline="0" noProof="0" dirty="0">
                <a:ln>
                  <a:noFill/>
                </a:ln>
                <a:solidFill>
                  <a:schemeClr val="tx2"/>
                </a:solidFill>
                <a:effectLst/>
                <a:uLnTx/>
                <a:uFillTx/>
                <a:latin typeface="Calibri" panose="020F0502020204030204"/>
                <a:ea typeface="+mn-ea"/>
                <a:cs typeface="+mn-cs"/>
              </a:rPr>
              <a:t>, 2012)</a:t>
            </a:r>
          </a:p>
        </p:txBody>
      </p:sp>
    </p:spTree>
    <p:extLst>
      <p:ext uri="{BB962C8B-B14F-4D97-AF65-F5344CB8AC3E}">
        <p14:creationId xmlns:p14="http://schemas.microsoft.com/office/powerpoint/2010/main" val="908193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A85FB6-FC26-4B56-903D-FF0085A0513A}"/>
              </a:ext>
            </a:extLst>
          </p:cNvPr>
          <p:cNvSpPr txBox="1"/>
          <p:nvPr/>
        </p:nvSpPr>
        <p:spPr>
          <a:xfrm>
            <a:off x="819150" y="704850"/>
            <a:ext cx="74961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CC38177D-2FA4-4F14-B81E-F5ED9CEA85B4}"/>
              </a:ext>
            </a:extLst>
          </p:cNvPr>
          <p:cNvSpPr txBox="1"/>
          <p:nvPr/>
        </p:nvSpPr>
        <p:spPr>
          <a:xfrm>
            <a:off x="823912" y="593639"/>
            <a:ext cx="70675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Promuovere l’inibizione</a:t>
            </a:r>
          </a:p>
        </p:txBody>
      </p:sp>
      <p:sp>
        <p:nvSpPr>
          <p:cNvPr id="6" name="CasellaDiTesto 5">
            <a:extLst>
              <a:ext uri="{FF2B5EF4-FFF2-40B4-BE49-F238E27FC236}">
                <a16:creationId xmlns:a16="http://schemas.microsoft.com/office/drawing/2014/main" id="{36380CFC-C6F7-4067-B717-C41C587054DE}"/>
              </a:ext>
            </a:extLst>
          </p:cNvPr>
          <p:cNvSpPr txBox="1"/>
          <p:nvPr/>
        </p:nvSpPr>
        <p:spPr>
          <a:xfrm>
            <a:off x="667265" y="1643449"/>
            <a:ext cx="7648060"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3200" b="0" i="0" u="none" strike="noStrike" kern="1200" cap="none" spc="0" normalizeH="0" baseline="0" noProof="0" dirty="0">
                <a:ln>
                  <a:noFill/>
                </a:ln>
                <a:solidFill>
                  <a:schemeClr val="tx2"/>
                </a:solidFill>
                <a:effectLst/>
                <a:uLnTx/>
                <a:uFillTx/>
                <a:latin typeface="Calibri" panose="020F0502020204030204"/>
                <a:ea typeface="+mn-ea"/>
                <a:cs typeface="+mn-cs"/>
              </a:rPr>
              <a:t>Il gioco di «Simon </a:t>
            </a:r>
            <a:r>
              <a:rPr kumimoji="0" lang="it-IT" sz="3200" b="0" i="0" u="none" strike="noStrike" kern="1200" cap="none" spc="0" normalizeH="0" baseline="0" noProof="0" dirty="0" err="1">
                <a:ln>
                  <a:noFill/>
                </a:ln>
                <a:solidFill>
                  <a:schemeClr val="tx2"/>
                </a:solidFill>
                <a:effectLst/>
                <a:uLnTx/>
                <a:uFillTx/>
                <a:latin typeface="Calibri" panose="020F0502020204030204"/>
                <a:ea typeface="+mn-ea"/>
                <a:cs typeface="+mn-cs"/>
              </a:rPr>
              <a:t>says</a:t>
            </a:r>
            <a:r>
              <a:rPr kumimoji="0" lang="it-IT" sz="3200" b="0" i="0" u="none" strike="noStrike" kern="1200" cap="none" spc="0" normalizeH="0" baseline="0" noProof="0" dirty="0">
                <a:ln>
                  <a:noFill/>
                </a:ln>
                <a:solidFill>
                  <a:schemeClr val="tx2"/>
                </a:solidFill>
                <a:effectLst/>
                <a:uLnTx/>
                <a:uFillTx/>
                <a:latin typeface="Calibri" panose="020F0502020204030204"/>
                <a:ea typeface="+mn-ea"/>
                <a:cs typeface="+mn-cs"/>
              </a:rPr>
              <a:t>»</a:t>
            </a:r>
          </a:p>
        </p:txBody>
      </p:sp>
      <p:sp>
        <p:nvSpPr>
          <p:cNvPr id="8" name="CasellaDiTesto 7">
            <a:extLst>
              <a:ext uri="{FF2B5EF4-FFF2-40B4-BE49-F238E27FC236}">
                <a16:creationId xmlns:a16="http://schemas.microsoft.com/office/drawing/2014/main" id="{45EEF563-EFA3-4ADB-89FC-9E6E53670D9D}"/>
              </a:ext>
            </a:extLst>
          </p:cNvPr>
          <p:cNvSpPr txBox="1"/>
          <p:nvPr/>
        </p:nvSpPr>
        <p:spPr>
          <a:xfrm>
            <a:off x="667265" y="3167390"/>
            <a:ext cx="70675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Promuovere la flessibilità</a:t>
            </a:r>
          </a:p>
        </p:txBody>
      </p:sp>
      <p:sp>
        <p:nvSpPr>
          <p:cNvPr id="10" name="CasellaDiTesto 9">
            <a:extLst>
              <a:ext uri="{FF2B5EF4-FFF2-40B4-BE49-F238E27FC236}">
                <a16:creationId xmlns:a16="http://schemas.microsoft.com/office/drawing/2014/main" id="{74A6D14A-440B-4CC5-BDA4-A350EC462D3C}"/>
              </a:ext>
            </a:extLst>
          </p:cNvPr>
          <p:cNvSpPr txBox="1"/>
          <p:nvPr/>
        </p:nvSpPr>
        <p:spPr>
          <a:xfrm>
            <a:off x="667265" y="4028496"/>
            <a:ext cx="7648060"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3200" b="0" i="0" u="none" strike="noStrike" kern="1200" cap="none" spc="0" normalizeH="0" baseline="0" noProof="0" dirty="0">
                <a:ln>
                  <a:noFill/>
                </a:ln>
                <a:solidFill>
                  <a:schemeClr val="tx2"/>
                </a:solidFill>
                <a:effectLst/>
                <a:uLnTx/>
                <a:uFillTx/>
                <a:latin typeface="Calibri" panose="020F0502020204030204"/>
                <a:ea typeface="+mn-ea"/>
                <a:cs typeface="+mn-cs"/>
              </a:rPr>
              <a:t>Disegnare da un’altra prospettiva</a:t>
            </a:r>
          </a:p>
        </p:txBody>
      </p:sp>
    </p:spTree>
    <p:extLst>
      <p:ext uri="{BB962C8B-B14F-4D97-AF65-F5344CB8AC3E}">
        <p14:creationId xmlns:p14="http://schemas.microsoft.com/office/powerpoint/2010/main" val="338282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5CB8F02-2E26-A62C-8791-E8339A6F357C}"/>
              </a:ext>
            </a:extLst>
          </p:cNvPr>
          <p:cNvSpPr>
            <a:spLocks noGrp="1"/>
          </p:cNvSpPr>
          <p:nvPr>
            <p:ph type="sldNum" sz="quarter" idx="12"/>
          </p:nvPr>
        </p:nvSpPr>
        <p:spPr/>
        <p:txBody>
          <a:bodyPr/>
          <a:lstStyle/>
          <a:p>
            <a:pPr defTabSz="685800"/>
            <a:fld id="{E3AAEEB7-370C-4CD1-84ED-44A96922B98A}" type="slidenum">
              <a:rPr lang="it-IT">
                <a:solidFill>
                  <a:prstClr val="black">
                    <a:tint val="75000"/>
                  </a:prstClr>
                </a:solidFill>
                <a:latin typeface="Calibri" panose="020F0502020204030204"/>
              </a:rPr>
              <a:pPr defTabSz="685800"/>
              <a:t>4</a:t>
            </a:fld>
            <a:endParaRPr lang="it-IT">
              <a:solidFill>
                <a:prstClr val="black">
                  <a:tint val="75000"/>
                </a:prstClr>
              </a:solidFill>
              <a:latin typeface="Calibri" panose="020F0502020204030204"/>
            </a:endParaRPr>
          </a:p>
        </p:txBody>
      </p:sp>
      <p:graphicFrame>
        <p:nvGraphicFramePr>
          <p:cNvPr id="3" name="Tabella 2">
            <a:extLst>
              <a:ext uri="{FF2B5EF4-FFF2-40B4-BE49-F238E27FC236}">
                <a16:creationId xmlns:a16="http://schemas.microsoft.com/office/drawing/2014/main" id="{30D9E002-A896-9181-3172-378C4A8FF67F}"/>
              </a:ext>
            </a:extLst>
          </p:cNvPr>
          <p:cNvGraphicFramePr>
            <a:graphicFrameLocks noGrp="1"/>
          </p:cNvGraphicFramePr>
          <p:nvPr/>
        </p:nvGraphicFramePr>
        <p:xfrm>
          <a:off x="1143000" y="1646803"/>
          <a:ext cx="6858000" cy="4035968"/>
        </p:xfrm>
        <a:graphic>
          <a:graphicData uri="http://schemas.openxmlformats.org/drawingml/2006/table">
            <a:tbl>
              <a:tblPr firstRow="1" firstCol="1" bandRow="1">
                <a:tableStyleId>{5C22544A-7EE6-4342-B048-85BDC9FD1C3A}</a:tableStyleId>
              </a:tblPr>
              <a:tblGrid>
                <a:gridCol w="1981263">
                  <a:extLst>
                    <a:ext uri="{9D8B030D-6E8A-4147-A177-3AD203B41FA5}">
                      <a16:colId xmlns:a16="http://schemas.microsoft.com/office/drawing/2014/main" val="3354045000"/>
                    </a:ext>
                  </a:extLst>
                </a:gridCol>
                <a:gridCol w="2234938">
                  <a:extLst>
                    <a:ext uri="{9D8B030D-6E8A-4147-A177-3AD203B41FA5}">
                      <a16:colId xmlns:a16="http://schemas.microsoft.com/office/drawing/2014/main" val="3476803365"/>
                    </a:ext>
                  </a:extLst>
                </a:gridCol>
                <a:gridCol w="2641799">
                  <a:extLst>
                    <a:ext uri="{9D8B030D-6E8A-4147-A177-3AD203B41FA5}">
                      <a16:colId xmlns:a16="http://schemas.microsoft.com/office/drawing/2014/main" val="3260768671"/>
                    </a:ext>
                  </a:extLst>
                </a:gridCol>
              </a:tblGrid>
              <a:tr h="540981">
                <a:tc>
                  <a:txBody>
                    <a:bodyPr/>
                    <a:lstStyle/>
                    <a:p>
                      <a:r>
                        <a:rPr lang="it-IT" sz="1400" dirty="0">
                          <a:effectLst/>
                        </a:rPr>
                        <a:t>Componente del processo emotivo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Esempi di regolazione delle proprie emozioni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Esempi di regolazione delle emozioni di un'altra persona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extLst>
                  <a:ext uri="{0D108BD9-81ED-4DB2-BD59-A6C34878D82A}">
                    <a16:rowId xmlns:a16="http://schemas.microsoft.com/office/drawing/2014/main" val="1683594827"/>
                  </a:ext>
                </a:extLst>
              </a:tr>
              <a:tr h="411480">
                <a:tc>
                  <a:txBody>
                    <a:bodyPr/>
                    <a:lstStyle/>
                    <a:p>
                      <a:r>
                        <a:rPr lang="it-IT" sz="1400" dirty="0">
                          <a:effectLst/>
                        </a:rPr>
                        <a:t>Scelta della situazione stimolo (antecedente)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Evitare una persona antipatica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a:effectLst/>
                        </a:rPr>
                        <a:t>Aiutare un bambino a fare i compiti; portarlo al parco.</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extLst>
                  <a:ext uri="{0D108BD9-81ED-4DB2-BD59-A6C34878D82A}">
                    <a16:rowId xmlns:a16="http://schemas.microsoft.com/office/drawing/2014/main" val="2982325951"/>
                  </a:ext>
                </a:extLst>
              </a:tr>
              <a:tr h="721307">
                <a:tc>
                  <a:txBody>
                    <a:bodyPr/>
                    <a:lstStyle/>
                    <a:p>
                      <a:r>
                        <a:rPr lang="it-IT" sz="1400" dirty="0">
                          <a:effectLst/>
                        </a:rPr>
                        <a:t>Distribuzione dell'attenzione verso l'antecedente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Non guardare; sforzarsi di non ascoltare; allontanare pensieri e ricordi spiacevoli</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Attirare verso un giocattolo l'attenzione di un bambino che piange.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extLst>
                  <a:ext uri="{0D108BD9-81ED-4DB2-BD59-A6C34878D82A}">
                    <a16:rowId xmlns:a16="http://schemas.microsoft.com/office/drawing/2014/main" val="3974594106"/>
                  </a:ext>
                </a:extLst>
              </a:tr>
              <a:tr h="617220">
                <a:tc>
                  <a:txBody>
                    <a:bodyPr/>
                    <a:lstStyle/>
                    <a:p>
                      <a:r>
                        <a:rPr lang="it-IT" sz="1400" dirty="0">
                          <a:effectLst/>
                        </a:rPr>
                        <a:t>Cambiamenti cognitivi nella valutazione dell'antecedente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Modificare la valutazione della situazione o della propria capacità di affrontarla.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Aiutare una persona e interpretare in modo diverso una situazione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extLst>
                  <a:ext uri="{0D108BD9-81ED-4DB2-BD59-A6C34878D82A}">
                    <a16:rowId xmlns:a16="http://schemas.microsoft.com/office/drawing/2014/main" val="413744054"/>
                  </a:ext>
                </a:extLst>
              </a:tr>
              <a:tr h="617220">
                <a:tc>
                  <a:txBody>
                    <a:bodyPr/>
                    <a:lstStyle/>
                    <a:p>
                      <a:r>
                        <a:rPr lang="it-IT" sz="1400">
                          <a:effectLst/>
                        </a:rPr>
                        <a:t>Attivazione fisiologica</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Succhiarsi il dito; cercare conforto; usare tecniche di rilassamento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Cullare, accarezzare, coccolare. </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extLst>
                  <a:ext uri="{0D108BD9-81ED-4DB2-BD59-A6C34878D82A}">
                    <a16:rowId xmlns:a16="http://schemas.microsoft.com/office/drawing/2014/main" val="1568889577"/>
                  </a:ext>
                </a:extLst>
              </a:tr>
              <a:tr h="822960">
                <a:tc>
                  <a:txBody>
                    <a:bodyPr/>
                    <a:lstStyle/>
                    <a:p>
                      <a:r>
                        <a:rPr lang="it-IT" sz="1400" dirty="0">
                          <a:effectLst/>
                        </a:rPr>
                        <a:t> Azione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Soppressione, attenuazione amplificazione della risposta; mostrare un'emozione diversa da quella provata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tc>
                  <a:txBody>
                    <a:bodyPr/>
                    <a:lstStyle/>
                    <a:p>
                      <a:r>
                        <a:rPr lang="it-IT" sz="1400" dirty="0">
                          <a:effectLst/>
                        </a:rPr>
                        <a:t>Insegnare a un bambino come comportarsi quando è arrabbiato.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85" marR="47885" marT="0" marB="0"/>
                </a:tc>
                <a:extLst>
                  <a:ext uri="{0D108BD9-81ED-4DB2-BD59-A6C34878D82A}">
                    <a16:rowId xmlns:a16="http://schemas.microsoft.com/office/drawing/2014/main" val="2877809355"/>
                  </a:ext>
                </a:extLst>
              </a:tr>
            </a:tbl>
          </a:graphicData>
        </a:graphic>
      </p:graphicFrame>
      <p:sp>
        <p:nvSpPr>
          <p:cNvPr id="5" name="CasellaDiTesto 4">
            <a:extLst>
              <a:ext uri="{FF2B5EF4-FFF2-40B4-BE49-F238E27FC236}">
                <a16:creationId xmlns:a16="http://schemas.microsoft.com/office/drawing/2014/main" id="{78415DB7-EC27-BC60-9B9E-933DBEC79879}"/>
              </a:ext>
            </a:extLst>
          </p:cNvPr>
          <p:cNvSpPr txBox="1"/>
          <p:nvPr/>
        </p:nvSpPr>
        <p:spPr>
          <a:xfrm>
            <a:off x="2465766" y="1230667"/>
            <a:ext cx="4320480" cy="369332"/>
          </a:xfrm>
          <a:prstGeom prst="rect">
            <a:avLst/>
          </a:prstGeom>
          <a:noFill/>
        </p:spPr>
        <p:txBody>
          <a:bodyPr wrap="square" rtlCol="0">
            <a:spAutoFit/>
          </a:bodyPr>
          <a:lstStyle/>
          <a:p>
            <a:pPr algn="ctr" defTabSz="685800"/>
            <a:r>
              <a:rPr lang="it-IT" dirty="0">
                <a:solidFill>
                  <a:prstClr val="black"/>
                </a:solidFill>
                <a:latin typeface="Calibri" panose="020F0502020204030204"/>
              </a:rPr>
              <a:t>Regolazione delle emozioni proprie e altrui</a:t>
            </a:r>
          </a:p>
        </p:txBody>
      </p:sp>
    </p:spTree>
    <p:extLst>
      <p:ext uri="{BB962C8B-B14F-4D97-AF65-F5344CB8AC3E}">
        <p14:creationId xmlns:p14="http://schemas.microsoft.com/office/powerpoint/2010/main" val="302572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868362"/>
          </a:xfrm>
        </p:spPr>
        <p:txBody>
          <a:bodyPr>
            <a:normAutofit fontScale="90000"/>
          </a:bodyPr>
          <a:lstStyle/>
          <a:p>
            <a:pPr algn="ctr"/>
            <a:r>
              <a:rPr lang="it-IT" sz="4000">
                <a:solidFill>
                  <a:srgbClr val="CCFF99"/>
                </a:solidFill>
              </a:rPr>
              <a:t>LA CAPACITA’ DI AUTOREGOLARSI</a:t>
            </a:r>
          </a:p>
        </p:txBody>
      </p:sp>
      <p:sp>
        <p:nvSpPr>
          <p:cNvPr id="11267" name="Rectangle 3"/>
          <p:cNvSpPr>
            <a:spLocks noGrp="1" noChangeArrowheads="1"/>
          </p:cNvSpPr>
          <p:nvPr>
            <p:ph type="body" idx="1"/>
          </p:nvPr>
        </p:nvSpPr>
        <p:spPr>
          <a:xfrm>
            <a:off x="539750" y="1511038"/>
            <a:ext cx="8208962" cy="4248150"/>
          </a:xfrm>
        </p:spPr>
        <p:txBody>
          <a:bodyPr/>
          <a:lstStyle/>
          <a:p>
            <a:pPr marL="0" indent="0" algn="just">
              <a:spcBef>
                <a:spcPct val="100000"/>
              </a:spcBef>
              <a:buClr>
                <a:srgbClr val="9999FF"/>
              </a:buClr>
              <a:buNone/>
            </a:pPr>
            <a:r>
              <a:rPr lang="it-IT" sz="2000">
                <a:solidFill>
                  <a:schemeClr val="accent1"/>
                </a:solidFill>
                <a:ea typeface="Arial Unicode MS" pitchFamily="34" charset="-128"/>
                <a:cs typeface="Arial Unicode MS" pitchFamily="34" charset="-128"/>
              </a:rPr>
              <a:t>Insieme dei processi che permettono all’individuo di svolgere attività finalizzate complesse (Karoly, 1993).  ADATTAMENTO</a:t>
            </a:r>
          </a:p>
          <a:p>
            <a:pPr marL="0" indent="0">
              <a:buNone/>
            </a:pPr>
            <a:endParaRPr lang="it-IT" sz="2000">
              <a:solidFill>
                <a:schemeClr val="tx2"/>
              </a:solidFill>
            </a:endParaRPr>
          </a:p>
          <a:p>
            <a:pPr marL="0" indent="0">
              <a:buNone/>
            </a:pPr>
            <a:r>
              <a:rPr lang="it-IT" sz="2000">
                <a:solidFill>
                  <a:schemeClr val="tx2"/>
                </a:solidFill>
              </a:rPr>
              <a:t>modulare le proprie reazioni agli stimoli, facilitandole o inibendole, in risposta a stimoli endogeni o esogeni. Per non essere in balia dei nostri impulsi.</a:t>
            </a:r>
          </a:p>
          <a:p>
            <a:pPr marL="0" indent="0">
              <a:buNone/>
            </a:pPr>
            <a:endParaRPr lang="it-IT" sz="2000">
              <a:solidFill>
                <a:schemeClr val="tx2"/>
              </a:solidFill>
              <a:ea typeface="Arial Unicode MS" pitchFamily="34" charset="-128"/>
              <a:cs typeface="Arial Unicode MS" pitchFamily="34" charset="-128"/>
            </a:endParaRPr>
          </a:p>
          <a:p>
            <a:pPr marL="0" indent="0">
              <a:buNone/>
            </a:pPr>
            <a:endParaRPr lang="it-IT" sz="2000">
              <a:solidFill>
                <a:schemeClr val="tx2"/>
              </a:solidFill>
              <a:ea typeface="Arial Unicode MS" pitchFamily="34" charset="-128"/>
              <a:cs typeface="Arial Unicode MS" pitchFamily="34" charset="-128"/>
            </a:endParaRPr>
          </a:p>
          <a:p>
            <a:pPr algn="just">
              <a:spcBef>
                <a:spcPct val="100000"/>
              </a:spcBef>
              <a:buClr>
                <a:srgbClr val="9999FF"/>
              </a:buClr>
              <a:buFont typeface="Wingdings" pitchFamily="2" charset="2"/>
              <a:buNone/>
            </a:pPr>
            <a:endParaRPr lang="it-IT" sz="2000">
              <a:solidFill>
                <a:schemeClr val="accent1"/>
              </a:solidFill>
              <a:ea typeface="Arial Unicode MS" pitchFamily="34" charset="-128"/>
              <a:cs typeface="Arial Unicode MS" pitchFamily="34" charset="-128"/>
            </a:endParaRPr>
          </a:p>
        </p:txBody>
      </p:sp>
      <p:sp>
        <p:nvSpPr>
          <p:cNvPr id="11280" name="Text Box 6"/>
          <p:cNvSpPr txBox="1">
            <a:spLocks noChangeArrowheads="1"/>
          </p:cNvSpPr>
          <p:nvPr/>
        </p:nvSpPr>
        <p:spPr bwMode="auto">
          <a:xfrm>
            <a:off x="539552" y="2708918"/>
            <a:ext cx="7084770" cy="3687035"/>
          </a:xfrm>
          <a:prstGeom prst="rect">
            <a:avLst/>
          </a:prstGeom>
          <a:noFill/>
          <a:ln w="9525">
            <a:noFill/>
            <a:miter lim="800000"/>
            <a:headEnd/>
            <a:tailEnd/>
          </a:ln>
        </p:spPr>
        <p:txBody>
          <a:bodyPr wrap="square">
            <a:spAutoFit/>
          </a:bodyPr>
          <a:lstStyle/>
          <a:p>
            <a:pPr>
              <a:lnSpc>
                <a:spcPct val="200000"/>
              </a:lnSpc>
              <a:spcBef>
                <a:spcPct val="50000"/>
              </a:spcBef>
            </a:pPr>
            <a:endParaRPr lang="it-IT" sz="2000" u="sng">
              <a:solidFill>
                <a:schemeClr val="tx2"/>
              </a:solidFill>
            </a:endParaRPr>
          </a:p>
          <a:p>
            <a:pPr>
              <a:lnSpc>
                <a:spcPct val="200000"/>
              </a:lnSpc>
              <a:spcBef>
                <a:spcPct val="50000"/>
              </a:spcBef>
            </a:pPr>
            <a:r>
              <a:rPr lang="it-IT" sz="2000" u="sng" dirty="0">
                <a:solidFill>
                  <a:schemeClr val="tx2"/>
                </a:solidFill>
              </a:rPr>
              <a:t>REGOLAZIONE</a:t>
            </a:r>
            <a:r>
              <a:rPr lang="it-IT" sz="2000" dirty="0">
                <a:solidFill>
                  <a:schemeClr val="tx2"/>
                </a:solidFill>
              </a:rPr>
              <a:t> :</a:t>
            </a:r>
          </a:p>
          <a:p>
            <a:pPr marL="342900" indent="-342900">
              <a:lnSpc>
                <a:spcPct val="200000"/>
              </a:lnSpc>
              <a:spcBef>
                <a:spcPct val="50000"/>
              </a:spcBef>
              <a:buAutoNum type="arabicParenR"/>
            </a:pPr>
            <a:r>
              <a:rPr lang="it-IT" sz="2000" dirty="0">
                <a:solidFill>
                  <a:schemeClr val="tx2"/>
                </a:solidFill>
              </a:rPr>
              <a:t>EMOZIONI (Regolazione emotiva)</a:t>
            </a:r>
          </a:p>
          <a:p>
            <a:pPr marL="342900" indent="-342900">
              <a:lnSpc>
                <a:spcPct val="200000"/>
              </a:lnSpc>
              <a:spcBef>
                <a:spcPct val="50000"/>
              </a:spcBef>
              <a:buAutoNum type="arabicParenR"/>
            </a:pPr>
            <a:r>
              <a:rPr lang="it-IT" sz="2000" dirty="0">
                <a:solidFill>
                  <a:schemeClr val="tx2"/>
                </a:solidFill>
              </a:rPr>
              <a:t>COGNIZIONE (Controllo sui processi cognitivi)</a:t>
            </a:r>
          </a:p>
          <a:p>
            <a:pPr marL="342900" indent="-342900">
              <a:lnSpc>
                <a:spcPct val="200000"/>
              </a:lnSpc>
              <a:spcBef>
                <a:spcPct val="50000"/>
              </a:spcBef>
              <a:buAutoNum type="arabicParenR"/>
            </a:pPr>
            <a:r>
              <a:rPr lang="it-IT" sz="2000" dirty="0">
                <a:solidFill>
                  <a:schemeClr val="tx2"/>
                </a:solidFill>
              </a:rPr>
              <a:t>COMPORTAMENTO (Controllo sul comportamento)</a:t>
            </a:r>
          </a:p>
        </p:txBody>
      </p:sp>
    </p:spTree>
    <p:extLst>
      <p:ext uri="{BB962C8B-B14F-4D97-AF65-F5344CB8AC3E}">
        <p14:creationId xmlns:p14="http://schemas.microsoft.com/office/powerpoint/2010/main" val="152615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MARSHMELLOW TEST…</a:t>
            </a:r>
          </a:p>
        </p:txBody>
      </p:sp>
      <p:sp>
        <p:nvSpPr>
          <p:cNvPr id="3" name="Segnaposto contenuto 2"/>
          <p:cNvSpPr>
            <a:spLocks noGrp="1"/>
          </p:cNvSpPr>
          <p:nvPr>
            <p:ph sz="quarter"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04864"/>
            <a:ext cx="564768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74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3059113" y="2782888"/>
            <a:ext cx="2665412" cy="1008062"/>
            <a:chOff x="1927" y="2478"/>
            <a:chExt cx="1679" cy="635"/>
          </a:xfrm>
        </p:grpSpPr>
        <p:sp>
          <p:nvSpPr>
            <p:cNvPr id="14352" name="Oval 5"/>
            <p:cNvSpPr>
              <a:spLocks noChangeArrowheads="1"/>
            </p:cNvSpPr>
            <p:nvPr/>
          </p:nvSpPr>
          <p:spPr bwMode="auto">
            <a:xfrm>
              <a:off x="1927" y="2478"/>
              <a:ext cx="1679" cy="635"/>
            </a:xfrm>
            <a:prstGeom prst="ellipse">
              <a:avLst/>
            </a:prstGeom>
            <a:solidFill>
              <a:srgbClr val="CCCCFF"/>
            </a:solidFill>
            <a:ln w="9525">
              <a:solidFill>
                <a:schemeClr val="tx1"/>
              </a:solidFill>
              <a:round/>
              <a:headEnd/>
              <a:tailEnd/>
            </a:ln>
          </p:spPr>
          <p:txBody>
            <a:bodyPr wrap="none" anchor="ctr"/>
            <a:lstStyle/>
            <a:p>
              <a:endParaRPr lang="it-IT"/>
            </a:p>
          </p:txBody>
        </p:sp>
        <p:sp>
          <p:nvSpPr>
            <p:cNvPr id="14353" name="Text Box 6"/>
            <p:cNvSpPr txBox="1">
              <a:spLocks noChangeArrowheads="1"/>
            </p:cNvSpPr>
            <p:nvPr/>
          </p:nvSpPr>
          <p:spPr bwMode="auto">
            <a:xfrm>
              <a:off x="2018" y="2659"/>
              <a:ext cx="1542" cy="231"/>
            </a:xfrm>
            <a:prstGeom prst="rect">
              <a:avLst/>
            </a:prstGeom>
            <a:noFill/>
            <a:ln w="9525">
              <a:noFill/>
              <a:miter lim="800000"/>
              <a:headEnd/>
              <a:tailEnd/>
            </a:ln>
          </p:spPr>
          <p:txBody>
            <a:bodyPr>
              <a:spAutoFit/>
            </a:bodyPr>
            <a:lstStyle/>
            <a:p>
              <a:pPr algn="ctr">
                <a:spcBef>
                  <a:spcPct val="50000"/>
                </a:spcBef>
              </a:pPr>
              <a:r>
                <a:rPr lang="it-IT"/>
                <a:t>Autoregolazione</a:t>
              </a:r>
            </a:p>
          </p:txBody>
        </p:sp>
      </p:grpSp>
      <p:sp>
        <p:nvSpPr>
          <p:cNvPr id="14339" name="Text Box 7"/>
          <p:cNvSpPr txBox="1">
            <a:spLocks noChangeArrowheads="1"/>
          </p:cNvSpPr>
          <p:nvPr/>
        </p:nvSpPr>
        <p:spPr bwMode="auto">
          <a:xfrm>
            <a:off x="1042988" y="1989138"/>
            <a:ext cx="1871662" cy="366712"/>
          </a:xfrm>
          <a:prstGeom prst="rect">
            <a:avLst/>
          </a:prstGeom>
          <a:noFill/>
          <a:ln w="9525">
            <a:noFill/>
            <a:miter lim="800000"/>
            <a:headEnd/>
            <a:tailEnd/>
          </a:ln>
        </p:spPr>
        <p:txBody>
          <a:bodyPr>
            <a:spAutoFit/>
          </a:bodyPr>
          <a:lstStyle/>
          <a:p>
            <a:pPr>
              <a:spcBef>
                <a:spcPct val="50000"/>
              </a:spcBef>
            </a:pPr>
            <a:r>
              <a:rPr lang="it-IT" b="1" u="sng">
                <a:solidFill>
                  <a:schemeClr val="tx2"/>
                </a:solidFill>
                <a:latin typeface="Tw Cen MT" pitchFamily="34" charset="0"/>
              </a:rPr>
              <a:t>Aspetti biologici</a:t>
            </a:r>
          </a:p>
        </p:txBody>
      </p:sp>
      <p:sp>
        <p:nvSpPr>
          <p:cNvPr id="14340" name="Text Box 8"/>
          <p:cNvSpPr txBox="1">
            <a:spLocks noChangeArrowheads="1"/>
          </p:cNvSpPr>
          <p:nvPr/>
        </p:nvSpPr>
        <p:spPr bwMode="auto">
          <a:xfrm>
            <a:off x="3203575" y="4437063"/>
            <a:ext cx="2232025" cy="369887"/>
          </a:xfrm>
          <a:prstGeom prst="rect">
            <a:avLst/>
          </a:prstGeom>
          <a:noFill/>
          <a:ln w="9525">
            <a:noFill/>
            <a:miter lim="800000"/>
            <a:headEnd/>
            <a:tailEnd/>
          </a:ln>
        </p:spPr>
        <p:txBody>
          <a:bodyPr>
            <a:spAutoFit/>
          </a:bodyPr>
          <a:lstStyle/>
          <a:p>
            <a:pPr algn="ctr">
              <a:spcBef>
                <a:spcPct val="50000"/>
              </a:spcBef>
            </a:pPr>
            <a:r>
              <a:rPr lang="it-IT" b="1" u="sng">
                <a:solidFill>
                  <a:srgbClr val="99FF33"/>
                </a:solidFill>
                <a:latin typeface="Tw Cen MT" pitchFamily="34" charset="0"/>
              </a:rPr>
              <a:t>Aspetti  cognitivi</a:t>
            </a:r>
          </a:p>
        </p:txBody>
      </p:sp>
      <p:sp>
        <p:nvSpPr>
          <p:cNvPr id="14341" name="AutoShape 10"/>
          <p:cNvSpPr>
            <a:spLocks noChangeArrowheads="1"/>
          </p:cNvSpPr>
          <p:nvPr/>
        </p:nvSpPr>
        <p:spPr bwMode="auto">
          <a:xfrm rot="-2340000">
            <a:off x="2874963" y="2535238"/>
            <a:ext cx="287337" cy="431800"/>
          </a:xfrm>
          <a:prstGeom prst="downArrow">
            <a:avLst>
              <a:gd name="adj1" fmla="val 50000"/>
              <a:gd name="adj2" fmla="val 37569"/>
            </a:avLst>
          </a:prstGeom>
          <a:solidFill>
            <a:srgbClr val="9999FF"/>
          </a:solidFill>
          <a:ln w="12700" algn="ctr">
            <a:solidFill>
              <a:schemeClr val="accent2"/>
            </a:solidFill>
            <a:miter lim="800000"/>
            <a:headEnd/>
            <a:tailEnd/>
          </a:ln>
        </p:spPr>
        <p:txBody>
          <a:bodyPr wrap="none" anchor="ctr"/>
          <a:lstStyle/>
          <a:p>
            <a:endParaRPr lang="it-IT"/>
          </a:p>
        </p:txBody>
      </p:sp>
      <p:sp>
        <p:nvSpPr>
          <p:cNvPr id="14342" name="Text Box 11"/>
          <p:cNvSpPr txBox="1">
            <a:spLocks noChangeArrowheads="1"/>
          </p:cNvSpPr>
          <p:nvPr/>
        </p:nvSpPr>
        <p:spPr bwMode="auto">
          <a:xfrm>
            <a:off x="6227763" y="1982787"/>
            <a:ext cx="1584325" cy="366713"/>
          </a:xfrm>
          <a:prstGeom prst="rect">
            <a:avLst/>
          </a:prstGeom>
          <a:noFill/>
          <a:ln w="9525">
            <a:noFill/>
            <a:miter lim="800000"/>
            <a:headEnd/>
            <a:tailEnd/>
          </a:ln>
        </p:spPr>
        <p:txBody>
          <a:bodyPr>
            <a:spAutoFit/>
          </a:bodyPr>
          <a:lstStyle/>
          <a:p>
            <a:pPr>
              <a:spcBef>
                <a:spcPct val="50000"/>
              </a:spcBef>
            </a:pPr>
            <a:r>
              <a:rPr lang="it-IT" u="sng">
                <a:solidFill>
                  <a:srgbClr val="00CCFF"/>
                </a:solidFill>
                <a:latin typeface="Tw Cen MT" pitchFamily="34" charset="0"/>
              </a:rPr>
              <a:t>Aspetti sociali</a:t>
            </a:r>
          </a:p>
        </p:txBody>
      </p:sp>
      <p:sp>
        <p:nvSpPr>
          <p:cNvPr id="14343" name="AutoShape 12"/>
          <p:cNvSpPr>
            <a:spLocks noChangeArrowheads="1"/>
          </p:cNvSpPr>
          <p:nvPr/>
        </p:nvSpPr>
        <p:spPr bwMode="auto">
          <a:xfrm rot="2400000">
            <a:off x="5684838" y="2595563"/>
            <a:ext cx="287337" cy="431800"/>
          </a:xfrm>
          <a:prstGeom prst="downArrow">
            <a:avLst>
              <a:gd name="adj1" fmla="val 50000"/>
              <a:gd name="adj2" fmla="val 37569"/>
            </a:avLst>
          </a:prstGeom>
          <a:solidFill>
            <a:srgbClr val="9999FF"/>
          </a:solidFill>
          <a:ln w="12700" algn="ctr">
            <a:solidFill>
              <a:schemeClr val="accent2"/>
            </a:solidFill>
            <a:miter lim="800000"/>
            <a:headEnd/>
            <a:tailEnd/>
          </a:ln>
        </p:spPr>
        <p:txBody>
          <a:bodyPr wrap="none" anchor="ctr"/>
          <a:lstStyle/>
          <a:p>
            <a:endParaRPr lang="it-IT"/>
          </a:p>
        </p:txBody>
      </p:sp>
      <p:sp>
        <p:nvSpPr>
          <p:cNvPr id="14344" name="AutoShape 13"/>
          <p:cNvSpPr>
            <a:spLocks noChangeArrowheads="1"/>
          </p:cNvSpPr>
          <p:nvPr/>
        </p:nvSpPr>
        <p:spPr bwMode="auto">
          <a:xfrm>
            <a:off x="900113" y="2420938"/>
            <a:ext cx="1800225" cy="1224086"/>
          </a:xfrm>
          <a:prstGeom prst="roundRect">
            <a:avLst>
              <a:gd name="adj" fmla="val 16667"/>
            </a:avLst>
          </a:prstGeom>
          <a:solidFill>
            <a:srgbClr val="666699">
              <a:alpha val="41176"/>
            </a:srgbClr>
          </a:solidFill>
          <a:ln w="9525">
            <a:solidFill>
              <a:srgbClr val="FFFF00"/>
            </a:solidFill>
            <a:round/>
            <a:headEnd/>
            <a:tailEnd/>
          </a:ln>
        </p:spPr>
        <p:txBody>
          <a:bodyPr wrap="none" anchor="ctr"/>
          <a:lstStyle/>
          <a:p>
            <a:endParaRPr lang="it-IT"/>
          </a:p>
        </p:txBody>
      </p:sp>
      <p:sp>
        <p:nvSpPr>
          <p:cNvPr id="14345" name="Text Box 14"/>
          <p:cNvSpPr txBox="1">
            <a:spLocks noChangeArrowheads="1"/>
          </p:cNvSpPr>
          <p:nvPr/>
        </p:nvSpPr>
        <p:spPr bwMode="auto">
          <a:xfrm>
            <a:off x="971550" y="2349500"/>
            <a:ext cx="1728788" cy="1338828"/>
          </a:xfrm>
          <a:prstGeom prst="rect">
            <a:avLst/>
          </a:prstGeom>
          <a:noFill/>
          <a:ln w="9525">
            <a:noFill/>
            <a:miter lim="800000"/>
            <a:headEnd/>
            <a:tailEnd/>
          </a:ln>
        </p:spPr>
        <p:txBody>
          <a:bodyPr>
            <a:spAutoFit/>
          </a:bodyPr>
          <a:lstStyle/>
          <a:p>
            <a:pPr algn="ctr">
              <a:spcBef>
                <a:spcPct val="50000"/>
              </a:spcBef>
            </a:pPr>
            <a:r>
              <a:rPr lang="it-IT" b="0">
                <a:solidFill>
                  <a:schemeClr val="tx2"/>
                </a:solidFill>
                <a:latin typeface="Tw Cen MT" pitchFamily="34" charset="0"/>
              </a:rPr>
              <a:t>Reattività agli stimoli.</a:t>
            </a:r>
          </a:p>
          <a:p>
            <a:pPr algn="ctr">
              <a:spcBef>
                <a:spcPct val="50000"/>
              </a:spcBef>
            </a:pPr>
            <a:r>
              <a:rPr lang="it-IT" b="0">
                <a:solidFill>
                  <a:schemeClr val="tx2"/>
                </a:solidFill>
                <a:latin typeface="Tw Cen MT" pitchFamily="34" charset="0"/>
              </a:rPr>
              <a:t>Corteccia prefrontale</a:t>
            </a:r>
          </a:p>
        </p:txBody>
      </p:sp>
      <p:sp>
        <p:nvSpPr>
          <p:cNvPr id="14346" name="AutoShape 15"/>
          <p:cNvSpPr>
            <a:spLocks noChangeArrowheads="1"/>
          </p:cNvSpPr>
          <p:nvPr/>
        </p:nvSpPr>
        <p:spPr bwMode="auto">
          <a:xfrm>
            <a:off x="6227763" y="2349500"/>
            <a:ext cx="1800225" cy="792163"/>
          </a:xfrm>
          <a:prstGeom prst="roundRect">
            <a:avLst>
              <a:gd name="adj" fmla="val 16667"/>
            </a:avLst>
          </a:prstGeom>
          <a:solidFill>
            <a:srgbClr val="666699">
              <a:alpha val="41176"/>
            </a:srgbClr>
          </a:solidFill>
          <a:ln w="9525">
            <a:solidFill>
              <a:srgbClr val="FFFF00"/>
            </a:solidFill>
            <a:round/>
            <a:headEnd/>
            <a:tailEnd/>
          </a:ln>
        </p:spPr>
        <p:txBody>
          <a:bodyPr wrap="none" anchor="ctr"/>
          <a:lstStyle/>
          <a:p>
            <a:endParaRPr lang="it-IT"/>
          </a:p>
        </p:txBody>
      </p:sp>
      <p:sp>
        <p:nvSpPr>
          <p:cNvPr id="14347" name="Text Box 16"/>
          <p:cNvSpPr txBox="1">
            <a:spLocks noChangeArrowheads="1"/>
          </p:cNvSpPr>
          <p:nvPr/>
        </p:nvSpPr>
        <p:spPr bwMode="auto">
          <a:xfrm>
            <a:off x="6227763" y="2303509"/>
            <a:ext cx="1728787" cy="923330"/>
          </a:xfrm>
          <a:prstGeom prst="rect">
            <a:avLst/>
          </a:prstGeom>
          <a:noFill/>
          <a:ln w="9525">
            <a:noFill/>
            <a:miter lim="800000"/>
            <a:headEnd/>
            <a:tailEnd/>
          </a:ln>
        </p:spPr>
        <p:txBody>
          <a:bodyPr>
            <a:spAutoFit/>
          </a:bodyPr>
          <a:lstStyle/>
          <a:p>
            <a:pPr algn="ctr">
              <a:spcBef>
                <a:spcPct val="50000"/>
              </a:spcBef>
            </a:pPr>
            <a:r>
              <a:rPr lang="it-IT" b="0">
                <a:solidFill>
                  <a:schemeClr val="tx2"/>
                </a:solidFill>
                <a:latin typeface="Tw Cen MT" pitchFamily="34" charset="0"/>
              </a:rPr>
              <a:t>Cure genitoriali Educazione. Aspetti Culturali</a:t>
            </a:r>
          </a:p>
        </p:txBody>
      </p:sp>
      <p:sp>
        <p:nvSpPr>
          <p:cNvPr id="14348" name="AutoShape 18"/>
          <p:cNvSpPr>
            <a:spLocks noChangeArrowheads="1"/>
          </p:cNvSpPr>
          <p:nvPr/>
        </p:nvSpPr>
        <p:spPr bwMode="auto">
          <a:xfrm>
            <a:off x="3492500" y="4868863"/>
            <a:ext cx="1692275" cy="792162"/>
          </a:xfrm>
          <a:prstGeom prst="roundRect">
            <a:avLst>
              <a:gd name="adj" fmla="val 16667"/>
            </a:avLst>
          </a:prstGeom>
          <a:solidFill>
            <a:srgbClr val="666699">
              <a:alpha val="41176"/>
            </a:srgbClr>
          </a:solidFill>
          <a:ln w="9525">
            <a:solidFill>
              <a:srgbClr val="FFFF00"/>
            </a:solidFill>
            <a:round/>
            <a:headEnd/>
            <a:tailEnd/>
          </a:ln>
        </p:spPr>
        <p:txBody>
          <a:bodyPr wrap="none" anchor="ctr"/>
          <a:lstStyle/>
          <a:p>
            <a:endParaRPr lang="it-IT"/>
          </a:p>
        </p:txBody>
      </p:sp>
      <p:sp>
        <p:nvSpPr>
          <p:cNvPr id="14349" name="Text Box 19"/>
          <p:cNvSpPr txBox="1">
            <a:spLocks noChangeArrowheads="1"/>
          </p:cNvSpPr>
          <p:nvPr/>
        </p:nvSpPr>
        <p:spPr bwMode="auto">
          <a:xfrm>
            <a:off x="3462503" y="4781841"/>
            <a:ext cx="1835150" cy="1615827"/>
          </a:xfrm>
          <a:prstGeom prst="rect">
            <a:avLst/>
          </a:prstGeom>
          <a:noFill/>
          <a:ln w="9525">
            <a:noFill/>
            <a:miter lim="800000"/>
            <a:headEnd/>
            <a:tailEnd/>
          </a:ln>
        </p:spPr>
        <p:txBody>
          <a:bodyPr>
            <a:spAutoFit/>
          </a:bodyPr>
          <a:lstStyle/>
          <a:p>
            <a:pPr algn="ctr">
              <a:spcBef>
                <a:spcPct val="50000"/>
              </a:spcBef>
            </a:pPr>
            <a:r>
              <a:rPr lang="it-IT" b="0">
                <a:solidFill>
                  <a:schemeClr val="tx2"/>
                </a:solidFill>
                <a:latin typeface="Tw Cen MT" pitchFamily="34" charset="0"/>
              </a:rPr>
              <a:t>Es. EF</a:t>
            </a:r>
          </a:p>
          <a:p>
            <a:pPr algn="ctr">
              <a:spcBef>
                <a:spcPct val="50000"/>
              </a:spcBef>
            </a:pPr>
            <a:r>
              <a:rPr lang="it-IT">
                <a:solidFill>
                  <a:schemeClr val="tx2"/>
                </a:solidFill>
                <a:latin typeface="Tw Cen MT" pitchFamily="34" charset="0"/>
              </a:rPr>
              <a:t>Risorse disponibili</a:t>
            </a:r>
            <a:endParaRPr lang="it-IT" b="0">
              <a:solidFill>
                <a:schemeClr val="tx2"/>
              </a:solidFill>
              <a:latin typeface="Tw Cen MT" pitchFamily="34" charset="0"/>
            </a:endParaRPr>
          </a:p>
          <a:p>
            <a:pPr algn="ctr">
              <a:spcBef>
                <a:spcPct val="50000"/>
              </a:spcBef>
            </a:pPr>
            <a:endParaRPr lang="it-IT" b="0">
              <a:solidFill>
                <a:schemeClr val="tx2"/>
              </a:solidFill>
              <a:latin typeface="Tw Cen MT" pitchFamily="34" charset="0"/>
            </a:endParaRPr>
          </a:p>
          <a:p>
            <a:pPr algn="ctr">
              <a:spcBef>
                <a:spcPct val="50000"/>
              </a:spcBef>
            </a:pPr>
            <a:endParaRPr lang="it-IT" b="0">
              <a:solidFill>
                <a:schemeClr val="tx2"/>
              </a:solidFill>
              <a:latin typeface="Tw Cen MT" pitchFamily="34" charset="0"/>
            </a:endParaRPr>
          </a:p>
        </p:txBody>
      </p:sp>
      <p:sp>
        <p:nvSpPr>
          <p:cNvPr id="14350" name="AutoShape 23"/>
          <p:cNvSpPr>
            <a:spLocks noChangeArrowheads="1"/>
          </p:cNvSpPr>
          <p:nvPr/>
        </p:nvSpPr>
        <p:spPr bwMode="auto">
          <a:xfrm>
            <a:off x="4211638" y="4003675"/>
            <a:ext cx="288925" cy="360363"/>
          </a:xfrm>
          <a:prstGeom prst="upArrow">
            <a:avLst>
              <a:gd name="adj1" fmla="val 50000"/>
              <a:gd name="adj2" fmla="val 31181"/>
            </a:avLst>
          </a:prstGeom>
          <a:solidFill>
            <a:srgbClr val="9999FF"/>
          </a:solidFill>
          <a:ln w="12700" algn="ctr">
            <a:solidFill>
              <a:schemeClr val="accent2"/>
            </a:solidFill>
            <a:miter lim="800000"/>
            <a:headEnd/>
            <a:tailEnd/>
          </a:ln>
        </p:spPr>
        <p:txBody>
          <a:bodyPr wrap="none" anchor="ctr"/>
          <a:lstStyle/>
          <a:p>
            <a:endParaRPr lang="it-IT"/>
          </a:p>
        </p:txBody>
      </p:sp>
      <p:sp>
        <p:nvSpPr>
          <p:cNvPr id="14351" name="Rectangle 2"/>
          <p:cNvSpPr>
            <a:spLocks noChangeArrowheads="1"/>
          </p:cNvSpPr>
          <p:nvPr/>
        </p:nvSpPr>
        <p:spPr bwMode="auto">
          <a:xfrm>
            <a:off x="457200" y="544414"/>
            <a:ext cx="8229600" cy="868362"/>
          </a:xfrm>
          <a:prstGeom prst="rect">
            <a:avLst/>
          </a:prstGeom>
          <a:noFill/>
          <a:ln w="9525">
            <a:noFill/>
            <a:miter lim="800000"/>
            <a:headEnd/>
            <a:tailEnd/>
          </a:ln>
        </p:spPr>
        <p:txBody>
          <a:bodyPr anchor="ctr"/>
          <a:lstStyle/>
          <a:p>
            <a:pPr eaLnBrk="0" hangingPunct="0"/>
            <a:r>
              <a:rPr lang="it-IT" sz="3600" b="0">
                <a:solidFill>
                  <a:schemeClr val="tx2"/>
                </a:solidFill>
                <a:latin typeface="Tw Cen MT" pitchFamily="34" charset="0"/>
              </a:rPr>
              <a:t>QUALI FATTORI INFLUENZANO L’AUTOREGOLAZIONE ?  Differenze individuali (ipo-autoregolazione o iper-)</a:t>
            </a:r>
          </a:p>
        </p:txBody>
      </p:sp>
      <p:sp>
        <p:nvSpPr>
          <p:cNvPr id="3" name="CasellaDiTesto 2"/>
          <p:cNvSpPr txBox="1"/>
          <p:nvPr/>
        </p:nvSpPr>
        <p:spPr>
          <a:xfrm>
            <a:off x="5724525" y="4437063"/>
            <a:ext cx="2962275" cy="400110"/>
          </a:xfrm>
          <a:prstGeom prst="rect">
            <a:avLst/>
          </a:prstGeom>
          <a:noFill/>
          <a:ln w="41275">
            <a:solidFill>
              <a:srgbClr val="FFFF00"/>
            </a:solidFill>
          </a:ln>
        </p:spPr>
        <p:txBody>
          <a:bodyPr wrap="square" rtlCol="0">
            <a:spAutoFit/>
          </a:bodyPr>
          <a:lstStyle/>
          <a:p>
            <a:r>
              <a:rPr lang="it-IT" sz="2000" b="1">
                <a:solidFill>
                  <a:srgbClr val="FFFF00"/>
                </a:solidFill>
              </a:rPr>
              <a:t> INTERRELAZIONE!</a:t>
            </a:r>
          </a:p>
        </p:txBody>
      </p:sp>
      <p:sp>
        <p:nvSpPr>
          <p:cNvPr id="4" name="Rettangolo 3"/>
          <p:cNvSpPr/>
          <p:nvPr/>
        </p:nvSpPr>
        <p:spPr>
          <a:xfrm>
            <a:off x="5579672" y="4364038"/>
            <a:ext cx="3107128" cy="649138"/>
          </a:xfrm>
          <a:prstGeom prst="rect">
            <a:avLst/>
          </a:prstGeom>
          <a:noFill/>
          <a:ln w="44450">
            <a:solidFill>
              <a:srgbClr val="FFFF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719080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pPr marL="0" indent="0" algn="ctr">
              <a:buNone/>
            </a:pPr>
            <a:r>
              <a:rPr lang="it-IT" b="1">
                <a:solidFill>
                  <a:schemeClr val="tx2"/>
                </a:solidFill>
              </a:rPr>
              <a:t>BUONA AUTOREGOLAZIONE</a:t>
            </a:r>
          </a:p>
          <a:p>
            <a:pPr marL="0" indent="0" algn="ctr">
              <a:buNone/>
            </a:pPr>
            <a:endParaRPr lang="it-IT" b="1">
              <a:solidFill>
                <a:schemeClr val="tx2"/>
              </a:solidFill>
            </a:endParaRPr>
          </a:p>
          <a:p>
            <a:pPr marL="0" indent="0" algn="ctr">
              <a:buNone/>
            </a:pPr>
            <a:endParaRPr lang="it-IT" b="1">
              <a:solidFill>
                <a:schemeClr val="tx2"/>
              </a:solidFill>
            </a:endParaRPr>
          </a:p>
          <a:p>
            <a:pPr marL="0" indent="0" algn="ctr">
              <a:buNone/>
            </a:pPr>
            <a:endParaRPr lang="it-IT" b="1">
              <a:solidFill>
                <a:schemeClr val="tx2"/>
              </a:solidFill>
            </a:endParaRPr>
          </a:p>
          <a:p>
            <a:pPr marL="0" indent="0" algn="ctr">
              <a:buNone/>
            </a:pPr>
            <a:endParaRPr lang="it-IT" b="1">
              <a:solidFill>
                <a:schemeClr val="tx2"/>
              </a:solidFill>
            </a:endParaRPr>
          </a:p>
          <a:p>
            <a:pPr marL="0" indent="0" algn="ctr">
              <a:buNone/>
            </a:pPr>
            <a:r>
              <a:rPr lang="it-IT" b="1">
                <a:solidFill>
                  <a:schemeClr val="tx2"/>
                </a:solidFill>
              </a:rPr>
              <a:t>Sensazione di poter controllare</a:t>
            </a:r>
          </a:p>
          <a:p>
            <a:pPr algn="ctr"/>
            <a:r>
              <a:rPr lang="it-IT" b="1">
                <a:solidFill>
                  <a:schemeClr val="tx2"/>
                </a:solidFill>
              </a:rPr>
              <a:t>Pensieri</a:t>
            </a:r>
          </a:p>
          <a:p>
            <a:pPr algn="ctr"/>
            <a:r>
              <a:rPr lang="it-IT" b="1">
                <a:solidFill>
                  <a:schemeClr val="tx2"/>
                </a:solidFill>
              </a:rPr>
              <a:t>emozioni</a:t>
            </a:r>
          </a:p>
          <a:p>
            <a:pPr algn="ctr"/>
            <a:r>
              <a:rPr lang="it-IT" b="1">
                <a:solidFill>
                  <a:schemeClr val="tx2"/>
                </a:solidFill>
              </a:rPr>
              <a:t>comportamenti</a:t>
            </a:r>
          </a:p>
        </p:txBody>
      </p:sp>
      <p:sp>
        <p:nvSpPr>
          <p:cNvPr id="4" name="Freccia in giù 3"/>
          <p:cNvSpPr/>
          <p:nvPr/>
        </p:nvSpPr>
        <p:spPr>
          <a:xfrm>
            <a:off x="3707904" y="2132856"/>
            <a:ext cx="64807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7353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609600" y="228600"/>
            <a:ext cx="8153400" cy="990600"/>
          </a:xfrm>
        </p:spPr>
        <p:txBody>
          <a:bodyPr>
            <a:normAutofit fontScale="90000"/>
          </a:bodyPr>
          <a:lstStyle/>
          <a:p>
            <a:pPr algn="ctr"/>
            <a:br>
              <a:rPr lang="it-IT">
                <a:solidFill>
                  <a:srgbClr val="99FF33"/>
                </a:solidFill>
              </a:rPr>
            </a:br>
            <a:r>
              <a:rPr lang="it-IT" b="1">
                <a:solidFill>
                  <a:srgbClr val="99FF33"/>
                </a:solidFill>
              </a:rPr>
              <a:t>REGOLAZIONE</a:t>
            </a:r>
            <a:br>
              <a:rPr lang="it-IT" b="1">
                <a:solidFill>
                  <a:srgbClr val="99FF33"/>
                </a:solidFill>
              </a:rPr>
            </a:br>
            <a:endParaRPr lang="it-IT" b="1">
              <a:solidFill>
                <a:srgbClr val="99FF33"/>
              </a:solidFill>
            </a:endParaRPr>
          </a:p>
        </p:txBody>
      </p:sp>
      <p:sp>
        <p:nvSpPr>
          <p:cNvPr id="13315" name="Rectangle 5"/>
          <p:cNvSpPr>
            <a:spLocks/>
          </p:cNvSpPr>
          <p:nvPr/>
        </p:nvSpPr>
        <p:spPr bwMode="auto">
          <a:xfrm>
            <a:off x="827088" y="1844675"/>
            <a:ext cx="3529012" cy="676275"/>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buFont typeface="Wingdings" pitchFamily="2" charset="2"/>
              <a:buNone/>
            </a:pPr>
            <a:r>
              <a:rPr lang="it-IT" sz="2900">
                <a:solidFill>
                  <a:schemeClr val="tx2"/>
                </a:solidFill>
                <a:latin typeface="Tw Cen MT" pitchFamily="34" charset="0"/>
              </a:rPr>
              <a:t>ETERO</a:t>
            </a:r>
            <a:r>
              <a:rPr lang="it-IT" sz="2900" b="0">
                <a:solidFill>
                  <a:schemeClr val="tx2"/>
                </a:solidFill>
                <a:latin typeface="Tw Cen MT" pitchFamily="34" charset="0"/>
              </a:rPr>
              <a:t>-regolazione</a:t>
            </a:r>
          </a:p>
        </p:txBody>
      </p:sp>
      <p:sp>
        <p:nvSpPr>
          <p:cNvPr id="13316" name="Rectangle 6"/>
          <p:cNvSpPr>
            <a:spLocks/>
          </p:cNvSpPr>
          <p:nvPr/>
        </p:nvSpPr>
        <p:spPr bwMode="auto">
          <a:xfrm>
            <a:off x="5219700" y="1844675"/>
            <a:ext cx="3529013" cy="676275"/>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buFont typeface="Wingdings" pitchFamily="2" charset="2"/>
              <a:buNone/>
            </a:pPr>
            <a:r>
              <a:rPr lang="it-IT" sz="2900">
                <a:solidFill>
                  <a:schemeClr val="tx2"/>
                </a:solidFill>
                <a:latin typeface="Tw Cen MT" pitchFamily="34" charset="0"/>
              </a:rPr>
              <a:t>AUTO</a:t>
            </a:r>
            <a:r>
              <a:rPr lang="it-IT" sz="2900" b="0">
                <a:solidFill>
                  <a:schemeClr val="tx2"/>
                </a:solidFill>
                <a:latin typeface="Tw Cen MT" pitchFamily="34" charset="0"/>
              </a:rPr>
              <a:t>-regolazione</a:t>
            </a:r>
          </a:p>
        </p:txBody>
      </p:sp>
      <p:pic>
        <p:nvPicPr>
          <p:cNvPr id="13317" name="Picture 6" descr="gonfiabile-bambini-02(1)"/>
          <p:cNvPicPr>
            <a:picLocks noChangeAspect="1" noChangeArrowheads="1"/>
          </p:cNvPicPr>
          <p:nvPr/>
        </p:nvPicPr>
        <p:blipFill>
          <a:blip r:embed="rId2" cstate="print"/>
          <a:srcRect/>
          <a:stretch>
            <a:fillRect/>
          </a:stretch>
        </p:blipFill>
        <p:spPr bwMode="auto">
          <a:xfrm>
            <a:off x="5987256" y="2825303"/>
            <a:ext cx="1993900" cy="1495425"/>
          </a:xfrm>
          <a:prstGeom prst="rect">
            <a:avLst/>
          </a:prstGeom>
          <a:noFill/>
          <a:ln w="9525">
            <a:noFill/>
            <a:miter lim="800000"/>
            <a:headEnd/>
            <a:tailEnd/>
          </a:ln>
        </p:spPr>
      </p:pic>
      <p:pic>
        <p:nvPicPr>
          <p:cNvPr id="13318" name="Picture 8" descr="mamma-chioccia"/>
          <p:cNvPicPr>
            <a:picLocks noChangeAspect="1" noChangeArrowheads="1"/>
          </p:cNvPicPr>
          <p:nvPr/>
        </p:nvPicPr>
        <p:blipFill>
          <a:blip r:embed="rId3" cstate="print"/>
          <a:srcRect/>
          <a:stretch>
            <a:fillRect/>
          </a:stretch>
        </p:blipFill>
        <p:spPr bwMode="auto">
          <a:xfrm>
            <a:off x="971600" y="2881659"/>
            <a:ext cx="2016819" cy="1382712"/>
          </a:xfrm>
          <a:prstGeom prst="rect">
            <a:avLst/>
          </a:prstGeom>
          <a:noFill/>
          <a:ln w="9525">
            <a:noFill/>
            <a:miter lim="800000"/>
            <a:headEnd/>
            <a:tailEnd/>
          </a:ln>
        </p:spPr>
      </p:pic>
      <p:sp>
        <p:nvSpPr>
          <p:cNvPr id="2" name="Freccia a destra 1"/>
          <p:cNvSpPr/>
          <p:nvPr/>
        </p:nvSpPr>
        <p:spPr>
          <a:xfrm>
            <a:off x="3563888" y="3356992"/>
            <a:ext cx="208823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67544" y="4869160"/>
            <a:ext cx="7513612" cy="1631216"/>
          </a:xfrm>
          <a:prstGeom prst="rect">
            <a:avLst/>
          </a:prstGeom>
          <a:noFill/>
        </p:spPr>
        <p:txBody>
          <a:bodyPr wrap="square" rtlCol="0">
            <a:spAutoFit/>
          </a:bodyPr>
          <a:lstStyle/>
          <a:p>
            <a:r>
              <a:rPr lang="it-IT" sz="2000">
                <a:solidFill>
                  <a:schemeClr val="tx2"/>
                </a:solidFill>
              </a:rPr>
              <a:t>COME?</a:t>
            </a:r>
          </a:p>
          <a:p>
            <a:endParaRPr lang="it-IT" sz="2000">
              <a:solidFill>
                <a:schemeClr val="tx2"/>
              </a:solidFill>
            </a:endParaRPr>
          </a:p>
          <a:p>
            <a:r>
              <a:rPr lang="it-IT" sz="2000">
                <a:solidFill>
                  <a:schemeClr val="tx2"/>
                </a:solidFill>
              </a:rPr>
              <a:t>Attraverso mediazione linguistica in situazioni sociali significative.</a:t>
            </a:r>
          </a:p>
          <a:p>
            <a:r>
              <a:rPr lang="it-IT" sz="2000">
                <a:solidFill>
                  <a:schemeClr val="tx2"/>
                </a:solidFill>
              </a:rPr>
              <a:t>Supporto all’autonomia. Es. gestione emozioni negative</a:t>
            </a:r>
          </a:p>
        </p:txBody>
      </p:sp>
    </p:spTree>
    <p:extLst>
      <p:ext uri="{BB962C8B-B14F-4D97-AF65-F5344CB8AC3E}">
        <p14:creationId xmlns:p14="http://schemas.microsoft.com/office/powerpoint/2010/main" val="849754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Personalizzato 62">
      <a:dk1>
        <a:sysClr val="windowText" lastClr="000000"/>
      </a:dk1>
      <a:lt1>
        <a:srgbClr val="782E78"/>
      </a:lt1>
      <a:dk2>
        <a:srgbClr val="FFFFFF"/>
      </a:dk2>
      <a:lt2>
        <a:srgbClr val="FFF39D"/>
      </a:lt2>
      <a:accent1>
        <a:srgbClr val="FFFFFF"/>
      </a:accent1>
      <a:accent2>
        <a:srgbClr val="D89BD8"/>
      </a:accent2>
      <a:accent3>
        <a:srgbClr val="B32C16"/>
      </a:accent3>
      <a:accent4>
        <a:srgbClr val="F5CD2D"/>
      </a:accent4>
      <a:accent5>
        <a:srgbClr val="FFFFFF"/>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oggia">
  <a:themeElements>
    <a:clrScheme name="Personalizzato 62">
      <a:dk1>
        <a:sysClr val="windowText" lastClr="000000"/>
      </a:dk1>
      <a:lt1>
        <a:srgbClr val="782E78"/>
      </a:lt1>
      <a:dk2>
        <a:srgbClr val="FFFFFF"/>
      </a:dk2>
      <a:lt2>
        <a:srgbClr val="FFF39D"/>
      </a:lt2>
      <a:accent1>
        <a:srgbClr val="FFFFFF"/>
      </a:accent1>
      <a:accent2>
        <a:srgbClr val="D89BD8"/>
      </a:accent2>
      <a:accent3>
        <a:srgbClr val="B32C16"/>
      </a:accent3>
      <a:accent4>
        <a:srgbClr val="F5CD2D"/>
      </a:accent4>
      <a:accent5>
        <a:srgbClr val="FFFFFF"/>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2371</TotalTime>
  <Words>1577</Words>
  <Application>Microsoft Office PowerPoint</Application>
  <PresentationFormat>Presentazione su schermo (4:3)</PresentationFormat>
  <Paragraphs>263</Paragraphs>
  <Slides>37</Slides>
  <Notes>4</Notes>
  <HiddenSlides>0</HiddenSlides>
  <MMClips>0</MMClips>
  <ScaleCrop>false</ScaleCrop>
  <HeadingPairs>
    <vt:vector size="8" baseType="variant">
      <vt:variant>
        <vt:lpstr>Caratteri utilizzati</vt:lpstr>
      </vt:variant>
      <vt:variant>
        <vt:i4>12</vt:i4>
      </vt:variant>
      <vt:variant>
        <vt:lpstr>Tema</vt:lpstr>
      </vt:variant>
      <vt:variant>
        <vt:i4>4</vt:i4>
      </vt:variant>
      <vt:variant>
        <vt:lpstr>Server OLE incorporati</vt:lpstr>
      </vt:variant>
      <vt:variant>
        <vt:i4>1</vt:i4>
      </vt:variant>
      <vt:variant>
        <vt:lpstr>Titoli diapositive</vt:lpstr>
      </vt:variant>
      <vt:variant>
        <vt:i4>37</vt:i4>
      </vt:variant>
    </vt:vector>
  </HeadingPairs>
  <TitlesOfParts>
    <vt:vector size="54" baseType="lpstr">
      <vt:lpstr>ＭＳ Ｐゴシック</vt:lpstr>
      <vt:lpstr>Arial</vt:lpstr>
      <vt:lpstr>Arial Unicode MS</vt:lpstr>
      <vt:lpstr>Calibri</vt:lpstr>
      <vt:lpstr>Calibri Light</vt:lpstr>
      <vt:lpstr>Century Schoolbook</vt:lpstr>
      <vt:lpstr>Georgia</vt:lpstr>
      <vt:lpstr>Lato</vt:lpstr>
      <vt:lpstr>Times New Roman</vt:lpstr>
      <vt:lpstr>Tw Cen MT</vt:lpstr>
      <vt:lpstr>Wingdings</vt:lpstr>
      <vt:lpstr>Wingdings 2</vt:lpstr>
      <vt:lpstr>Loggia</vt:lpstr>
      <vt:lpstr>Tema di Office</vt:lpstr>
      <vt:lpstr>1_Loggia</vt:lpstr>
      <vt:lpstr>2_Tema di Office</vt:lpstr>
      <vt:lpstr>Immagine bitmap</vt:lpstr>
      <vt:lpstr>LA CAPACITA’ DI AUTOREGOLARSI</vt:lpstr>
      <vt:lpstr>La regolazione delle emozioni </vt:lpstr>
      <vt:lpstr>Presentazione standard di PowerPoint</vt:lpstr>
      <vt:lpstr>Presentazione standard di PowerPoint</vt:lpstr>
      <vt:lpstr>LA CAPACITA’ DI AUTOREGOLARSI</vt:lpstr>
      <vt:lpstr>IL MARSHMELLOW TEST…</vt:lpstr>
      <vt:lpstr>Presentazione standard di PowerPoint</vt:lpstr>
      <vt:lpstr>Presentazione standard di PowerPoint</vt:lpstr>
      <vt:lpstr> REGOLAZIONE </vt:lpstr>
      <vt:lpstr>FASE 1 – NEUROMODULAZIONE (2-3 mesi)</vt:lpstr>
      <vt:lpstr>FASE 3: autocontrollo (verso 2 anni)</vt:lpstr>
      <vt:lpstr>FASE 4 – AUTOREGOLAZIONE  (da età prescolare)</vt:lpstr>
      <vt:lpstr>Presentazione standard di PowerPoint</vt:lpstr>
      <vt:lpstr>Presentazione standard di PowerPoint</vt:lpstr>
      <vt:lpstr>Presentazione standard di PowerPoint</vt:lpstr>
      <vt:lpstr>LE FUNZIONI ESECUTIVE: COSA SONO?</vt:lpstr>
      <vt:lpstr>LE FUNZIONI ESECUTIVE: COSA SONO?</vt:lpstr>
      <vt:lpstr>Presentazione standard di PowerPoint</vt:lpstr>
      <vt:lpstr>LE FUNZIONI ESECUTIVE: COSA SONO?</vt:lpstr>
      <vt:lpstr>LE FUNZIONI ESECUTIVE: COSA SONO?</vt:lpstr>
      <vt:lpstr>ARROWS TASK</vt:lpstr>
      <vt:lpstr>LE FUNZIONI ESECUTIVE: COSA SONO?</vt:lpstr>
      <vt:lpstr>Presentazione standard di PowerPoint</vt:lpstr>
      <vt:lpstr>Presentazione standard di PowerPoint</vt:lpstr>
      <vt:lpstr>Presentazione standard di PowerPoint</vt:lpstr>
      <vt:lpstr>Presentazione standard di PowerPoint</vt:lpstr>
      <vt:lpstr>Presentazione standard di PowerPoint</vt:lpstr>
      <vt:lpstr>AUTOREGOLAZIONE E APPRENDIEMNTO</vt:lpstr>
      <vt:lpstr>BAMBINI CON  PROBLEMI DI REGOLAZIONE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dc:creator>
  <cp:lastModifiedBy>Federica Bianco</cp:lastModifiedBy>
  <cp:revision>94</cp:revision>
  <dcterms:created xsi:type="dcterms:W3CDTF">2014-02-25T10:22:36Z</dcterms:created>
  <dcterms:modified xsi:type="dcterms:W3CDTF">2025-04-07T10:06:11Z</dcterms:modified>
</cp:coreProperties>
</file>