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89" r:id="rId3"/>
    <p:sldId id="366" r:id="rId4"/>
    <p:sldId id="316" r:id="rId5"/>
    <p:sldId id="317" r:id="rId6"/>
    <p:sldId id="318" r:id="rId7"/>
    <p:sldId id="319" r:id="rId8"/>
    <p:sldId id="367" r:id="rId9"/>
    <p:sldId id="265" r:id="rId10"/>
    <p:sldId id="259" r:id="rId11"/>
    <p:sldId id="351" r:id="rId12"/>
    <p:sldId id="260" r:id="rId13"/>
    <p:sldId id="364" r:id="rId14"/>
    <p:sldId id="368" r:id="rId15"/>
    <p:sldId id="369" r:id="rId16"/>
    <p:sldId id="370" r:id="rId17"/>
    <p:sldId id="304" r:id="rId18"/>
    <p:sldId id="305" r:id="rId19"/>
    <p:sldId id="371" r:id="rId20"/>
    <p:sldId id="306" r:id="rId21"/>
    <p:sldId id="372" r:id="rId22"/>
    <p:sldId id="273" r:id="rId23"/>
    <p:sldId id="373" r:id="rId2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362426-01E7-42F1-BCF5-04D159282412}" type="datetimeFigureOut">
              <a:rPr lang="it-IT" smtClean="0"/>
              <a:t>17/03/2025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67494-65EE-4EC3-B875-4F38CC34B4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7258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92E29-E34D-417C-919C-682227F45FE7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1026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D416F1-7364-4D14-82F3-5D082A59B6E9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46024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Comparsa tv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D416F1-7364-4D14-82F3-5D082A59B6E9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242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92E29-E34D-417C-919C-682227F45FE7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0349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92E29-E34D-417C-919C-682227F45FE7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6263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92E29-E34D-417C-919C-682227F45FE7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1754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Apprendimento: passare da periferia a centro</a:t>
            </a:r>
          </a:p>
          <a:p>
            <a:endParaRPr lang="it-IT" dirty="0"/>
          </a:p>
          <a:p>
            <a:r>
              <a:rPr lang="it-IT" dirty="0"/>
              <a:t>Da passivo a attivo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92E29-E34D-417C-919C-682227F45FE7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6653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D416F1-7364-4D14-82F3-5D082A59B6E9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879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D416F1-7364-4D14-82F3-5D082A59B6E9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151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Arrivata qui </a:t>
            </a:r>
            <a:r>
              <a:rPr lang="it-IT"/>
              <a:t>22 agosto 2022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D416F1-7364-4D14-82F3-5D082A59B6E9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366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D416F1-7364-4D14-82F3-5D082A59B6E9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7272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18BBCA-3E6F-E3D8-55D6-B71DDC8B8D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F1CA2E4-5FB5-3F13-C739-089C792D01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7DD0743-4C0E-A82C-1CCC-CE8703260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C605-C8A7-417B-B03E-E5EB718268CB}" type="datetimeFigureOut">
              <a:rPr lang="it-IT" smtClean="0"/>
              <a:t>17/03/2025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90BC423-0310-BE2F-09D5-A09D296DC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3D1D807-9E3B-0DC9-E58E-5332C03E1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B75A-9B30-444D-8908-B40F9CD69A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3388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6C315E-771B-3991-7A21-476B4B474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CB80362-0FBD-19E1-A6D8-82ABB88836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271365-4FBF-FE66-86FD-AC1A9DB92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C605-C8A7-417B-B03E-E5EB718268CB}" type="datetimeFigureOut">
              <a:rPr lang="it-IT" smtClean="0"/>
              <a:t>17/03/2025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DB921D4-ED6D-8C90-5141-E0149EA02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8BF31FC-370F-A423-9F76-91FE0339E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B75A-9B30-444D-8908-B40F9CD69A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6467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BCE4A12-BA09-8A1D-D47D-A0DC0E9A6C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457E215-83B9-7570-3300-C6B48201A5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3E83E6-B5EA-A885-91D1-788615708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C605-C8A7-417B-B03E-E5EB718268CB}" type="datetimeFigureOut">
              <a:rPr lang="it-IT" smtClean="0"/>
              <a:t>17/03/2025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9CAEC7A-D20E-37A7-F297-9D012D8BF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CA40755-3935-A9BF-D156-6A8AD7A29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B75A-9B30-444D-8908-B40F9CD69A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6475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BB2A5A14-CC39-4DE0-B8DE-3139F33247F1}" type="datetimeFigureOut">
              <a:rPr lang="it-IT" smtClean="0">
                <a:solidFill>
                  <a:srgbClr val="FFFFFF"/>
                </a:solidFill>
              </a:rPr>
              <a:pPr/>
              <a:t>17/03/2025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10" name="Rettangolo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592259"/>
              </a:solidFill>
            </a:endParaRPr>
          </a:p>
        </p:txBody>
      </p:sp>
      <p:sp>
        <p:nvSpPr>
          <p:cNvPr id="12" name="Rettangolo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592259"/>
              </a:solidFill>
            </a:endParaRPr>
          </a:p>
        </p:txBody>
      </p:sp>
      <p:sp>
        <p:nvSpPr>
          <p:cNvPr id="14" name="Rettangolo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592259"/>
              </a:solidFill>
            </a:endParaRPr>
          </a:p>
        </p:txBody>
      </p:sp>
      <p:sp>
        <p:nvSpPr>
          <p:cNvPr id="19" name="Rettangolo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592259"/>
              </a:solidFill>
            </a:endParaRPr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Connettore 1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Connettore 1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Rettangolo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srgbClr val="592259"/>
              </a:solidFill>
            </a:endParaRPr>
          </a:p>
        </p:txBody>
      </p:sp>
      <p:sp>
        <p:nvSpPr>
          <p:cNvPr id="21" name="Ovale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srgbClr val="592259"/>
              </a:solidFill>
            </a:endParaRPr>
          </a:p>
        </p:txBody>
      </p:sp>
      <p:sp>
        <p:nvSpPr>
          <p:cNvPr id="23" name="Ovale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srgbClr val="592259"/>
              </a:solidFill>
            </a:endParaRPr>
          </a:p>
        </p:txBody>
      </p:sp>
      <p:sp>
        <p:nvSpPr>
          <p:cNvPr id="24" name="Ovale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srgbClr val="592259"/>
              </a:solidFill>
            </a:endParaRPr>
          </a:p>
        </p:txBody>
      </p:sp>
      <p:sp>
        <p:nvSpPr>
          <p:cNvPr id="26" name="Ovale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srgbClr val="592259"/>
              </a:solidFill>
            </a:endParaRPr>
          </a:p>
        </p:txBody>
      </p:sp>
      <p:sp>
        <p:nvSpPr>
          <p:cNvPr id="25" name="Ovale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srgbClr val="592259"/>
              </a:solidFill>
            </a:endParaRPr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8B2A6CD1-154E-4FED-92B4-00597838EF3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46805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B2A5A14-CC39-4DE0-B8DE-3139F33247F1}" type="datetimeFigureOut">
              <a:rPr lang="it-IT" smtClean="0">
                <a:solidFill>
                  <a:srgbClr val="FFFFFF"/>
                </a:solidFill>
              </a:rPr>
              <a:pPr/>
              <a:t>17/03/2025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B2A6CD1-154E-4FED-92B4-00597838EF33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136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BB2A5A14-CC39-4DE0-B8DE-3139F33247F1}" type="datetimeFigureOut">
              <a:rPr lang="it-IT" smtClean="0">
                <a:solidFill>
                  <a:srgbClr val="FFF39D"/>
                </a:solidFill>
              </a:rPr>
              <a:pPr/>
              <a:t>17/03/2025</a:t>
            </a:fld>
            <a:endParaRPr lang="it-IT">
              <a:solidFill>
                <a:srgbClr val="FFF39D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it-IT">
              <a:solidFill>
                <a:srgbClr val="FFF39D"/>
              </a:solidFill>
            </a:endParaRPr>
          </a:p>
        </p:txBody>
      </p:sp>
      <p:sp>
        <p:nvSpPr>
          <p:cNvPr id="9" name="Rettangolo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592259"/>
              </a:solidFill>
            </a:endParaRPr>
          </a:p>
        </p:txBody>
      </p:sp>
      <p:sp>
        <p:nvSpPr>
          <p:cNvPr id="10" name="Rettangolo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592259"/>
              </a:solidFill>
            </a:endParaRPr>
          </a:p>
        </p:txBody>
      </p:sp>
      <p:sp>
        <p:nvSpPr>
          <p:cNvPr id="11" name="Rettangolo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592259"/>
              </a:solidFill>
            </a:endParaRPr>
          </a:p>
        </p:txBody>
      </p:sp>
      <p:sp>
        <p:nvSpPr>
          <p:cNvPr id="12" name="Rettangolo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592259"/>
              </a:solidFill>
            </a:endParaRPr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srgbClr val="592259"/>
              </a:solidFill>
            </a:endParaRPr>
          </a:p>
        </p:txBody>
      </p:sp>
      <p:sp>
        <p:nvSpPr>
          <p:cNvPr id="14" name="Connettore 1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srgbClr val="592259"/>
              </a:solidFill>
            </a:endParaRPr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srgbClr val="592259"/>
              </a:solidFill>
            </a:endParaRPr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srgbClr val="592259"/>
              </a:solidFill>
            </a:endParaRPr>
          </a:p>
        </p:txBody>
      </p:sp>
      <p:sp>
        <p:nvSpPr>
          <p:cNvPr id="17" name="Connettore 1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srgbClr val="592259"/>
              </a:solidFill>
            </a:endParaRPr>
          </a:p>
        </p:txBody>
      </p:sp>
      <p:sp>
        <p:nvSpPr>
          <p:cNvPr id="18" name="Rettangolo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srgbClr val="592259"/>
              </a:solidFill>
            </a:endParaRPr>
          </a:p>
        </p:txBody>
      </p:sp>
      <p:sp>
        <p:nvSpPr>
          <p:cNvPr id="19" name="Ovale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srgbClr val="592259"/>
              </a:solidFill>
            </a:endParaRPr>
          </a:p>
        </p:txBody>
      </p:sp>
      <p:sp>
        <p:nvSpPr>
          <p:cNvPr id="20" name="Ovale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srgbClr val="592259"/>
              </a:solidFill>
            </a:endParaRPr>
          </a:p>
        </p:txBody>
      </p:sp>
      <p:sp>
        <p:nvSpPr>
          <p:cNvPr id="21" name="Ovale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srgbClr val="592259"/>
              </a:solidFill>
            </a:endParaRPr>
          </a:p>
        </p:txBody>
      </p:sp>
      <p:sp>
        <p:nvSpPr>
          <p:cNvPr id="22" name="Ovale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srgbClr val="592259"/>
              </a:solidFill>
            </a:endParaRPr>
          </a:p>
        </p:txBody>
      </p:sp>
      <p:sp>
        <p:nvSpPr>
          <p:cNvPr id="23" name="Ovale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srgbClr val="592259"/>
              </a:solidFill>
            </a:endParaRPr>
          </a:p>
        </p:txBody>
      </p:sp>
      <p:sp>
        <p:nvSpPr>
          <p:cNvPr id="26" name="Connettore 1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srgbClr val="592259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8B2A6CD1-154E-4FED-92B4-00597838EF3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56335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5A14-CC39-4DE0-B8DE-3139F33247F1}" type="datetimeFigureOut">
              <a:rPr lang="it-IT" smtClean="0">
                <a:solidFill>
                  <a:srgbClr val="FFFFFF"/>
                </a:solidFill>
              </a:rPr>
              <a:pPr/>
              <a:t>17/03/2025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6CD1-154E-4FED-92B4-00597838EF33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48274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5A14-CC39-4DE0-B8DE-3139F33247F1}" type="datetimeFigureOut">
              <a:rPr lang="it-IT" smtClean="0">
                <a:solidFill>
                  <a:srgbClr val="FFFFFF"/>
                </a:solidFill>
              </a:rPr>
              <a:pPr/>
              <a:t>17/03/2025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6CD1-154E-4FED-92B4-00597838EF33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9114887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B2A5A14-CC39-4DE0-B8DE-3139F33247F1}" type="datetimeFigureOut">
              <a:rPr lang="it-IT" smtClean="0">
                <a:solidFill>
                  <a:srgbClr val="FFFFFF"/>
                </a:solidFill>
              </a:rPr>
              <a:pPr/>
              <a:t>17/03/2025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B2A6CD1-154E-4FED-92B4-00597838EF33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1266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5A14-CC39-4DE0-B8DE-3139F33247F1}" type="datetimeFigureOut">
              <a:rPr lang="it-IT" smtClean="0">
                <a:solidFill>
                  <a:srgbClr val="FFFFFF"/>
                </a:solidFill>
              </a:rPr>
              <a:pPr/>
              <a:t>17/03/2025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6CD1-154E-4FED-92B4-00597838EF3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12906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ttangolo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592259"/>
              </a:solidFill>
            </a:endParaRPr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e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srgbClr val="592259"/>
              </a:solidFill>
            </a:endParaRPr>
          </a:p>
        </p:txBody>
      </p:sp>
      <p:sp>
        <p:nvSpPr>
          <p:cNvPr id="18" name="Segnaposto contenuto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B2A5A14-CC39-4DE0-B8DE-3139F33247F1}" type="datetimeFigureOut">
              <a:rPr lang="it-IT" smtClean="0">
                <a:solidFill>
                  <a:srgbClr val="FFFFFF"/>
                </a:solidFill>
              </a:rPr>
              <a:pPr/>
              <a:t>17/03/2025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B2A6CD1-154E-4FED-92B4-00597838EF33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3" name="Segnaposto piè di pagin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460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C2B5C7-B9CC-1880-49AD-E195664B7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CAD0DAD-FCFB-EDD7-BE5D-BC83EA00B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4C9E62B-7C56-BC48-1084-38A502AC9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C605-C8A7-417B-B03E-E5EB718268CB}" type="datetimeFigureOut">
              <a:rPr lang="it-IT" smtClean="0"/>
              <a:t>17/03/2025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D31D500-C279-0B94-7BC3-B6C5A2290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E369D28-2775-E749-12C2-E5AB7B9AC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B75A-9B30-444D-8908-B40F9CD69A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21882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e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srgbClr val="592259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it-IT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ttangolo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592259"/>
              </a:solidFill>
            </a:endParaRPr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Connettore 1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7" name="Segnaposto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B2A5A14-CC39-4DE0-B8DE-3139F33247F1}" type="datetimeFigureOut">
              <a:rPr lang="it-IT" smtClean="0">
                <a:solidFill>
                  <a:srgbClr val="FFFFFF"/>
                </a:solidFill>
              </a:rPr>
              <a:pPr/>
              <a:t>17/03/2025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B2A6CD1-154E-4FED-92B4-00597838EF33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0196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5A14-CC39-4DE0-B8DE-3139F33247F1}" type="datetimeFigureOut">
              <a:rPr lang="it-IT" smtClean="0">
                <a:solidFill>
                  <a:srgbClr val="FFFFFF"/>
                </a:solidFill>
              </a:rPr>
              <a:pPr/>
              <a:t>17/03/2025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6CD1-154E-4FED-92B4-00597838EF3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01978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5A14-CC39-4DE0-B8DE-3139F33247F1}" type="datetimeFigureOut">
              <a:rPr lang="it-IT" smtClean="0">
                <a:solidFill>
                  <a:srgbClr val="FFFFFF"/>
                </a:solidFill>
              </a:rPr>
              <a:pPr/>
              <a:t>17/03/2025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6CD1-154E-4FED-92B4-00597838EF3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47100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463696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82E720B3-B9DD-1C46-BCB1-1A17BFF4E7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CC9F7-E331-4A4D-8258-210102ABDB4E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7301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F32FA7-A8C3-5C40-3F57-BDAB514E2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85C9508-02FF-F5FD-6F84-F281AB361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2E2DD74-9078-21D0-64C6-FA17972AA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C605-C8A7-417B-B03E-E5EB718268CB}" type="datetimeFigureOut">
              <a:rPr lang="it-IT" smtClean="0"/>
              <a:t>17/03/2025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B1FE2DA-C281-92D5-C340-7EAEC0519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9F15890-D960-5BDC-E115-66E3EF111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B75A-9B30-444D-8908-B40F9CD69A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8168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B9EA7F-8F58-B732-C5FA-3FFCCF426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D214663-BE7B-93D5-7C4A-1655ED3754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9CF1136-EDE2-E780-924F-40A1CD5E15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AEEADB3-32F0-90B2-B854-AC51E283B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C605-C8A7-417B-B03E-E5EB718268CB}" type="datetimeFigureOut">
              <a:rPr lang="it-IT" smtClean="0"/>
              <a:t>17/03/2025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0D4BAD0-BF03-A590-7B8C-0E8788813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736EA4A-42EE-71AE-586E-DF33F51F2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B75A-9B30-444D-8908-B40F9CD69A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3737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E96849-8354-CA5E-4FEA-542E1F8D5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832E7A2-DA8C-5703-5E75-B0ADBFCFE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900B6A0-8542-10F1-ACBB-79F1A65FA0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6C2599B-AC8D-F289-6092-B1557322A5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305A523-BD6A-E793-F145-D256D60471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E265461-6104-3DAB-BE42-B9EB7F203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C605-C8A7-417B-B03E-E5EB718268CB}" type="datetimeFigureOut">
              <a:rPr lang="it-IT" smtClean="0"/>
              <a:t>17/03/2025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073C844-75A8-D2CD-D2B6-EF382B221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6FCE9C6-1309-C42A-5BD6-C556D54F0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B75A-9B30-444D-8908-B40F9CD69A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3817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9DFDB5-92B0-FF89-B51C-C34D8E58B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A642451-35BF-2C12-FABA-CA2D07C00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C605-C8A7-417B-B03E-E5EB718268CB}" type="datetimeFigureOut">
              <a:rPr lang="it-IT" smtClean="0"/>
              <a:t>17/03/2025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57BAA23-BAD1-18AF-1505-DA436D4ED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B8D487E-BAB6-BA5F-1283-1D54A4A11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B75A-9B30-444D-8908-B40F9CD69A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1598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6785198-3B05-702C-457F-8143271E8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C605-C8A7-417B-B03E-E5EB718268CB}" type="datetimeFigureOut">
              <a:rPr lang="it-IT" smtClean="0"/>
              <a:t>17/03/2025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1D7965C-64E6-150C-63ED-8C097DBB4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0ED0E06-64D9-15D1-3928-CF0553DB5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B75A-9B30-444D-8908-B40F9CD69A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2106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BD5662-8C40-2047-3F8B-A8C2186D2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87A6CB9-4B5B-6046-ABD1-E20E8BA31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27EBC02-2B4A-2193-D768-DE81D38B61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1E4A05B-4717-9ACE-487B-7E1724EE5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C605-C8A7-417B-B03E-E5EB718268CB}" type="datetimeFigureOut">
              <a:rPr lang="it-IT" smtClean="0"/>
              <a:t>17/03/2025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74CE71C-EF51-4920-7265-0C3740FE5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0EA9710-C023-CCA7-97B3-F84857A2D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B75A-9B30-444D-8908-B40F9CD69A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5005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EEFC1E-E050-D69C-0DF2-BD299D240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A739341-9AB7-CB17-1DD0-DC4F797BF5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1030C53-EC3B-855C-C7C8-FB00D49998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057173C-E5C3-1C96-D193-23AC4871D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C605-C8A7-417B-B03E-E5EB718268CB}" type="datetimeFigureOut">
              <a:rPr lang="it-IT" smtClean="0"/>
              <a:t>17/03/2025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67667FC-4A2C-42BC-A586-943767C8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1FE5925-8BCB-2816-4094-AF4CF2FD0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B75A-9B30-444D-8908-B40F9CD69A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480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14B19DE-63C7-778F-7647-F4ED336DD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95CCF48-DA53-2AA2-3DD1-F1AAD3FCD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3073655-521F-AB79-EE4B-B58991583D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CC605-C8A7-417B-B03E-E5EB718268CB}" type="datetimeFigureOut">
              <a:rPr lang="it-IT" smtClean="0"/>
              <a:t>17/03/2025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7C77572-9219-2101-88B4-DD8E7C4D1B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0CD7015-700B-58CC-CBE8-0991768C7C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CB75A-9B30-444D-8908-B40F9CD69A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0351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B2A5A14-CC39-4DE0-B8DE-3139F33247F1}" type="datetimeFigureOut">
              <a:rPr lang="it-IT" smtClean="0">
                <a:solidFill>
                  <a:srgbClr val="FFFFFF"/>
                </a:solidFill>
              </a:rPr>
              <a:pPr/>
              <a:t>17/03/2025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ttangolo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592259"/>
              </a:solidFill>
            </a:endParaRPr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e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srgbClr val="592259"/>
              </a:solidFill>
            </a:endParaRPr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B2A6CD1-154E-4FED-92B4-00597838EF3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1629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135560" y="548681"/>
            <a:ext cx="7772400" cy="576064"/>
          </a:xfrm>
          <a:prstGeom prst="rect">
            <a:avLst/>
          </a:prstGeom>
        </p:spPr>
        <p:txBody>
          <a:bodyPr/>
          <a:lstStyle/>
          <a:p>
            <a:r>
              <a:rPr lang="it-IT" sz="3200" dirty="0"/>
              <a:t>Il neonato competente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631504" y="1484784"/>
            <a:ext cx="4536504" cy="1261120"/>
          </a:xfrm>
          <a:prstGeom prst="rect">
            <a:avLst/>
          </a:prstGeom>
          <a:solidFill>
            <a:srgbClr val="080284"/>
          </a:solidFill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it-IT" sz="2400" dirty="0">
                <a:solidFill>
                  <a:srgbClr val="FCD5B5"/>
                </a:solidFill>
              </a:rPr>
              <a:t>Negli ultimi decenni la visione del neonato si è profondamente modificata 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1631504" y="3804766"/>
            <a:ext cx="4536504" cy="1568450"/>
          </a:xfrm>
          <a:prstGeom prst="rect">
            <a:avLst/>
          </a:prstGeom>
          <a:solidFill>
            <a:srgbClr val="080284"/>
          </a:solidFill>
          <a:ln w="19050" algn="ctr">
            <a:solidFill>
              <a:srgbClr val="080284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it-IT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Non più un essere inetto e passivo, </a:t>
            </a:r>
          </a:p>
          <a:p>
            <a:r>
              <a:rPr lang="it-IT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ma dotato di diverse capacità</a:t>
            </a:r>
          </a:p>
          <a:p>
            <a:r>
              <a:rPr lang="it-IT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percettive, motorie e cognitive</a:t>
            </a:r>
          </a:p>
        </p:txBody>
      </p:sp>
      <p:sp>
        <p:nvSpPr>
          <p:cNvPr id="7" name="Freccia in giù 6"/>
          <p:cNvSpPr/>
          <p:nvPr/>
        </p:nvSpPr>
        <p:spPr>
          <a:xfrm>
            <a:off x="3791744" y="2924944"/>
            <a:ext cx="360040" cy="792088"/>
          </a:xfrm>
          <a:prstGeom prst="downArrow">
            <a:avLst/>
          </a:prstGeom>
          <a:solidFill>
            <a:srgbClr val="080284"/>
          </a:solidFill>
          <a:ln>
            <a:solidFill>
              <a:srgbClr val="0802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721457" y="2627400"/>
            <a:ext cx="4176464" cy="1387176"/>
          </a:xfrm>
          <a:prstGeom prst="rect">
            <a:avLst/>
          </a:prstGeom>
          <a:noFill/>
          <a:ln w="19050" algn="ctr">
            <a:solidFill>
              <a:srgbClr val="080284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sz="2800" dirty="0"/>
              <a:t>Strumenti più sofisticati per la registrazione del comportamento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531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       STUDIO APPRENDIMENTO =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1847528" y="1495432"/>
            <a:ext cx="7467600" cy="4873752"/>
          </a:xfrm>
        </p:spPr>
        <p:txBody>
          <a:bodyPr/>
          <a:lstStyle/>
          <a:p>
            <a:pPr marL="0" indent="0" algn="ctr">
              <a:buNone/>
            </a:pPr>
            <a:r>
              <a:rPr lang="it-IT" dirty="0">
                <a:solidFill>
                  <a:schemeClr val="tx2"/>
                </a:solidFill>
              </a:rPr>
              <a:t>Indagare cambiamenti che si manifestano nell’individuo in seguito a stimoli  dell’ambiente</a:t>
            </a:r>
          </a:p>
          <a:p>
            <a:pPr marL="0" indent="0" algn="ctr">
              <a:buNone/>
            </a:pPr>
            <a:endParaRPr lang="it-IT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it-IT" altLang="it-IT" dirty="0">
                <a:solidFill>
                  <a:schemeClr val="tx2"/>
                </a:solidFill>
                <a:cs typeface="Times New Roman" pitchFamily="18" charset="0"/>
              </a:rPr>
              <a:t>Il comportamento complesso non è che un insieme di comportamenti semplici o elementari  appresi (riduzionismo)</a:t>
            </a:r>
          </a:p>
          <a:p>
            <a:pPr marL="0" indent="0" algn="ctr">
              <a:buNone/>
            </a:pP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346886" y="726679"/>
            <a:ext cx="8493530" cy="2016224"/>
          </a:xfrm>
          <a:prstGeom prst="rect">
            <a:avLst/>
          </a:prstGeom>
          <a:solidFill>
            <a:schemeClr val="accent1">
              <a:alpha val="8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                                                                                                 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5828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5828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5828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5828"/>
                </a:solidFill>
                <a:effectLst/>
                <a:highlight>
                  <a:srgbClr val="FFFF00"/>
                </a:highlight>
                <a:uLnTx/>
                <a:uFillTx/>
                <a:latin typeface="Century Schoolbook"/>
                <a:ea typeface="+mn-ea"/>
                <a:cs typeface="+mn-cs"/>
              </a:rPr>
              <a:t>CAUSALITA’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186608" y="4218938"/>
            <a:ext cx="2808312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STIMOLO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383288" y="4218938"/>
            <a:ext cx="2808312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RISPOSTA</a:t>
            </a:r>
          </a:p>
        </p:txBody>
      </p:sp>
      <p:sp>
        <p:nvSpPr>
          <p:cNvPr id="8" name="Freccia a destra 7"/>
          <p:cNvSpPr/>
          <p:nvPr/>
        </p:nvSpPr>
        <p:spPr>
          <a:xfrm>
            <a:off x="5210944" y="4171901"/>
            <a:ext cx="1008112" cy="4634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5828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C20B992-B33A-453E-926E-E9EFDBA0D06E}"/>
              </a:ext>
            </a:extLst>
          </p:cNvPr>
          <p:cNvSpPr txBox="1"/>
          <p:nvPr/>
        </p:nvSpPr>
        <p:spPr>
          <a:xfrm>
            <a:off x="2218760" y="4905423"/>
            <a:ext cx="6953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Per individuare condizioni che permettono apprendimento: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Come si crea associazione?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Come si mantiene?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Come si estingue?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DA561B6E-CED8-4E9C-BFDE-3DF366DFDC10}"/>
              </a:ext>
            </a:extLst>
          </p:cNvPr>
          <p:cNvSpPr/>
          <p:nvPr/>
        </p:nvSpPr>
        <p:spPr>
          <a:xfrm>
            <a:off x="2186608" y="4995086"/>
            <a:ext cx="5400600" cy="1451893"/>
          </a:xfrm>
          <a:prstGeom prst="rect">
            <a:avLst/>
          </a:prstGeom>
          <a:solidFill>
            <a:schemeClr val="bg2">
              <a:lumMod val="75000"/>
              <a:alpha val="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5828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3589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5519936" y="4437112"/>
            <a:ext cx="4191000" cy="9144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FF95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92100" indent="-292100">
              <a:defRPr>
                <a:solidFill>
                  <a:schemeClr val="tx1"/>
                </a:solidFill>
                <a:latin typeface="Arial" charset="0"/>
              </a:defRPr>
            </a:lvl1pPr>
            <a:lvl2pPr marL="4826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92100" marR="0" lvl="0" indent="-29210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>
                <a:srgbClr val="FF9521"/>
              </a:buClr>
              <a:buSzTx/>
              <a:buFontTx/>
              <a:buNone/>
              <a:tabLst/>
              <a:defRPr/>
            </a:pP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FFD7A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Times New Roman" pitchFamily="18" charset="0"/>
              </a:rPr>
              <a:t>Teoria dell’apprendimento</a:t>
            </a:r>
          </a:p>
          <a:p>
            <a:pPr marL="292100" marR="0" lvl="0" indent="-29210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>
                <a:srgbClr val="FF9521"/>
              </a:buClr>
              <a:buSzTx/>
              <a:buFontTx/>
              <a:buNone/>
              <a:tabLst/>
              <a:defRPr/>
            </a:pP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FFD7A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Times New Roman" pitchFamily="18" charset="0"/>
              </a:rPr>
              <a:t>sociale di Bandura</a:t>
            </a: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005828"/>
              </a:solidFill>
              <a:effectLst/>
              <a:uLnTx/>
              <a:uFillTx/>
              <a:latin typeface="Arial" charset="0"/>
              <a:ea typeface="+mn-ea"/>
              <a:cs typeface="Times New Roman" pitchFamily="18" charset="0"/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2214528" y="1700808"/>
            <a:ext cx="3962400" cy="1631216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95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Condizionamento classico</a:t>
            </a:r>
          </a:p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(cane Pavlov) </a:t>
            </a:r>
          </a:p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005828"/>
              </a:solidFill>
              <a:effectLst/>
              <a:uLnTx/>
              <a:uFillTx/>
              <a:latin typeface="Arial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Condizionamento operante</a:t>
            </a:r>
          </a:p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(Skinner box)</a:t>
            </a:r>
          </a:p>
        </p:txBody>
      </p:sp>
      <p:sp>
        <p:nvSpPr>
          <p:cNvPr id="12297" name="Rectangle 9"/>
          <p:cNvSpPr>
            <a:spLocks noGrp="1" noChangeArrowheads="1"/>
          </p:cNvSpPr>
          <p:nvPr>
            <p:ph type="title"/>
          </p:nvPr>
        </p:nvSpPr>
        <p:spPr>
          <a:xfrm>
            <a:off x="2209800" y="257703"/>
            <a:ext cx="7772400" cy="954107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it-IT" altLang="it-IT" sz="2800" b="1">
                <a:solidFill>
                  <a:srgbClr val="99FF33"/>
                </a:solidFill>
                <a:cs typeface="Times New Roman" pitchFamily="18" charset="0"/>
              </a:rPr>
              <a:t>Correnti dell’approccio comportamentistico</a:t>
            </a:r>
            <a:endParaRPr lang="it-IT" altLang="it-IT" b="1">
              <a:solidFill>
                <a:srgbClr val="99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849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67BF0E-FAF3-49E7-8A89-70CF33FB3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CONDIZIONAMENTO CLASSICO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B52804C-2C0D-4CEA-8905-81D83C50142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>
                <a:solidFill>
                  <a:schemeClr val="tx2"/>
                </a:solidFill>
              </a:rPr>
              <a:t>Associazione di risposte automatiche a stimolo ambientale che precedentemente era neutro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50819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WWW.DOWNVIDS.NET-Ivan Pavlov.mp4">
            <a:hlinkClick r:id="" action="ppaction://media"/>
          </p:cNvPr>
          <p:cNvPicPr>
            <a:picLocks noGrp="1" noChangeAspect="1"/>
          </p:cNvPicPr>
          <p:nvPr>
            <p:ph sz="quarter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39617" y="620688"/>
            <a:ext cx="6581477" cy="5289302"/>
          </a:xfrm>
        </p:spPr>
      </p:pic>
    </p:spTree>
    <p:extLst>
      <p:ext uri="{BB962C8B-B14F-4D97-AF65-F5344CB8AC3E}">
        <p14:creationId xmlns:p14="http://schemas.microsoft.com/office/powerpoint/2010/main" val="336828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CONDIZIONAMENTO CLASSICO (rispondente)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>
                <a:solidFill>
                  <a:schemeClr val="tx2"/>
                </a:solidFill>
              </a:rPr>
              <a:t>Associazione di risposte automatiche a stimolo ambientale che precedentemente era neutro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3" y="3065362"/>
            <a:ext cx="6000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data:image/jpeg;base64,/9j/4AAQSkZJRgABAQAAAQABAAD/2wCEAAkGBxQQERQUEhQVFRQVFxgUFhcXFxkWFBsbFx8WHBYYFxsZHiggHRwlGxcVITEiJykrLi4uHB8zODMtNygtLisBCgoKDg0OGxAQGywmICYsLCwsNCwsLC0sLCwsLCwsLCwsLCwsLCwsLCwsLCwsLCwsLCw0LCwsLCwsLCwsLCwsLP/AABEIALIA9AMBIgACEQEDEQH/xAAcAAEAAgIDAQAAAAAAAAAAAAAABQcEBgIDCAH/xABNEAABAwIEBAQBBA4HBQkAAAABAgMRAAQFEiExBgciQRNRYXEyI0KBkQgUFzNSVGKSk6GxwdHhFRY0NVPT8CRyc9LjQ0RVZIKio7LC/8QAGQEBAAMBAQAAAAAAAAAAAAAAAAIDBAEF/8QAKREAAgIBBAAFBQADAAAAAAAAAAECEQMEEiExEyJBUWEUMkJx8CNSkf/aAAwDAQACEQMRAD8AvGlKUApSvk0B9pXyoC943w9nL4l5bjNMQ4le0T8MxuN6A2ClV1cc6cLSgqS46sgaJDSgT6AqgfWaiXefVllOW3uiqCQCG0gnsCQswJ7wfY0BbdKoxz7IMkHLh4BgwTcyAexIDQkekioa7573ykwhm3bVp1ALV76KVFAejKiMZ4mtLMxc3DTRMCFKGbWSOneNDrXmUcU4zf8A3t68d8LfwAsZc+2fwQN8pifIx3qRwfk9iD/3xKLcaiXFAnQCICJ0MxXLo6k2WZjHPOwaHyCHrhWWRp4SJn4VKX1DzkJNahifPu6XmDFsy0CNCpSnVA9zMJB9oqcwTkhbNwbp9x5UyUoAabiPhO6jBnqBT20rd8N4KsLf73aMg5QiVICyQI3zTroNai5omsbKU+7bin4TH6IfxrJseeeIoUS4lhwREFBTB85Sr3q9bezYYOZttpokQSlCEEjeJAE7DSsdeHWaiVKZtiokkkttkknUkkjUz3rniI74TKww/wCyAV0h+yB16lNvFPTPzUKQZIHYqE+lWDgXNDDbshKbgNrIHS8PD1IJIlXSSIMwY286wsU5c4bdJM26EFRKs7RyKkzqI0OpmIjQaVX/ABLyRUgFdi8XAEk+E7AcJGwStMJM67gRA1M6SU0yLg0X824FAKSQQQCCDIIOxBG4rlXlXC+JsUwBYYVmbSDn8B1MtqmJKT5GN0mJnvV28A80bXFChlUs3RGravhUQAVeErv3MHXQ+U1Igb7Svk19oBSlKAUpSgFKUoBSlKAUpSgFDQ1o/MjmI1hCEpCQ9cOTlbzABIEdbkSQNRA+drEQSANlxzH7eybLly6hsBKlAKUApQTGbIndR1GgncedU1xZz1WVFGHtBKAT8q8JUrURlQNEjQ7yTI0TGtdLXf49dic77xgTEIbTJ3gQhAJP8zW2HDcLwPW4UMRvErkNNnKy0UbhzUg67yCdIyiCTyzqRrz13i2NqV/abhC1QUpzC2BHUEnZtMAjfXapm25QPpQld5c21oFKAhxYJ1EkDUJKgM3TPbfvUfj/ADRvbkZGVJtGRIS2x0wkkQCreRG4y7nQVB4JgtzijyspK1aKcdcUTE6DMoySdNB6Hyo/k6lbpcm/YJyyw1y4LBxQ3DkaIYQlCgRqSVS4kpj29+1bQ1yRsAoEu3SgCCUlbcEDcGGwYO2hBqV4Qwm2wtspt2iVqCQ46s9ayPTXKmdcoMVsP9N/kf8Au/lVDy+zNcdJOuYkFbcqcLbUFC3Jjspxakn3BMGpe04LsGlZkWbAVtOQHf0Miu9GNjuiPYz+2Ky2cSbV3g+R0rm+/UPBKPaMtCQAANABAA0AA2AHYV9rihwKEggj0M1xceSndQHuQKEaOyse9ug2mTudh5msW5xdI+DqP1Coe4fU4qVH+A9KjKSRoxadydy6ODrhUSSZJrjSlVHoJUfUqI1Bg+mlZ9tiy0/F1D6jUfSidEZQjLtEriNnaYgjw320OCCAFjqExOQ7g6DY9hVL8wOWDuHE3VktSmEEuHXK6xEFJzTKgDsoajT3q05qVw7FCNFnTsruPeroZX6mHPpOLiVjyt5uOBxFriCgtCiEouFKCVI0MB0nRQJgZpBGszOl7NOBQCkkEEAggyCDsQRuKovmzy2BBvLFCEpShSnmkgiYk+IgCQdNwANp9ozk5zJVaLRZ3ax9rKMNuLUB4J1MEn/syfPY+k1pTs81qmeiqV8Ffa6cFKUoBSlKAUpSgFKUoCH4sx9GHWjty4MwbGiQYKlHRKZ7SSBNeXLGzvMfvjKi46vqWtWiEIHcx8KRsAKsf7JHF1ZrW1AGSDcKO5KupCRtoAM/fXN6a9vDtg7g2DeLb27j19eDMPDbU4UJUBkkoSYCUnMATqo+mnGzqVm5YAzheGtLt2H7dGpS7muG/FUoSk+Ic0hQ100jWAKicStsDknJYuLUSoqLjapJ3Kjmkk6mqJueHL4qJctbrMolRKmXcxJ3JJTJJM611f1cu/xS4/Quf8tQcfktjKvxLrteH8MeKvCZtXIjNkyqiZicp0mD9RqbsbJthAQ0hKEjskAD+fvUFwBgP2lZoChDrnyjmkGTskz+CIHvOlbLWWb5qz2MMVtUqSYpSlQLhSlKARSlKAUqNx/HGrFrxXiQmcqQBKlKgkAfUaqm840xDEl+DbIKMx0SwCVxJjMvtEiT0jSdKshjcjPm1MMXD7LVxXH7a1nxnkII1yzK9iR0jXWDWo4hzWt0SGWnHCCIJIbQfPXVQ/NrGwXk+tyHLx8pKoUpCBmckyVBS1aBUxrCp1963nCuX2H28FNuFqGU5nCXDKdjroCTqYAFXrDFdmCeuyPrgr/7r/8A5T/5/wDp1tXCXGrOIdIBbeGvhqMyO5SoDUD1itwcwa3UCCwyQQQfk0bHftVJ4zhww7Hm0sAJQp1pSUiSEpdISpOvur2kV2WKNcEceryKSt2XHSlKxnskjhV/kOVR6e3p/Kq55ycvSvNfWiJVqq4bTGwj5RAA1PxFWp7HzrdanMGvMwyE6p+H28vcVdjnRg1WBNbkaDyF41L7arG4WVONDMwTJJbGikbfM0iTqFR82rhFeYubXB/9F3KH7YFDDplBST8m4mCUggdPmnWdFeVXty74rTilih+IcHybqfJaQJPsQQoe9ak7PLao2ilKV04KUpQClKUApSlAeXubZXeY84yAkKzs27e4BzBOUqOvde/lVp8S8xrXCHk2imXleG2jKUZSnLEJEqUDIAqoeatwprHbpxByrQ62tJG4UlDZSR7ECtw5ucD319iSnba3LjfhoTmC206pmRClA1GST7JRbXRyu+cFs4sq8G49Pg2/OrnhvM22febaDbyS4pKASEwCowJhRO8VXa+X+IgkG2MjQ9bfb/1Vm4FwRfN3LC125CUPNqUc7ZgJUCToqdgarcMf8zZDNnVJLj9F3UpSsh6wpSlAKUpQClKUBS/OC6Uq+SgnpQ2nKOwzSVH3MD6hVycIcNt4dbpZRBXoXVgQVq8zOsa6CtJ5m8JKvEpfYEutJIUkDqcToRH5SerTvMdhUXwLzQFs0i3vEKytjKh1OqgkRlStJ1Ma6j0071txtOPB4eqhKOR36ly0rRX+bGHpSSlTqyNkhsgn0k6VpmOc17q5Ph2TXhAmAQPEeVrCY0hMyNACZ71YZyzOK+MLbD0K8RaVOxKWUqHiKOkTvlGu59YmKqbgm3dxXE13boTCFB1yB05iCGkpEz82Z1+HWu7hrlu8+sO3pKEE51IJJeXMk5j82TEzrqdjVo4VhbVq2GmUBCBrG5k7kk6k+pqnJlSVI3abSyk1KXCMylKVkPWFc2XShQUNx/rWuFKHGr4JvHcNRfWjrKoKXWyATsDHSrTXRUGvPvBeOuYBiq0PFXhBambhICupIJyOBJImNFA+SjG9egsEuJSUH5u3sf4H9tV3z04R8doXzIGdkEP+am9MqtTEoM6RJCvyROvHI8XPj2touZp0KAUkhSVAEEGQQdQQRuIrnVP8huNzcNmwfVLjSczCiVFS2xOZJ7Ao6Y11B26ZNwVcZhSlKAUpSgFKUoDydzf/AL6vP99H/wBG6uTgzjoLwhNxlcuXbZIRcobKS8kJmHCkkSCEzPeFeRqsufv97q/4LX/6qH4I4hcwW/PiDMyoht9HVlU2dnAkgTCTmTI1B/KrjVnU6N6xXnBaOEqbt3wog6KyAE9tQowPo+uoX7rx/FB+m/6dZ3EfKFy6fNxha7dVo8A42M5SEzulOhkTr2iYgRWG9yRukNhS32gY6gApWU+/cetVuEO2aIZ83EYs3PhDiZvEWStIyLScq28wJSTse0pPYx2PlU7WmcL8B/aD/it3KlAgpWgtgBSfInMY1g/RW51mntvynq4XPb5+xSlKgXClKUApSlAKhMZ4TtLted5kKX3UCpBO3xFJE7d6m6V1NrojKEZKmjSrTlhYoJKvGc02WsAD1HhpSZ+mtpw7CmbYEMNIbnfIkCdv4D6qzKV1zk+2RhhhH7UKUrvs7Uuqgbdz5Vxck5SUVbOikVslrYIb7SfM7/R5Vyv30oQSoTOkedT2GX6q3UUazSlKrNZ22zxQoKHb9netkIS6gggKQtJBB1BChBB+ia1as/DL/wAM5VfCf1VOEqMuoxbla7KJ484ecwLEUO2xUlsqD1urUxlIlBJEGD216SJmdfQXAfF7OK2yXW1DxEhIeb2UhZHlJOUkKymTMHuDWPxdw61idqthzv1tqB+FYByrHprr6E1QeF4ldcM4ktJBWBo4gEobeRByKBKTsTIMadQ862RlZ5E40z1TSsDBMXZvGEP26wttYkEfrBHZQOhB2rPqRAUpSgFKUoDzp9kZbJTiDKwOpxgFRk65VKA9tK2HiXgFvFsPtbq0gXKbdsfgpeCUJGVUxCwQQFfQexGH9krapC7F2OpSXkKOsQgtFA8hqtf+hU9ypxo/0dbgjpSFNxMnpJEj33ioTdKy7Dj3tpFZct+OHcHuS3cBwsE+G60rMFNEHVSUHZQMyI1171ZfFuLYi5am8wm6TcWi0KUpPhtl9udwmEgnKCdD1DKZmpLjzgBjF0BxKg3cAAJdGqSJMpWkb7776DtpVM2dxiPDd2TkyFQgpVKrd1OuUykiYMkagjXbUUTTIOLiRF3xberBQu5didROUyPUQRWXw7jOIoczsfbDxjVJS48gpkbjXSdJEe9WzwHxRhmJu53rW2ZvyZMpB8Qwcy0KI30PSdfU71K8wuK28OQB9pvK0IQtCQi3H4IKxIE9WkTptBBrj9kicG7tyYwm6cdbCnmSwvYoKkr+kKSYI+qsyqQxXmVePEhBQymdA2OqJ0lSpJMaGIB8qy+GeYt2hYQ4k3SSRoB8sJMdJSNdxoR5RFUvDLs9COtx9c/suSldNk+XEJUULbKgDkWAFiexAJiu6qaNqdilKVw6KUpQClcm2yowkEmpG0wlRMr0Hl3NdSbITyRj2zFsrMunTQDc/wAPWtht2EoTlTtXJpoJACRAFc6ujGjzsuZ5H8CorErBbipBBHYbRtUrQ11qyEJuDtGtqw10fNn2IrrXZuDQoV9AJH1ipp3FW07HNvt6VjrxsdkH6TVbjE2Ry5n+JDRSpN3FgrRTYPuf5VHOEE6CPSZ/dUGkXwlJ/cqM3DsQ8PRWqf1j2ro454OZxZjKshLqQSy8BJST2P4SD3H0jWses7DsQLZg6p/Z6ipwnRn1Gn3copfgXil7hy+etrpMtKUEvJScxSQOl1vWDooSO4juBXpKwvUPtodaWlbawFJUkyCD5VX3M3gZvFGC42kfbbaZaUCBnH+GsnQg9j2PeCZrblFxyrC7hVpd5ksOLCTnJSWHJgqIVASkz1TtAPYzsi7R5Mo0z0lSlK6RFKUoCtefuGLfwrMgE+A8h5QAJOWFoJ02AzySewNVDy14wbsfEZfkNOKC0qAnKrYyAJIICfbL616mUgEEHUHQg7VTfMjk54ynbqwPyq1ZlW5yJQZ+LwzoEnYwfXWuSimqZOE3CW5G14fflEKQQpKgDoZSR2II9O4qZcDF42W3UIcSdShxIUPqP7q82YFxTeYU4WnELyiMzDwUhSdNMuYSjcHaD5VanDHGdvehORYbe0+TUoBeaCeifjGh2+mNKzOEofo9BTxZ++JEBxjyWWklzDlZ07+C4oBY3kIWYBHwgBWu8k1rGD8fYjhagw+lS20hKTb3KCIQNgmQFJ09xtoYq+7bFyICxPqN654rhNpiLeS4bbdG4B0WPYjqTudj3qccifZmyaeUCncOb4exJ1C3PEsXCAVtZw3bEjcZykhIO2hRp5GrSt7S0tLcLsbQPoylQ+1vDUVAACcxWCokJ7TJT576FjfIxO9ncqAg9L4CiTpACkACCZ7aetaa/wAE4zhqiplt/wCJPVaqLgUUyUkoR1QNdVJj69Z0n6lSbj6HZxpxhiC1FCmHLFvToyuJXrsVrWAdfQJGg96xuC2MWvVqTZuvRoVrWs+GnfLKlTr8Wgk7+WnIcxMVabyuOFSFGfl2ULE9gCtPpMVJ23Om+bQEpZs4Aj724mT3JCXAJPeAKlXHCOb23bbLXuUNYbbeJiN2VGdVBCUAqj4GkJTJ2PmfOBtTOLcz7pbyzbkNNT0JUlK1R5qJG5300qZxXm2xdlJuMKZeKZCfEdzRO8S3pOlYH3QbD/wS1/OH+VUFBeqLJZ5vjcb1ywYxC+SLm9cy25HyaA2hKnfyiYlKPbU+2+HzT5gfaDybaxCA8mFPOFKFpAIMNwQerYnaIHmag7znlckjwLW3bSBGVZW4dPIpKABEaQagLzmneuLKgi1bndKbdtQnuZcClSfeuqHN0RlllVWzY+AuPcVxC+Ztw63knO7DTYhtMFewnUdOnnV7V5qsuZOKaqZ8PyJbtWveCUo9q73eaOMIEqXlHmbdAH1lNJQvo5Gddno6ledrLnTiKAQoW7pmZW2QQNNB4akiO+onWtvwnnjbrMXFu41ruhQdSBG50SZnsBUdjJrIi2q+KTIg7GtVw3mPhj8ZbttBImHZaiOxUsBIPpNbUDO2vtUWiSaZGv4Ok6pJT6bisF/C3E6gZh6b/VWw0qG1MvjqJxNQpU1jjAyhQAkGCfQ/zioWq2qN+LJvjYpSlRLCRwq+ydKj0nY9h/KtC5zcA+Ok31qgl4ff0DXMkD74BvmTABHca9tdsqdwe8zDKT1Db1FXY50YNVgTW5FfchuOS+n+j39VtJKmVkklSBu2qe6ZEemnbW5K8t8zOH3MIxEPW0tNrPisKbzAIIjMkHsQdYB2UO1eiOCuIE4jZM3KYlaYWACAFp0WAD2zAxqdI1rWeW1ROUpShwUpSgNf4s4PtMTbKLlsExCXUwHkbaoUQfIaGRVLcZcmLi0BesVquEJ6skf7SmCMuUJHWR6QdNq9E0oDyhhfHl9YnwXRnDZyqbeSQ4mD1DNooK3HVMeVWLgXMKzuN3PAWNYdIQO+ypy/RPerJ4k4MssQCvtlhClEZfEAyujyyrGuh89PMGqj4l5EOoBVYvB0anw3YQv5xACh0k/CNQNTOlVyxxkaMeqyQ47XyWXb4stI7KHrv9BqQaxhBiZSe/cV5qWMVwvRSbphIJHUlXhHwzrBIKSmVbjQyN5qWw7mvco0eaad03EtqJ8zEp+gAVW8cl0y9Z8M/uVHoV19lwDOW1DcBUGPWFbVB/1Uwr8Vs/zEVWaObTECWHZgTBTE9412rLteaVmoErS62Z2yhXlroa55/Y7twP8AIsL+qmFfitp+YiuKuFsKH/dbT6G0H9QFaL902w/Cd/R/zp902w/Cd/R/zp5/Y74eD/Y3f+reE/ilt+hH8Kz2lWiQEpZQEgAAeEmABoB9VVjd807RMZEOuTM9ITG0bnXv9VYVzzaay/J27hV2ClJCfXUSf1U/yex2tMvy/v8AhcLeJtN6Nt5QdTlASJ9hXx7FkLEKbzDyVBH1GqLvObT5jwmGkbznKnJ2iIKY7+dYv3V7z/DtvzHP8ymzIc8TTfJd15aWNxHj2jSss5czaDExMfUKgMU5UYXdatZ2FdR+Sc0JVEZkOBUAHYJy7n0is2+bF3IzNW5EiQEuAkdwDnMe8Gp3DubLSvvzC29d0KCwB2OoBma7WREH9PLp0c8W5GuiTbXKF7Ql1JQfypKZH6q1Zq0xrCD0oumkpj4QXGOogwSnM3qRqN/rq6sB4oQ+jOw6l1E5e8gjcQYIOvcVsNtiyFb9J9dvrrqy+jIy0rXMeV8FN8Nc7XkqSi9aQ4iUgutgocA1zKKdUqO2gy7Heatjhvi60xFM2zyVKG7Z6XRtqUHWNRqJHrUdxRy/scSTK2w25HS6zCVDaJAGVQ0GhHnBEzVT8U8qLywUHbNS7hIIA8IKFwkmROVOpHqnz23NS8sinzRL3xdhS0dPYzHnvWvVWXCHN64tT4V+lb6SsErPS82D8QiOsbEAwRrqZAFyt+Beth23cQtKtloMpPmDGx11G471Vkxvs2abUpeVkPSux5lSDChB/wBbV11SeimnyhXNlwpUFDcH/QrhSuBq+GZfGPD6MWsVNTCj1tK06XEzlnTQalJ9Caq3kJxCq0vXLF4qQl6QltQjK+jeQRKVZUkHbYT2q38Bd+JPsR+w/uqjOcVkqxxdNwycqnMlyg9JyrQYnLERmQDBmdZrZilaPF1OPZKj00K+10WF0l5pDqPhcSlaZ3hQBE/QaVaZjvpSlAKUpQClKUBwcbCgQoAg7giQfcVrmJcv8NuAoOWbMrOZSkJ8NZMyTnRCtT661s1KAq93kXhpUSF3SQSSEhxEAEyEiWyYG2pJ01JqMc5A25Ji7eAkwChBIHYE6Tp3gVcdKApr7gDH447+jT/GpFvkRh8DM7dEwJIW2AT3MeGYq1KUBWDXIvDQoErulAEEpLiIIB1SYbBg7aEHyIqV+5DhH4of07/+ZW9UoDVrLl1hjSAhNkwQJ1WnxVa+anJUfrrv/qLhv4ja/oUfwrYqUBrv9RcN/EbX9Cj+FadxPyRs7gqXaqVbOEzlHWx3mEnqTJPYwIgAVadKA8o47wRiWDLDpQqACQ+wStCdgQogSn4vnAA6xMGNp4V5mocyt3kNrJjxAIbMwAVa9PeTt7dvQakyIOx0I7VVXHXJli5BcsMts9H3vUMLOmsa5NJ+EQdNN5jKCl2W4s08buJN2V6QAptQKVAEQZSQdiO0etStrjAOjgj1G31V53t8UxHA3vBfQpIG7TnU2R0mW1JJExGqSQJ27VanDHE7GIIJZJCkxnQoQpM5suux+E7T61mlCUP0ejDJiz8PhmXzC5cMYklb7QyXWQlKkxldOhSHJ3MCAqRvrIAio+W/Fy8IvCl7OlhavDuGyCMhBjOUxOZGsga7j0q+sMvi2YPwn9Xr7VoHOXgDxQb61T1jV9sR1DQBaABqredSTIjbW3HPcqZjz4XjkW3cW6XBChPkf3g1A3mHKb1+JPmP31ovJbjsONixuVpStsAW6jpnSJlBO2ZIiPMe2tuEVCcCzDncejUaVPv4ShXw9J9Nvqrixg6QZUSr02H0xVWxm36qFHXgduQCsjfQe3c/sqrPsjk/2Axr/tAnvp9rx+0/XV0AV54548SIu7xDLSsyLUKQSMpSXFlOfKRvAShPuk+taMapnnZ57rbLw5W/3RZf8FP76VI8HWiWbC0QlJSEsN6GZBKQTvruTSrjKTFKUoBSlKAUpSgFKUoBSlKAUpSgFKUoBSlKAUpSgFKUoCOxvBGL1otXLSXWzuDIPY9KhBSdBqCK89cc8t7rBnBc2i1usJJVnA+Uay6gOgaFJ/CjKYggSJ9LVxcQCIIBB3BEigKN4B42+35aeAS8lIMgiHAPiIHZXeBVn4LeSMhOo+H1H8qovmfwA5g74uLTP9rE5kKBUVMqBT0qVGglQCSSSYM7Sd34G4yRfJkQi4QAVt9v95E7p/WO/YnPOG17l0ejiy+NHZLv0IrmXynKybjDm0z8+3SAkQB8TcmJ0MpH0a7wXCPN66s4avEm4bT0gnpfTEAAn50R87XXfSKvy0uQ4mRv3HcHvWv8T8BWOInM+1Dn+K2fDc7SCYhW3zgYkxE1NSTXJlljafBF4Xzbwx+Ap1TKjlEOoUBKtxmTKQAdyqBrPnGZifMzDLckKukrUADDSVOzPYKQCifQqrRb/kWAZavITGviN6z9CgI2qCe4Bw6zci+xVuAQktsoKnZ0MKCc5SMs6x3FKiR3SRIcac4F3TarewbW1n6C6T8qQSRDaU/CVDLrM7j1qs7fCXV3DdsUlDri22wFgpgu5QjNpIHUk7bGra4GxrCmbtlnD7V11bhJcuH4K0JAWekbCDlEgJmRMkCtR4VKL7iJteZRQ5eLeSdjCCtxv4ht0pERtppU17EZXVs9TUoKVIgfaUpQClKUApSlAKUpQClKUApSlAKUpQClKUApSlAKUpQClKUBi4nh7dy0tp5AcbWClSTsQf1g+o1FebOOeBLrA7jx7UuKtx1IeAko1AyOwI7jcQoH3A9O11XDCXEqQtIUhQKVJUAUkHQgg6EGgKM4T5lsvAC4ULd7Xq1DR8oVrl76KPberEZxhepCkq+gGPzYrTuLeRbbhz4e4GdDLThUtE6RlXqpI3mc3aq3XwVjNgZTb3CIBclpQcSImSfCURMDY61S8Ps6NkNXxU1ZcXG148/h9y0lIUpbZSEpSSonTbWqMsuBr50/2dSACJU4UtpE9+ogkDvAP6xXf/SuL/hXv5rn8K+f0Ri16FL8K8dHwqlLhGkGCO+hFShGUSGXJim7SaJWwDOCZnFuoevoKUNNkqaQFd3FQPQxIO3nNTP2PmBvLvjdZPkGkLQVnQFaohKPMgamNh7ie3hLkfcurCr9QYb1lCFpW8SCNJEoAIkzJ7aVfOE4Y1aMoZYRkaQMqUyTA91Ek/SamlRRKV8ehlilfaV0iKUpQClKUApSlAKUpQClKUApSlAKUpQClKUApSlAKUpQClKUApSlAfK+UpQH2lKUAr7SlAKUpQH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4" y="3101882"/>
            <a:ext cx="964634" cy="703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ccia a destra 4"/>
          <p:cNvSpPr/>
          <p:nvPr/>
        </p:nvSpPr>
        <p:spPr>
          <a:xfrm>
            <a:off x="3143672" y="3284984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5828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Freccia a destra 5"/>
          <p:cNvSpPr/>
          <p:nvPr/>
        </p:nvSpPr>
        <p:spPr>
          <a:xfrm>
            <a:off x="4871864" y="3284984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5828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533827" y="3106604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Cane saliva, risp. Incondizionata,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riflessi</a:t>
            </a:r>
          </a:p>
        </p:txBody>
      </p:sp>
      <p:cxnSp>
        <p:nvCxnSpPr>
          <p:cNvPr id="9" name="Connettore 2 8"/>
          <p:cNvCxnSpPr/>
          <p:nvPr/>
        </p:nvCxnSpPr>
        <p:spPr>
          <a:xfrm flipV="1">
            <a:off x="2715279" y="3897052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1830261" y="4572294"/>
            <a:ext cx="1770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Stimolo neutro</a:t>
            </a:r>
          </a:p>
        </p:txBody>
      </p:sp>
      <p:cxnSp>
        <p:nvCxnSpPr>
          <p:cNvPr id="12" name="Connettore 2 11"/>
          <p:cNvCxnSpPr/>
          <p:nvPr/>
        </p:nvCxnSpPr>
        <p:spPr>
          <a:xfrm>
            <a:off x="4274062" y="3933056"/>
            <a:ext cx="482317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4007768" y="4550817"/>
            <a:ext cx="2614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Stimolo incondizionato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770" y="5517233"/>
            <a:ext cx="6000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reccia a destra 16"/>
          <p:cNvSpPr/>
          <p:nvPr/>
        </p:nvSpPr>
        <p:spPr>
          <a:xfrm>
            <a:off x="3161031" y="5850542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5828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3822994" y="5672162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Cane saliva, risp. condizionata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838612" y="6338835"/>
            <a:ext cx="2401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Stimolo condizionato</a:t>
            </a:r>
          </a:p>
        </p:txBody>
      </p:sp>
      <p:sp>
        <p:nvSpPr>
          <p:cNvPr id="13" name="Stella a 5 punte 12"/>
          <p:cNvSpPr/>
          <p:nvPr/>
        </p:nvSpPr>
        <p:spPr>
          <a:xfrm>
            <a:off x="9007570" y="6288757"/>
            <a:ext cx="472806" cy="41941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5828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7038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1991544" y="2060848"/>
            <a:ext cx="7467600" cy="4873752"/>
          </a:xfrm>
        </p:spPr>
        <p:txBody>
          <a:bodyPr/>
          <a:lstStyle/>
          <a:p>
            <a:r>
              <a:rPr lang="it-IT" dirty="0">
                <a:solidFill>
                  <a:schemeClr val="tx2"/>
                </a:solidFill>
              </a:rPr>
              <a:t>Si estende anche all’uomo: neonati , campanello, soffio nell’occhio (Little et al., 1984); Esperimento conigli bianchi</a:t>
            </a:r>
          </a:p>
          <a:p>
            <a:endParaRPr lang="it-IT" dirty="0">
              <a:solidFill>
                <a:schemeClr val="tx2"/>
              </a:solidFill>
            </a:endParaRPr>
          </a:p>
          <a:p>
            <a:r>
              <a:rPr lang="it-IT" dirty="0">
                <a:solidFill>
                  <a:schemeClr val="tx2"/>
                </a:solidFill>
              </a:rPr>
              <a:t>Non spiega come si acquisiscono risposte nuove.  La risposta automatica fa parte del repertorio comportamentale. 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2133600" y="4270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0" i="0" u="none" strike="noStrike" kern="1200" cap="sm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>CONDIZIONAMENTO CLASSICO (rispondente)</a:t>
            </a:r>
          </a:p>
        </p:txBody>
      </p:sp>
    </p:spTree>
    <p:extLst>
      <p:ext uri="{BB962C8B-B14F-4D97-AF65-F5344CB8AC3E}">
        <p14:creationId xmlns:p14="http://schemas.microsoft.com/office/powerpoint/2010/main" val="3947149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614705-64BE-46EF-B00C-5C92AAB8F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Regole di associazione: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FD91F6-9C1A-4B97-A50A-2CBFED3BC7D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it-IT" dirty="0">
                <a:solidFill>
                  <a:schemeClr val="tx2"/>
                </a:solidFill>
              </a:rPr>
              <a:t>Contiguità temporale (</a:t>
            </a:r>
            <a:r>
              <a:rPr lang="it-IT" dirty="0" err="1">
                <a:solidFill>
                  <a:schemeClr val="tx2"/>
                </a:solidFill>
              </a:rPr>
              <a:t>Guthrie</a:t>
            </a:r>
            <a:r>
              <a:rPr lang="it-IT" dirty="0">
                <a:solidFill>
                  <a:schemeClr val="tx2"/>
                </a:solidFill>
              </a:rPr>
              <a:t>, 1952)</a:t>
            </a:r>
          </a:p>
          <a:p>
            <a:pPr>
              <a:buFontTx/>
              <a:buChar char="-"/>
            </a:pPr>
            <a:endParaRPr lang="it-IT" dirty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it-IT" dirty="0">
                <a:solidFill>
                  <a:schemeClr val="tx2"/>
                </a:solidFill>
              </a:rPr>
              <a:t>Esercizio (</a:t>
            </a:r>
            <a:r>
              <a:rPr lang="it-IT" dirty="0" err="1">
                <a:solidFill>
                  <a:schemeClr val="tx2"/>
                </a:solidFill>
              </a:rPr>
              <a:t>Thorndike</a:t>
            </a:r>
            <a:r>
              <a:rPr lang="it-IT" dirty="0">
                <a:solidFill>
                  <a:schemeClr val="tx2"/>
                </a:solidFill>
              </a:rPr>
              <a:t>, 1903): ripetizione della sequenza rinforza associazione</a:t>
            </a:r>
          </a:p>
          <a:p>
            <a:pPr>
              <a:buFontTx/>
              <a:buChar char="-"/>
            </a:pPr>
            <a:endParaRPr lang="it-IT" dirty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it-IT" dirty="0">
                <a:solidFill>
                  <a:schemeClr val="tx2"/>
                </a:solidFill>
              </a:rPr>
              <a:t>Effetto: la conseguenza positiva della risposta rinforza l’associazione</a:t>
            </a:r>
          </a:p>
          <a:p>
            <a:pPr>
              <a:buFontTx/>
              <a:buChar char="-"/>
            </a:pPr>
            <a:endParaRPr lang="it-IT" dirty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endParaRPr lang="it-IT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it-IT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21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E44466-9BD5-40DB-A843-6CC6347DD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8D9D52D-93F0-4CBB-86F9-0D22A904F1F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>
                <a:solidFill>
                  <a:schemeClr val="tx2"/>
                </a:solidFill>
              </a:rPr>
              <a:t>… apprendimento associazioni: trasferire comportamenti del proprio repertorio «innato»  o legare comportamenti innati (NO COMPORTAM. NUOVI)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78162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CONDIZIONAMENTO OPERANTE</a:t>
            </a:r>
            <a:r>
              <a:rPr lang="it-IT" baseline="-25000" dirty="0"/>
              <a:t>1</a:t>
            </a:r>
            <a:r>
              <a:rPr lang="it-IT" dirty="0"/>
              <a:t> (studi Skinner)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>
                <a:solidFill>
                  <a:schemeClr val="tx2"/>
                </a:solidFill>
              </a:rPr>
              <a:t>Apprendimenti nuovi. Soggetto ha ruolo attivo perché risposte sono volontarie</a:t>
            </a:r>
          </a:p>
          <a:p>
            <a:endParaRPr lang="it-IT" dirty="0">
              <a:solidFill>
                <a:schemeClr val="tx2"/>
              </a:solidFill>
            </a:endParaRPr>
          </a:p>
          <a:p>
            <a:r>
              <a:rPr lang="it-IT" dirty="0">
                <a:solidFill>
                  <a:schemeClr val="tx2"/>
                </a:solidFill>
              </a:rPr>
              <a:t>Rinforzo e punizioni. Positivi  negativi. 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476" y="4085664"/>
            <a:ext cx="9715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660" y="4085665"/>
            <a:ext cx="1268774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reccia a destra 3"/>
          <p:cNvSpPr/>
          <p:nvPr/>
        </p:nvSpPr>
        <p:spPr>
          <a:xfrm>
            <a:off x="5382836" y="4445704"/>
            <a:ext cx="158417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5828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216081" y="4246230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Comparasa cibo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294604" y="5237792"/>
            <a:ext cx="568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Sta apprendendo a premere leva per avere cibo. La pressione avviene più di frequente rispetto all’inizio dell’esperimento.  </a:t>
            </a:r>
          </a:p>
        </p:txBody>
      </p:sp>
    </p:spTree>
    <p:extLst>
      <p:ext uri="{BB962C8B-B14F-4D97-AF65-F5344CB8AC3E}">
        <p14:creationId xmlns:p14="http://schemas.microsoft.com/office/powerpoint/2010/main" val="5943600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B391B5-0A9E-4399-9297-0714EE0BF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CONDIZIONAMENTO OPERANTE</a:t>
            </a:r>
            <a:r>
              <a:rPr lang="it-IT" baseline="-25000" dirty="0"/>
              <a:t>2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955FA32-0B91-4B1C-BB89-E941F07BD14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>
                <a:highlight>
                  <a:srgbClr val="FFFF00"/>
                </a:highlight>
              </a:rPr>
              <a:t>CATENA COMPORTAMENTALE: </a:t>
            </a:r>
            <a:r>
              <a:rPr lang="it-IT" b="1" dirty="0">
                <a:solidFill>
                  <a:schemeClr val="tx2"/>
                </a:solidFill>
              </a:rPr>
              <a:t>A-B-C</a:t>
            </a:r>
          </a:p>
          <a:p>
            <a:pPr marL="0" indent="0">
              <a:buNone/>
            </a:pPr>
            <a:endParaRPr lang="it-IT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it-IT" b="1" dirty="0">
                <a:solidFill>
                  <a:schemeClr val="tx2"/>
                </a:solidFill>
              </a:rPr>
              <a:t>C come rinforzo: fa aumentare emissione comportamento</a:t>
            </a:r>
          </a:p>
          <a:p>
            <a:pPr marL="0" indent="0">
              <a:buNone/>
            </a:pPr>
            <a:endParaRPr lang="it-IT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it-IT" b="1" dirty="0">
                <a:solidFill>
                  <a:schemeClr val="tx2"/>
                </a:solidFill>
              </a:rPr>
              <a:t>C come punizione: fa diminuire emissione comportamento</a:t>
            </a:r>
          </a:p>
          <a:p>
            <a:pPr marL="0" indent="0">
              <a:buNone/>
            </a:pPr>
            <a:endParaRPr lang="it-IT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it-IT" b="1" dirty="0">
                <a:solidFill>
                  <a:schemeClr val="tx2"/>
                </a:solidFill>
              </a:rPr>
              <a:t>Rinforzi: </a:t>
            </a:r>
          </a:p>
          <a:p>
            <a:pPr>
              <a:buFontTx/>
              <a:buChar char="-"/>
            </a:pPr>
            <a:r>
              <a:rPr lang="it-IT" b="1" dirty="0">
                <a:solidFill>
                  <a:schemeClr val="tx2"/>
                </a:solidFill>
              </a:rPr>
              <a:t>A rapporto fisso</a:t>
            </a:r>
          </a:p>
          <a:p>
            <a:pPr>
              <a:buFontTx/>
              <a:buChar char="-"/>
            </a:pPr>
            <a:r>
              <a:rPr lang="it-IT" b="1" dirty="0">
                <a:solidFill>
                  <a:srgbClr val="FFFF00"/>
                </a:solidFill>
              </a:rPr>
              <a:t>A rapporto variabile</a:t>
            </a:r>
          </a:p>
          <a:p>
            <a:pPr>
              <a:buFontTx/>
              <a:buChar char="-"/>
            </a:pPr>
            <a:r>
              <a:rPr lang="it-IT" b="1" dirty="0">
                <a:solidFill>
                  <a:schemeClr val="tx2"/>
                </a:solidFill>
              </a:rPr>
              <a:t>A intervallo fisso</a:t>
            </a:r>
          </a:p>
          <a:p>
            <a:pPr>
              <a:buFontTx/>
              <a:buChar char="-"/>
            </a:pPr>
            <a:r>
              <a:rPr lang="it-IT" b="1" dirty="0">
                <a:solidFill>
                  <a:srgbClr val="FFFF00"/>
                </a:solidFill>
              </a:rPr>
              <a:t>A intervallo variabile</a:t>
            </a:r>
          </a:p>
        </p:txBody>
      </p:sp>
    </p:spTree>
    <p:extLst>
      <p:ext uri="{BB962C8B-B14F-4D97-AF65-F5344CB8AC3E}">
        <p14:creationId xmlns:p14="http://schemas.microsoft.com/office/powerpoint/2010/main" val="3417186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EEAE78-34FB-4E31-8984-32C8F90A0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726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it-IT" dirty="0"/>
              <a:t>Che cosa è l’apprendimento?</a:t>
            </a:r>
            <a:br>
              <a:rPr lang="it-IT" dirty="0">
                <a:solidFill>
                  <a:srgbClr val="FF0000"/>
                </a:solidFill>
              </a:rPr>
            </a:br>
            <a:br>
              <a:rPr lang="it-IT" dirty="0"/>
            </a:br>
            <a:br>
              <a:rPr lang="it-IT" dirty="0"/>
            </a:br>
            <a:br>
              <a:rPr lang="it-IT" dirty="0">
                <a:solidFill>
                  <a:srgbClr val="FF0000"/>
                </a:solidFill>
              </a:rPr>
            </a:br>
            <a:r>
              <a:rPr lang="it-IT" dirty="0">
                <a:solidFill>
                  <a:srgbClr val="FF0000"/>
                </a:solidFill>
              </a:rPr>
              <a:t>                                        </a:t>
            </a:r>
            <a:endParaRPr lang="it-IT" sz="2200" dirty="0">
              <a:solidFill>
                <a:srgbClr val="FF0000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B1FF9E1-26E6-4F63-9650-C53F4AD551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339" y="309219"/>
            <a:ext cx="2225952" cy="222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3387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>
                <a:solidFill>
                  <a:schemeClr val="tx2"/>
                </a:solidFill>
              </a:rPr>
              <a:t>Si estende anche all’uomo: bambini 3-4 mesi, frequenza sorriso (Brackbill, 1958); modificazione suzione non nutritiva (Waltom et al., 1992) per visione immagine sfuocata</a:t>
            </a:r>
          </a:p>
          <a:p>
            <a:endParaRPr lang="it-IT">
              <a:solidFill>
                <a:schemeClr val="tx2"/>
              </a:solidFill>
            </a:endParaRPr>
          </a:p>
          <a:p>
            <a:r>
              <a:rPr lang="it-IT">
                <a:solidFill>
                  <a:schemeClr val="tx2"/>
                </a:solidFill>
              </a:rPr>
              <a:t>Processo  di modellaggio (shaping): apprendimento graduale con rinforzi</a:t>
            </a:r>
          </a:p>
          <a:p>
            <a:endParaRPr lang="it-IT">
              <a:solidFill>
                <a:schemeClr val="tx2"/>
              </a:solidFill>
            </a:endParaRPr>
          </a:p>
          <a:p>
            <a:r>
              <a:rPr lang="it-IT">
                <a:solidFill>
                  <a:schemeClr val="tx2"/>
                </a:solidFill>
              </a:rPr>
              <a:t>Tantissimi comportamenti sono regolati da leggi del comportamento operante</a:t>
            </a:r>
            <a:endParaRPr lang="it-IT"/>
          </a:p>
          <a:p>
            <a:endParaRPr lang="it-IT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2137088" y="116632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0" i="0" u="none" strike="noStrike" kern="1200" cap="sm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>CONDIZIONAMENTO OPERANTE</a:t>
            </a:r>
          </a:p>
        </p:txBody>
      </p:sp>
      <p:sp>
        <p:nvSpPr>
          <p:cNvPr id="2" name="Stella a 5 punte 1"/>
          <p:cNvSpPr/>
          <p:nvPr/>
        </p:nvSpPr>
        <p:spPr>
          <a:xfrm>
            <a:off x="1919536" y="6165304"/>
            <a:ext cx="504056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5828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7921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02312" y="1965856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it-IT" sz="3200" dirty="0"/>
              <a:t>APPRENDIMENTO PER OSSERVAZIONE di comportamenti sociali complessi: </a:t>
            </a:r>
            <a:br>
              <a:rPr lang="it-IT" sz="3200" dirty="0"/>
            </a:br>
            <a:br>
              <a:rPr lang="it-IT" sz="3200" dirty="0"/>
            </a:br>
            <a:r>
              <a:rPr lang="it-IT" sz="3200" dirty="0">
                <a:solidFill>
                  <a:srgbClr val="FFFF00"/>
                </a:solidFill>
              </a:rPr>
              <a:t>teoria dell’apprendimento sociale (Bandura &amp; </a:t>
            </a:r>
            <a:r>
              <a:rPr lang="it-IT" sz="3200" dirty="0" err="1">
                <a:solidFill>
                  <a:srgbClr val="FFFF00"/>
                </a:solidFill>
              </a:rPr>
              <a:t>Walters</a:t>
            </a:r>
            <a:r>
              <a:rPr lang="it-IT" sz="3200" dirty="0">
                <a:solidFill>
                  <a:srgbClr val="FFFF00"/>
                </a:solidFill>
              </a:rPr>
              <a:t>, 1963)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2135560" y="3717032"/>
            <a:ext cx="7467600" cy="4873752"/>
          </a:xfrm>
        </p:spPr>
        <p:txBody>
          <a:bodyPr/>
          <a:lstStyle/>
          <a:p>
            <a:r>
              <a:rPr lang="it-IT" dirty="0">
                <a:solidFill>
                  <a:schemeClr val="tx2"/>
                </a:solidFill>
              </a:rPr>
              <a:t>Comportamenti imitativi che danno luogo a regola generale di comportamento</a:t>
            </a:r>
          </a:p>
          <a:p>
            <a:pPr marL="0" indent="0">
              <a:buNone/>
            </a:pPr>
            <a:endParaRPr lang="it-IT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0073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91544" y="-4823"/>
            <a:ext cx="7467600" cy="1143000"/>
          </a:xfrm>
        </p:spPr>
        <p:txBody>
          <a:bodyPr/>
          <a:lstStyle/>
          <a:p>
            <a:r>
              <a:rPr lang="it-IT"/>
              <a:t>ESPERIMENTO BAMBOLA BOBO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2063552" y="1124744"/>
            <a:ext cx="7467600" cy="48737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800" dirty="0">
                <a:solidFill>
                  <a:schemeClr val="tx2"/>
                </a:solidFill>
              </a:rPr>
              <a:t>Bandura formò tre gruppi di bambini in età prescolare:</a:t>
            </a:r>
          </a:p>
          <a:p>
            <a:pPr marL="0" indent="0">
              <a:buNone/>
            </a:pPr>
            <a:r>
              <a:rPr lang="it-IT" sz="1800" dirty="0">
                <a:solidFill>
                  <a:schemeClr val="tx2"/>
                </a:solidFill>
              </a:rPr>
              <a:t>1) nel primo gruppo inserì uno dei suoi collaboratori che si mostrò </a:t>
            </a:r>
            <a:r>
              <a:rPr lang="it-IT" sz="1800" dirty="0">
                <a:solidFill>
                  <a:srgbClr val="FFFF00"/>
                </a:solidFill>
              </a:rPr>
              <a:t>aggressivo</a:t>
            </a:r>
            <a:r>
              <a:rPr lang="it-IT" sz="1800" dirty="0">
                <a:solidFill>
                  <a:schemeClr val="tx2"/>
                </a:solidFill>
              </a:rPr>
              <a:t> nei confronti di un pupazzo gonfiabile chiamato Bobo. L'adulto picchiava il pupazzo con un martello gridando: «Picchialo sul naso!» e «Pum </a:t>
            </a:r>
            <a:r>
              <a:rPr lang="it-IT" sz="1800" dirty="0" err="1">
                <a:solidFill>
                  <a:schemeClr val="tx2"/>
                </a:solidFill>
              </a:rPr>
              <a:t>pum</a:t>
            </a:r>
            <a:r>
              <a:rPr lang="it-IT" sz="1800" dirty="0">
                <a:solidFill>
                  <a:schemeClr val="tx2"/>
                </a:solidFill>
              </a:rPr>
              <a:t>!».</a:t>
            </a:r>
          </a:p>
          <a:p>
            <a:pPr marL="0" indent="0">
              <a:buNone/>
            </a:pPr>
            <a:r>
              <a:rPr lang="it-IT" sz="1800" dirty="0">
                <a:solidFill>
                  <a:schemeClr val="tx2"/>
                </a:solidFill>
              </a:rPr>
              <a:t>2) nel secondo gruppo, </a:t>
            </a:r>
            <a:r>
              <a:rPr lang="it-IT" sz="1800" dirty="0">
                <a:solidFill>
                  <a:srgbClr val="FFFF00"/>
                </a:solidFill>
              </a:rPr>
              <a:t>non aggressivo</a:t>
            </a:r>
            <a:r>
              <a:rPr lang="it-IT" sz="1800" dirty="0">
                <a:solidFill>
                  <a:schemeClr val="tx2"/>
                </a:solidFill>
              </a:rPr>
              <a:t>, un altro collaboratore giocava con le costruzioni di legno senza manifestare alcun tipo di aggressività nei confronti di Bobo.</a:t>
            </a:r>
          </a:p>
          <a:p>
            <a:pPr marL="0" indent="0">
              <a:buNone/>
            </a:pPr>
            <a:r>
              <a:rPr lang="it-IT" sz="1800" dirty="0">
                <a:solidFill>
                  <a:schemeClr val="tx2"/>
                </a:solidFill>
              </a:rPr>
              <a:t>3) infine, il terzo gruppo, quello di </a:t>
            </a:r>
            <a:r>
              <a:rPr lang="it-IT" sz="1800" dirty="0">
                <a:solidFill>
                  <a:srgbClr val="FFFF00"/>
                </a:solidFill>
              </a:rPr>
              <a:t>controllo</a:t>
            </a:r>
            <a:r>
              <a:rPr lang="it-IT" sz="1800" dirty="0">
                <a:solidFill>
                  <a:schemeClr val="tx2"/>
                </a:solidFill>
              </a:rPr>
              <a:t>, era formato da bambini che giocavano da soli e liberamente, senza alcun adulto con funzione di </a:t>
            </a:r>
            <a:r>
              <a:rPr lang="it-IT" sz="1800" i="1" dirty="0">
                <a:solidFill>
                  <a:schemeClr val="tx2"/>
                </a:solidFill>
              </a:rPr>
              <a:t>modello</a:t>
            </a:r>
            <a:r>
              <a:rPr lang="it-IT" sz="1800" dirty="0">
                <a:solidFill>
                  <a:schemeClr val="tx2"/>
                </a:solidFill>
              </a:rPr>
              <a:t>.</a:t>
            </a:r>
          </a:p>
          <a:p>
            <a:pPr marL="0" indent="0">
              <a:buNone/>
            </a:pPr>
            <a:r>
              <a:rPr lang="it-IT" sz="1800" dirty="0">
                <a:solidFill>
                  <a:schemeClr val="tx2"/>
                </a:solidFill>
              </a:rPr>
              <a:t>In una fase successiva i bambini venivano condotti in una stanza nella quale vi erano giochi </a:t>
            </a:r>
            <a:r>
              <a:rPr lang="it-IT" sz="1800" i="1" dirty="0">
                <a:solidFill>
                  <a:schemeClr val="tx2"/>
                </a:solidFill>
              </a:rPr>
              <a:t>neutri</a:t>
            </a:r>
            <a:r>
              <a:rPr lang="it-IT" sz="1800" dirty="0">
                <a:solidFill>
                  <a:schemeClr val="tx2"/>
                </a:solidFill>
              </a:rPr>
              <a:t> (peluche, modellini di camion) e giochi </a:t>
            </a:r>
            <a:r>
              <a:rPr lang="it-IT" sz="1800" i="1" dirty="0">
                <a:solidFill>
                  <a:schemeClr val="tx2"/>
                </a:solidFill>
              </a:rPr>
              <a:t>aggressivi</a:t>
            </a:r>
            <a:r>
              <a:rPr lang="it-IT" sz="1800" dirty="0">
                <a:solidFill>
                  <a:schemeClr val="tx2"/>
                </a:solidFill>
              </a:rPr>
              <a:t> (fucili, Bobo, una palla con una faccia dipinta legata ad una corda).</a:t>
            </a:r>
          </a:p>
          <a:p>
            <a:pPr marL="0" indent="0">
              <a:buNone/>
            </a:pPr>
            <a:r>
              <a:rPr lang="it-IT" sz="1800" dirty="0">
                <a:solidFill>
                  <a:schemeClr val="tx2"/>
                </a:solidFill>
              </a:rPr>
              <a:t>Bandura poté verificare che i bambini che avevano osservato l'adulto picchiare Bobo manifestavano un'incidenza maggiore di comportamenti aggressivi, sia rispetto a quelli che avevano visto il modello </a:t>
            </a:r>
            <a:r>
              <a:rPr lang="it-IT" sz="1800" i="1" dirty="0">
                <a:solidFill>
                  <a:schemeClr val="tx2"/>
                </a:solidFill>
              </a:rPr>
              <a:t>pacifico</a:t>
            </a:r>
            <a:r>
              <a:rPr lang="it-IT" sz="1800" dirty="0">
                <a:solidFill>
                  <a:schemeClr val="tx2"/>
                </a:solidFill>
              </a:rPr>
              <a:t> sia rispetto a quelli che avevano giocato da soli.</a:t>
            </a:r>
          </a:p>
          <a:p>
            <a:endParaRPr lang="it-IT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432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EEAE78-34FB-4E31-8984-32C8F90A0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726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it-IT" dirty="0"/>
              <a:t>Che cosa è apprendimento secondo….</a:t>
            </a:r>
            <a:br>
              <a:rPr lang="it-IT" dirty="0">
                <a:solidFill>
                  <a:srgbClr val="FF0000"/>
                </a:solidFill>
              </a:rPr>
            </a:br>
            <a:br>
              <a:rPr lang="it-IT" dirty="0">
                <a:solidFill>
                  <a:srgbClr val="FF0000"/>
                </a:solidFill>
              </a:rPr>
            </a:br>
            <a:r>
              <a:rPr lang="it-IT" dirty="0">
                <a:solidFill>
                  <a:srgbClr val="FF0000"/>
                </a:solidFill>
              </a:rPr>
              <a:t>I docenti</a:t>
            </a:r>
            <a:br>
              <a:rPr lang="it-IT" dirty="0">
                <a:solidFill>
                  <a:srgbClr val="FF0000"/>
                </a:solidFill>
              </a:rPr>
            </a:br>
            <a:br>
              <a:rPr lang="it-IT" dirty="0">
                <a:solidFill>
                  <a:srgbClr val="FF0000"/>
                </a:solidFill>
              </a:rPr>
            </a:br>
            <a:r>
              <a:rPr lang="it-IT" dirty="0"/>
              <a:t>- non slegabile da loro professione/missione</a:t>
            </a:r>
            <a:br>
              <a:rPr lang="it-IT" dirty="0"/>
            </a:br>
            <a:br>
              <a:rPr lang="it-IT" dirty="0"/>
            </a:br>
            <a:r>
              <a:rPr lang="it-IT" dirty="0"/>
              <a:t>- emotività </a:t>
            </a:r>
            <a:br>
              <a:rPr lang="it-IT" dirty="0"/>
            </a:br>
            <a:br>
              <a:rPr lang="it-IT" dirty="0"/>
            </a:br>
            <a:br>
              <a:rPr lang="it-IT" dirty="0">
                <a:solidFill>
                  <a:srgbClr val="FF0000"/>
                </a:solidFill>
              </a:rPr>
            </a:br>
            <a:r>
              <a:rPr lang="it-IT" dirty="0">
                <a:solidFill>
                  <a:srgbClr val="FF0000"/>
                </a:solidFill>
              </a:rPr>
              <a:t>                                        </a:t>
            </a:r>
            <a:r>
              <a:rPr lang="it-IT" sz="2200" dirty="0"/>
              <a:t>(</a:t>
            </a:r>
            <a:r>
              <a:rPr lang="it-IT" sz="2200" dirty="0" err="1"/>
              <a:t>Beijaard</a:t>
            </a:r>
            <a:r>
              <a:rPr lang="it-IT" sz="2200" dirty="0"/>
              <a:t> et al., 2004; </a:t>
            </a:r>
            <a:r>
              <a:rPr lang="it-IT" sz="2200" dirty="0" err="1"/>
              <a:t>Vloet</a:t>
            </a:r>
            <a:r>
              <a:rPr lang="it-IT" sz="2200" dirty="0"/>
              <a:t>, Jacobs, &amp; </a:t>
            </a:r>
            <a:r>
              <a:rPr lang="it-IT" sz="2200" dirty="0" err="1"/>
              <a:t>Veugelers</a:t>
            </a:r>
            <a:r>
              <a:rPr lang="it-IT" sz="2200" dirty="0"/>
              <a:t>, 2012)</a:t>
            </a:r>
            <a:endParaRPr lang="it-IT" sz="2200" dirty="0">
              <a:solidFill>
                <a:srgbClr val="FF0000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B1FF9E1-26E6-4F63-9650-C53F4AD551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339" y="309219"/>
            <a:ext cx="2225952" cy="222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952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EEAE78-34FB-4E31-8984-32C8F90A0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04" y="1040642"/>
            <a:ext cx="10515600" cy="5598352"/>
          </a:xfrm>
        </p:spPr>
        <p:txBody>
          <a:bodyPr>
            <a:normAutofit fontScale="90000"/>
          </a:bodyPr>
          <a:lstStyle/>
          <a:p>
            <a:r>
              <a:rPr lang="it-IT" dirty="0"/>
              <a:t>Che cosa è apprendimento...</a:t>
            </a:r>
            <a:br>
              <a:rPr lang="it-IT" dirty="0">
                <a:solidFill>
                  <a:srgbClr val="FF0000"/>
                </a:solidFill>
              </a:rPr>
            </a:br>
            <a:br>
              <a:rPr lang="it-IT" dirty="0">
                <a:solidFill>
                  <a:srgbClr val="FF0000"/>
                </a:solidFill>
              </a:rPr>
            </a:br>
            <a:r>
              <a:rPr lang="it-IT" dirty="0">
                <a:solidFill>
                  <a:srgbClr val="FF0000"/>
                </a:solidFill>
              </a:rPr>
              <a:t>Le teorie</a:t>
            </a:r>
            <a:br>
              <a:rPr lang="it-IT" dirty="0">
                <a:solidFill>
                  <a:srgbClr val="FF0000"/>
                </a:solidFill>
              </a:rPr>
            </a:br>
            <a:br>
              <a:rPr lang="it-IT" dirty="0">
                <a:solidFill>
                  <a:srgbClr val="FF0000"/>
                </a:solidFill>
              </a:rPr>
            </a:br>
            <a:r>
              <a:rPr lang="it-IT" sz="3600" dirty="0">
                <a:solidFill>
                  <a:srgbClr val="FF0000"/>
                </a:solidFill>
              </a:rPr>
              <a:t>1) METAFORA TRASMISSIONE CONOSCENZA</a:t>
            </a:r>
            <a:br>
              <a:rPr lang="it-IT" sz="3600" dirty="0">
                <a:solidFill>
                  <a:srgbClr val="FF0000"/>
                </a:solidFill>
              </a:rPr>
            </a:br>
            <a:r>
              <a:rPr lang="it-IT" sz="3600" dirty="0"/>
              <a:t>informazione predefinita e confezionata</a:t>
            </a:r>
            <a:br>
              <a:rPr lang="it-IT" sz="3600" dirty="0"/>
            </a:br>
            <a:br>
              <a:rPr lang="it-IT" sz="3600" dirty="0"/>
            </a:br>
            <a:r>
              <a:rPr lang="it-IT" sz="3600" dirty="0"/>
              <a:t>Docente come esperto che trasmette, </a:t>
            </a:r>
            <a:br>
              <a:rPr lang="it-IT" sz="3600" dirty="0"/>
            </a:br>
            <a:r>
              <a:rPr lang="it-IT" sz="3600" dirty="0"/>
              <a:t>trasferendo informazioni</a:t>
            </a:r>
            <a:br>
              <a:rPr lang="it-IT" sz="3600" dirty="0"/>
            </a:br>
            <a:br>
              <a:rPr lang="it-IT" sz="3600" dirty="0"/>
            </a:br>
            <a:r>
              <a:rPr lang="it-IT" sz="3600" dirty="0"/>
              <a:t>Alunno deve immagazzinare in modo passivo</a:t>
            </a:r>
            <a:br>
              <a:rPr lang="it-IT" sz="3600" dirty="0"/>
            </a:br>
            <a:br>
              <a:rPr lang="it-IT" sz="3600" dirty="0"/>
            </a:br>
            <a:r>
              <a:rPr lang="it-IT" sz="3600" dirty="0"/>
              <a:t>Menti come contenitori di informazioni</a:t>
            </a:r>
            <a:br>
              <a:rPr lang="it-IT" dirty="0">
                <a:solidFill>
                  <a:srgbClr val="FF0000"/>
                </a:solidFill>
              </a:rPr>
            </a:br>
            <a:br>
              <a:rPr lang="it-IT" dirty="0">
                <a:solidFill>
                  <a:srgbClr val="FF0000"/>
                </a:solidFill>
              </a:rPr>
            </a:b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E53AB1B-EECD-42ED-AEAB-8A1EDEB14B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182" y="3429000"/>
            <a:ext cx="3747385" cy="332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253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EEAE78-34FB-4E31-8984-32C8F90A0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148" y="608667"/>
            <a:ext cx="10515600" cy="5598352"/>
          </a:xfrm>
        </p:spPr>
        <p:txBody>
          <a:bodyPr>
            <a:noAutofit/>
          </a:bodyPr>
          <a:lstStyle/>
          <a:p>
            <a:r>
              <a:rPr lang="it-IT" sz="2400" dirty="0"/>
              <a:t>C</a:t>
            </a:r>
            <a:br>
              <a:rPr lang="it-IT" sz="2400" dirty="0">
                <a:solidFill>
                  <a:srgbClr val="FF0000"/>
                </a:solidFill>
              </a:rPr>
            </a:br>
            <a:br>
              <a:rPr lang="it-IT" sz="2400" dirty="0">
                <a:solidFill>
                  <a:srgbClr val="FF0000"/>
                </a:solidFill>
              </a:rPr>
            </a:br>
            <a:r>
              <a:rPr lang="it-IT" sz="3200" dirty="0">
                <a:solidFill>
                  <a:srgbClr val="FF0000"/>
                </a:solidFill>
              </a:rPr>
              <a:t>2) METAFORA COSTRUZIONE CONOSCENZA</a:t>
            </a:r>
            <a:br>
              <a:rPr lang="it-IT" sz="2400" dirty="0">
                <a:solidFill>
                  <a:srgbClr val="FF0000"/>
                </a:solidFill>
              </a:rPr>
            </a:br>
            <a:br>
              <a:rPr lang="it-IT" sz="2400" dirty="0">
                <a:solidFill>
                  <a:srgbClr val="FF0000"/>
                </a:solidFill>
              </a:rPr>
            </a:br>
            <a:r>
              <a:rPr lang="it-IT" sz="2400" dirty="0"/>
              <a:t>- costruita durante interazione sia tra persone che con fonti</a:t>
            </a:r>
            <a:br>
              <a:rPr lang="it-IT" sz="2400" dirty="0"/>
            </a:br>
            <a:br>
              <a:rPr lang="it-IT" sz="2400" dirty="0"/>
            </a:br>
            <a:r>
              <a:rPr lang="it-IT" sz="2400" dirty="0"/>
              <a:t>- costruzione di conoscenza </a:t>
            </a:r>
            <a:r>
              <a:rPr lang="it-IT" sz="2400" b="1" dirty="0"/>
              <a:t>ATTIVA</a:t>
            </a:r>
            <a:br>
              <a:rPr lang="it-IT" sz="2400" b="1" dirty="0"/>
            </a:br>
            <a:br>
              <a:rPr lang="it-IT" sz="2400" dirty="0"/>
            </a:br>
            <a:r>
              <a:rPr lang="it-IT" sz="2400" dirty="0"/>
              <a:t>- conoscenza non a-priori. </a:t>
            </a:r>
            <a:r>
              <a:rPr lang="it-IT" sz="2400" b="1" dirty="0"/>
              <a:t>Interpretazione</a:t>
            </a:r>
            <a:r>
              <a:rPr lang="it-IT" sz="2400" dirty="0"/>
              <a:t> ha</a:t>
            </a:r>
            <a:br>
              <a:rPr lang="it-IT" sz="2400" dirty="0"/>
            </a:br>
            <a:r>
              <a:rPr lang="it-IT" sz="2400" dirty="0"/>
              <a:t> un ruolo chiave</a:t>
            </a:r>
            <a:br>
              <a:rPr lang="it-IT" sz="2400" dirty="0"/>
            </a:br>
            <a:br>
              <a:rPr lang="it-IT" sz="2400" dirty="0"/>
            </a:br>
            <a:r>
              <a:rPr lang="it-IT" sz="2400" dirty="0"/>
              <a:t>- trasformazione di precedenti conoscenze</a:t>
            </a:r>
            <a:br>
              <a:rPr lang="it-IT" sz="2400" dirty="0"/>
            </a:br>
            <a:br>
              <a:rPr lang="it-IT" sz="2400" dirty="0"/>
            </a:br>
            <a:r>
              <a:rPr lang="it-IT" sz="2400" dirty="0"/>
              <a:t>- influenza delle precedenti conoscenze</a:t>
            </a:r>
            <a:br>
              <a:rPr lang="it-IT" sz="2400" dirty="0"/>
            </a:br>
            <a:br>
              <a:rPr lang="it-IT" sz="2400" dirty="0"/>
            </a:br>
            <a:r>
              <a:rPr lang="it-IT" sz="2400" dirty="0"/>
              <a:t>-tra i sub-processi spiccano il ragionamento, il fare inferenze</a:t>
            </a:r>
            <a:br>
              <a:rPr lang="it-IT" sz="2400" dirty="0"/>
            </a:br>
            <a:r>
              <a:rPr lang="it-IT" sz="2400" dirty="0"/>
              <a:t> e collegamenti, la deduzione….</a:t>
            </a:r>
            <a:br>
              <a:rPr lang="it-IT" sz="2400" dirty="0"/>
            </a:br>
            <a:br>
              <a:rPr lang="it-IT" sz="2400" dirty="0"/>
            </a:br>
            <a:r>
              <a:rPr lang="it-IT" sz="2400" dirty="0"/>
              <a:t>- la mente non è un deposito ma un elaboratore e creatore </a:t>
            </a:r>
            <a:br>
              <a:rPr lang="it-IT" sz="2400" dirty="0"/>
            </a:br>
            <a:r>
              <a:rPr lang="it-IT" sz="2400" dirty="0"/>
              <a:t>di informazioni</a:t>
            </a:r>
            <a:br>
              <a:rPr lang="it-IT" sz="2400" dirty="0"/>
            </a:br>
            <a:br>
              <a:rPr lang="it-IT" sz="2400" dirty="0"/>
            </a:br>
            <a:r>
              <a:rPr lang="it-IT" sz="2400" dirty="0"/>
              <a:t>- insegnare significa dare strumenti per conoscere</a:t>
            </a:r>
            <a:br>
              <a:rPr lang="it-IT" sz="2400" dirty="0">
                <a:solidFill>
                  <a:srgbClr val="FF0000"/>
                </a:solidFill>
              </a:rPr>
            </a:br>
            <a:br>
              <a:rPr lang="it-IT" sz="2400" dirty="0">
                <a:solidFill>
                  <a:srgbClr val="FF0000"/>
                </a:solidFill>
              </a:rPr>
            </a:br>
            <a:endParaRPr lang="it-IT" sz="2400" dirty="0">
              <a:solidFill>
                <a:srgbClr val="FF0000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2B9E842-2F76-4368-8A64-595AF5D739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922" y="3407843"/>
            <a:ext cx="3525078" cy="332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35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EEAE78-34FB-4E31-8984-32C8F90A0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53091"/>
            <a:ext cx="10515600" cy="5598352"/>
          </a:xfrm>
        </p:spPr>
        <p:txBody>
          <a:bodyPr>
            <a:noAutofit/>
          </a:bodyPr>
          <a:lstStyle/>
          <a:p>
            <a:br>
              <a:rPr lang="it-IT" sz="2400" dirty="0">
                <a:solidFill>
                  <a:srgbClr val="FF0000"/>
                </a:solidFill>
              </a:rPr>
            </a:br>
            <a:br>
              <a:rPr lang="it-IT" sz="2400" dirty="0">
                <a:solidFill>
                  <a:srgbClr val="FF0000"/>
                </a:solidFill>
              </a:rPr>
            </a:br>
            <a:r>
              <a:rPr lang="it-IT" sz="3200" dirty="0">
                <a:solidFill>
                  <a:srgbClr val="FF0000"/>
                </a:solidFill>
              </a:rPr>
              <a:t>3) METAFORA PARTECIPAZIONE</a:t>
            </a:r>
            <a:br>
              <a:rPr lang="it-IT" sz="3200" dirty="0">
                <a:solidFill>
                  <a:srgbClr val="FF0000"/>
                </a:solidFill>
              </a:rPr>
            </a:br>
            <a:br>
              <a:rPr lang="it-IT" sz="3200" dirty="0">
                <a:solidFill>
                  <a:srgbClr val="FF0000"/>
                </a:solidFill>
              </a:rPr>
            </a:br>
            <a:r>
              <a:rPr lang="it-IT" sz="3200" dirty="0"/>
              <a:t>-accento su aspetti sociali dell’apprendimento</a:t>
            </a:r>
            <a:br>
              <a:rPr lang="it-IT" sz="3200" dirty="0"/>
            </a:br>
            <a:br>
              <a:rPr lang="it-IT" sz="3200" dirty="0"/>
            </a:br>
            <a:r>
              <a:rPr lang="it-IT" sz="3200" dirty="0"/>
              <a:t>Es., Lecce, Bianco, Ronchi (2020). Executive </a:t>
            </a:r>
            <a:r>
              <a:rPr lang="it-IT" sz="3200" dirty="0" err="1"/>
              <a:t>functions</a:t>
            </a:r>
            <a:r>
              <a:rPr lang="it-IT" sz="3200" dirty="0"/>
              <a:t> in the school </a:t>
            </a:r>
            <a:r>
              <a:rPr lang="it-IT" sz="3200" dirty="0" err="1"/>
              <a:t>context</a:t>
            </a:r>
            <a:r>
              <a:rPr lang="it-IT" sz="3200" dirty="0"/>
              <a:t>: The </a:t>
            </a:r>
            <a:r>
              <a:rPr lang="it-IT" sz="3200" dirty="0" err="1"/>
              <a:t>role</a:t>
            </a:r>
            <a:r>
              <a:rPr lang="it-IT" sz="3200" dirty="0"/>
              <a:t> of peer </a:t>
            </a:r>
            <a:r>
              <a:rPr lang="it-IT" sz="3200" dirty="0" err="1"/>
              <a:t>relationships</a:t>
            </a:r>
            <a:r>
              <a:rPr lang="it-IT" sz="3200" dirty="0"/>
              <a:t>. </a:t>
            </a:r>
            <a:r>
              <a:rPr lang="it-IT" sz="3200" i="1" dirty="0" err="1"/>
              <a:t>Infant</a:t>
            </a:r>
            <a:r>
              <a:rPr lang="it-IT" sz="3200" i="1" dirty="0"/>
              <a:t> and Child Development</a:t>
            </a:r>
            <a:br>
              <a:rPr lang="it-IT" sz="3200" i="1" dirty="0"/>
            </a:br>
            <a:br>
              <a:rPr lang="it-IT" sz="3200" i="1" dirty="0"/>
            </a:br>
            <a:r>
              <a:rPr lang="it-IT" sz="3200" i="1" dirty="0">
                <a:solidFill>
                  <a:srgbClr val="FF0000"/>
                </a:solidFill>
              </a:rPr>
              <a:t>-acculturazione: </a:t>
            </a:r>
            <a:r>
              <a:rPr lang="it-IT" sz="3200" i="1" dirty="0"/>
              <a:t>appropriarsi della cultura del gruppo+</a:t>
            </a:r>
            <a:br>
              <a:rPr lang="it-IT" sz="3200" i="1" dirty="0"/>
            </a:br>
            <a:r>
              <a:rPr lang="it-IT" sz="3200" i="1" dirty="0"/>
              <a:t>                              modificare il gruppo</a:t>
            </a:r>
            <a:br>
              <a:rPr lang="it-IT" sz="2400" i="1" dirty="0">
                <a:solidFill>
                  <a:srgbClr val="FF0000"/>
                </a:solidFill>
              </a:rPr>
            </a:br>
            <a:br>
              <a:rPr lang="it-IT" sz="2400" dirty="0">
                <a:solidFill>
                  <a:srgbClr val="FF0000"/>
                </a:solidFill>
              </a:rPr>
            </a:br>
            <a:br>
              <a:rPr lang="it-IT" sz="2400" dirty="0">
                <a:solidFill>
                  <a:srgbClr val="FF0000"/>
                </a:solidFill>
              </a:rPr>
            </a:br>
            <a:br>
              <a:rPr lang="it-IT" sz="2400" dirty="0">
                <a:solidFill>
                  <a:srgbClr val="FF0000"/>
                </a:solidFill>
              </a:rPr>
            </a:br>
            <a:endParaRPr lang="it-IT" sz="2400" dirty="0">
              <a:solidFill>
                <a:srgbClr val="FF0000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061C38E-C998-4136-BCAF-E484DFF55F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274" y="4623558"/>
            <a:ext cx="2981326" cy="1985963"/>
          </a:xfrm>
          <a:prstGeom prst="rect">
            <a:avLst/>
          </a:prstGeom>
        </p:spPr>
      </p:pic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8A85C534-DDCC-431B-BC00-70E7BDD9119D}"/>
              </a:ext>
            </a:extLst>
          </p:cNvPr>
          <p:cNvCxnSpPr>
            <a:cxnSpLocks/>
          </p:cNvCxnSpPr>
          <p:nvPr/>
        </p:nvCxnSpPr>
        <p:spPr>
          <a:xfrm>
            <a:off x="781878" y="5910470"/>
            <a:ext cx="7421218" cy="0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669CD72-16DA-4FE8-9FEA-D1EF5C491678}"/>
              </a:ext>
            </a:extLst>
          </p:cNvPr>
          <p:cNvSpPr txBox="1"/>
          <p:nvPr/>
        </p:nvSpPr>
        <p:spPr>
          <a:xfrm>
            <a:off x="646456" y="5149839"/>
            <a:ext cx="8030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Partecipazione periferica legittimata (</a:t>
            </a:r>
            <a:r>
              <a:rPr lang="it-IT" sz="2400" dirty="0" err="1"/>
              <a:t>Lawe</a:t>
            </a:r>
            <a:r>
              <a:rPr lang="it-IT" sz="2400" dirty="0"/>
              <a:t> &amp; Wenger, 1991):</a:t>
            </a:r>
          </a:p>
          <a:p>
            <a:r>
              <a:rPr lang="it-IT" sz="2400" dirty="0"/>
              <a:t>Prima osservo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7072BAC-D204-466F-B2C0-33D7E3D92D0F}"/>
              </a:ext>
            </a:extLst>
          </p:cNvPr>
          <p:cNvSpPr txBox="1"/>
          <p:nvPr/>
        </p:nvSpPr>
        <p:spPr>
          <a:xfrm>
            <a:off x="443948" y="5980836"/>
            <a:ext cx="1921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SOGGETTO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D129ED1-8E26-418A-A9E1-577AC09BD5CC}"/>
              </a:ext>
            </a:extLst>
          </p:cNvPr>
          <p:cNvSpPr txBox="1"/>
          <p:nvPr/>
        </p:nvSpPr>
        <p:spPr>
          <a:xfrm>
            <a:off x="7089914" y="6027003"/>
            <a:ext cx="1921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SOGGETTO</a:t>
            </a:r>
          </a:p>
          <a:p>
            <a:r>
              <a:rPr lang="it-IT" sz="2400" dirty="0"/>
              <a:t>Nel gruppo</a:t>
            </a:r>
          </a:p>
        </p:txBody>
      </p:sp>
    </p:spTree>
    <p:extLst>
      <p:ext uri="{BB962C8B-B14F-4D97-AF65-F5344CB8AC3E}">
        <p14:creationId xmlns:p14="http://schemas.microsoft.com/office/powerpoint/2010/main" val="402653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1991544" y="1196752"/>
            <a:ext cx="7467600" cy="487375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it-IT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it-IT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it-IT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it-IT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it-IT" sz="4400" b="1" dirty="0">
                <a:solidFill>
                  <a:schemeClr val="tx2"/>
                </a:solidFill>
              </a:rPr>
              <a:t>COMPORTAMENTISMO (da inizio Novecento)</a:t>
            </a:r>
          </a:p>
          <a:p>
            <a:pPr marL="0" indent="0" algn="ctr">
              <a:buNone/>
            </a:pPr>
            <a:endParaRPr lang="it-IT" sz="4400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it-IT" sz="3000" b="1" dirty="0">
                <a:solidFill>
                  <a:schemeClr val="tx2"/>
                </a:solidFill>
              </a:rPr>
              <a:t>Obiettivo: </a:t>
            </a:r>
            <a:r>
              <a:rPr lang="it-IT" sz="3000" b="1" i="1" dirty="0">
                <a:solidFill>
                  <a:schemeClr val="tx2"/>
                </a:solidFill>
              </a:rPr>
              <a:t>previsione e controllo del comportamento</a:t>
            </a:r>
          </a:p>
        </p:txBody>
      </p:sp>
    </p:spTree>
    <p:extLst>
      <p:ext uri="{BB962C8B-B14F-4D97-AF65-F5344CB8AC3E}">
        <p14:creationId xmlns:p14="http://schemas.microsoft.com/office/powerpoint/2010/main" val="3812535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2031976" y="889743"/>
            <a:ext cx="7467600" cy="4873752"/>
          </a:xfrm>
        </p:spPr>
        <p:txBody>
          <a:bodyPr/>
          <a:lstStyle/>
          <a:p>
            <a:r>
              <a:rPr lang="it-IT" dirty="0">
                <a:solidFill>
                  <a:schemeClr val="tx2"/>
                </a:solidFill>
              </a:rPr>
              <a:t>Metodo  molto rigoroso (sperimentale e oggettivo)</a:t>
            </a:r>
          </a:p>
          <a:p>
            <a:pPr marL="0" indent="0">
              <a:buNone/>
            </a:pPr>
            <a:r>
              <a:rPr lang="it-IT" i="1" dirty="0">
                <a:solidFill>
                  <a:schemeClr val="tx2"/>
                </a:solidFill>
              </a:rPr>
              <a:t>Evitare interpretazione, garantire replicabilità risultati</a:t>
            </a:r>
          </a:p>
          <a:p>
            <a:endParaRPr lang="it-IT" dirty="0">
              <a:solidFill>
                <a:schemeClr val="tx2"/>
              </a:solidFill>
            </a:endParaRPr>
          </a:p>
          <a:p>
            <a:r>
              <a:rPr lang="it-IT" dirty="0">
                <a:solidFill>
                  <a:schemeClr val="tx2"/>
                </a:solidFill>
              </a:rPr>
              <a:t>Black box: oggetto di studio è comportamento osservabile</a:t>
            </a:r>
          </a:p>
        </p:txBody>
      </p:sp>
      <p:cxnSp>
        <p:nvCxnSpPr>
          <p:cNvPr id="5" name="Connettore 2 4"/>
          <p:cNvCxnSpPr/>
          <p:nvPr/>
        </p:nvCxnSpPr>
        <p:spPr>
          <a:xfrm>
            <a:off x="10523304" y="3429000"/>
            <a:ext cx="0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2031976" y="3861048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Manifesto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: fine psicologia è quello di predire e controllare comportamento manifesto</a:t>
            </a:r>
          </a:p>
        </p:txBody>
      </p:sp>
    </p:spTree>
    <p:extLst>
      <p:ext uri="{BB962C8B-B14F-4D97-AF65-F5344CB8AC3E}">
        <p14:creationId xmlns:p14="http://schemas.microsoft.com/office/powerpoint/2010/main" val="1157183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057400" y="1676400"/>
            <a:ext cx="8001000" cy="762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95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92100" indent="-292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92100" marR="0" lvl="0" indent="-292100" algn="l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>
                <a:srgbClr val="FF9521"/>
              </a:buClr>
              <a:buSzTx/>
              <a:buFontTx/>
              <a:buChar char="•"/>
              <a:tabLst/>
              <a:defRPr/>
            </a:pP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L’organismo è docile e plasmabile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057400" y="2590800"/>
            <a:ext cx="8001000" cy="1143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95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92100" indent="-292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92100" marR="0" lvl="0" indent="-292100" algn="l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>
                <a:srgbClr val="FF9521"/>
              </a:buClr>
              <a:buSzTx/>
              <a:buFontTx/>
              <a:buChar char="•"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Possiede una capacità illimitata di apprendimento, con meccanismi simili in tutto arco di vita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043192" y="5334000"/>
            <a:ext cx="8001000" cy="1143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95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92100" indent="-292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92100" marR="0" lvl="0" indent="-292100" algn="l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>
                <a:srgbClr val="FF9521"/>
              </a:buClr>
              <a:buSzTx/>
              <a:buFontTx/>
              <a:buChar char="•"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Il metodo ottimale è la sperimentazione e l’osservazione col massimo di controllo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057400" y="3962400"/>
            <a:ext cx="8077200" cy="1143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95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92100" indent="-292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92100" marR="0" lvl="0" indent="-292100" algn="l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>
                <a:srgbClr val="FF9521"/>
              </a:buClr>
              <a:buSzTx/>
              <a:buFontTx/>
              <a:buChar char="•"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Il cambiamento è prodotto da cause ambientali (modellamento ambientale)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title"/>
          </p:nvPr>
        </p:nvSpPr>
        <p:spPr>
          <a:xfrm>
            <a:off x="2286000" y="381001"/>
            <a:ext cx="7772400" cy="519113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it-IT" altLang="it-IT" sz="2800" b="1">
                <a:solidFill>
                  <a:srgbClr val="99FF33"/>
                </a:solidFill>
                <a:cs typeface="Times New Roman" pitchFamily="18" charset="0"/>
              </a:rPr>
              <a:t>Approccio comportamentistico</a:t>
            </a:r>
            <a:endParaRPr lang="it-IT" altLang="it-IT" sz="2800" b="1">
              <a:solidFill>
                <a:srgbClr val="99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35864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oggia">
  <a:themeElements>
    <a:clrScheme name="Personalizzato 69">
      <a:dk1>
        <a:sysClr val="windowText" lastClr="000000"/>
      </a:dk1>
      <a:lt1>
        <a:srgbClr val="005828"/>
      </a:lt1>
      <a:dk2>
        <a:srgbClr val="FFFFFF"/>
      </a:dk2>
      <a:lt2>
        <a:srgbClr val="FFF39D"/>
      </a:lt2>
      <a:accent1>
        <a:srgbClr val="FFFFFF"/>
      </a:accent1>
      <a:accent2>
        <a:srgbClr val="D89BD8"/>
      </a:accent2>
      <a:accent3>
        <a:srgbClr val="B32C16"/>
      </a:accent3>
      <a:accent4>
        <a:srgbClr val="F5CD2D"/>
      </a:accent4>
      <a:accent5>
        <a:srgbClr val="FFFFFF"/>
      </a:accent5>
      <a:accent6>
        <a:srgbClr val="777C84"/>
      </a:accent6>
      <a:hlink>
        <a:srgbClr val="D2611C"/>
      </a:hlink>
      <a:folHlink>
        <a:srgbClr val="3B435B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1033</Words>
  <Application>Microsoft Office PowerPoint</Application>
  <PresentationFormat>Widescreen</PresentationFormat>
  <Paragraphs>133</Paragraphs>
  <Slides>22</Slides>
  <Notes>11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Century Schoolbook</vt:lpstr>
      <vt:lpstr>Times New Roman</vt:lpstr>
      <vt:lpstr>Wingdings</vt:lpstr>
      <vt:lpstr>Wingdings 2</vt:lpstr>
      <vt:lpstr>Tema di Office</vt:lpstr>
      <vt:lpstr>Loggia</vt:lpstr>
      <vt:lpstr>Il neonato competente</vt:lpstr>
      <vt:lpstr>Che cosa è l’apprendimento?                                            </vt:lpstr>
      <vt:lpstr>Che cosa è apprendimento secondo….  I docenti  - non slegabile da loro professione/missione  - emotività                                            (Beijaard et al., 2004; Vloet, Jacobs, &amp; Veugelers, 2012)</vt:lpstr>
      <vt:lpstr>Che cosa è apprendimento...  Le teorie  1) METAFORA TRASMISSIONE CONOSCENZA informazione predefinita e confezionata  Docente come esperto che trasmette,  trasferendo informazioni  Alunno deve immagazzinare in modo passivo  Menti come contenitori di informazioni  </vt:lpstr>
      <vt:lpstr>C  2) METAFORA COSTRUZIONE CONOSCENZA  - costruita durante interazione sia tra persone che con fonti  - costruzione di conoscenza ATTIVA  - conoscenza non a-priori. Interpretazione ha  un ruolo chiave  - trasformazione di precedenti conoscenze  - influenza delle precedenti conoscenze  -tra i sub-processi spiccano il ragionamento, il fare inferenze  e collegamenti, la deduzione….  - la mente non è un deposito ma un elaboratore e creatore  di informazioni  - insegnare significa dare strumenti per conoscere  </vt:lpstr>
      <vt:lpstr>  3) METAFORA PARTECIPAZIONE  -accento su aspetti sociali dell’apprendimento  Es., Lecce, Bianco, Ronchi (2020). Executive functions in the school context: The role of peer relationships. Infant and Child Development  -acculturazione: appropriarsi della cultura del gruppo+                               modificare il gruppo    </vt:lpstr>
      <vt:lpstr>Presentazione standard di PowerPoint</vt:lpstr>
      <vt:lpstr>Presentazione standard di PowerPoint</vt:lpstr>
      <vt:lpstr>Approccio comportamentistico</vt:lpstr>
      <vt:lpstr>        STUDIO APPRENDIMENTO = </vt:lpstr>
      <vt:lpstr>Correnti dell’approccio comportamentistico</vt:lpstr>
      <vt:lpstr>CONDIZIONAMENTO CLASSICO</vt:lpstr>
      <vt:lpstr>Presentazione standard di PowerPoint</vt:lpstr>
      <vt:lpstr>CONDIZIONAMENTO CLASSICO (rispondente)</vt:lpstr>
      <vt:lpstr>Presentazione standard di PowerPoint</vt:lpstr>
      <vt:lpstr>Regole di associazione:</vt:lpstr>
      <vt:lpstr>Presentazione standard di PowerPoint</vt:lpstr>
      <vt:lpstr>CONDIZIONAMENTO OPERANTE1 (studi Skinner)</vt:lpstr>
      <vt:lpstr>CONDIZIONAMENTO OPERANTE2</vt:lpstr>
      <vt:lpstr>Presentazione standard di PowerPoint</vt:lpstr>
      <vt:lpstr>APPRENDIMENTO PER OSSERVAZIONE di comportamenti sociali complessi:   teoria dell’apprendimento sociale (Bandura &amp; Walters, 1963)</vt:lpstr>
      <vt:lpstr>ESPERIMENTO BAMBOLA BOBO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neonato competente</dc:title>
  <dc:creator>Federica Bianco</dc:creator>
  <cp:lastModifiedBy>Federica Bianco</cp:lastModifiedBy>
  <cp:revision>4</cp:revision>
  <dcterms:created xsi:type="dcterms:W3CDTF">2022-10-10T09:05:30Z</dcterms:created>
  <dcterms:modified xsi:type="dcterms:W3CDTF">2025-03-17T13:05:59Z</dcterms:modified>
</cp:coreProperties>
</file>