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354" r:id="rId3"/>
    <p:sldId id="263" r:id="rId4"/>
    <p:sldId id="352" r:id="rId5"/>
    <p:sldId id="287" r:id="rId6"/>
    <p:sldId id="286" r:id="rId7"/>
    <p:sldId id="288" r:id="rId8"/>
    <p:sldId id="284" r:id="rId9"/>
    <p:sldId id="264" r:id="rId10"/>
    <p:sldId id="265" r:id="rId11"/>
    <p:sldId id="262" r:id="rId12"/>
    <p:sldId id="26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60ADC-B959-4EE9-A161-DA3E65E91747}" type="datetimeFigureOut">
              <a:rPr lang="it-IT" smtClean="0"/>
              <a:t>07/04/2025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EB9EF-3C0C-4E51-B34F-9F459E629F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71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Capacità di sintonizzarsi con bambini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B9EF-3C0C-4E51-B34F-9F459E629FA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681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>
              <a:solidFill>
                <a:srgbClr val="FFFFFF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659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5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15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3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2A5A14-CC39-4DE0-B8DE-3139F33247F1}" type="datetimeFigureOut">
              <a:rPr lang="it-IT" smtClean="0">
                <a:solidFill>
                  <a:srgbClr val="FFF39D"/>
                </a:solidFill>
              </a:rPr>
              <a:pPr/>
              <a:t>07/04/2025</a:t>
            </a:fld>
            <a:endParaRPr lang="it-IT">
              <a:solidFill>
                <a:srgbClr val="FFF39D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>
              <a:solidFill>
                <a:srgbClr val="FFF39D"/>
              </a:solidFill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592259"/>
              </a:solidFill>
            </a:endParaRPr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592259"/>
              </a:solidFill>
            </a:endParaRPr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592259"/>
              </a:solidFill>
            </a:endParaRPr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592259"/>
              </a:solidFill>
            </a:endParaRPr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592259"/>
              </a:solidFill>
            </a:endParaRPr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592259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013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FFFF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165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FFFFFF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955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1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54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7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3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2A5A14-CC39-4DE0-B8DE-3139F33247F1}" type="datetimeFigureOut">
              <a:rPr lang="it-IT" smtClean="0">
                <a:solidFill>
                  <a:srgbClr val="FFFFFF"/>
                </a:solidFill>
              </a:rPr>
              <a:pPr/>
              <a:t>07/04/2025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>
              <a:solidFill>
                <a:srgbClr val="FFFFFF"/>
              </a:solidFill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592259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592259"/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2A6CD1-154E-4FED-92B4-00597838EF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2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 BAMBINO COME APPRENDISTA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  <a:p>
            <a:endParaRPr lang="it-IT"/>
          </a:p>
          <a:p>
            <a:endParaRPr lang="it-IT"/>
          </a:p>
          <a:p>
            <a:endParaRPr lang="it-IT"/>
          </a:p>
          <a:p>
            <a:pPr marL="0" indent="0" algn="r">
              <a:buNone/>
            </a:pPr>
            <a:r>
              <a:rPr lang="it-IT">
                <a:solidFill>
                  <a:schemeClr val="tx2"/>
                </a:solidFill>
              </a:rPr>
              <a:t>SVILUPPO SOCIO-COGNITIVO VYGOTSKIJ</a:t>
            </a:r>
          </a:p>
        </p:txBody>
      </p:sp>
    </p:spTree>
    <p:extLst>
      <p:ext uri="{BB962C8B-B14F-4D97-AF65-F5344CB8AC3E}">
        <p14:creationId xmlns:p14="http://schemas.microsoft.com/office/powerpoint/2010/main" val="3683499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Che cosa rende efficace aiuto degli adulti?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2"/>
                </a:solidFill>
              </a:rPr>
              <a:t>Sensibilità  a esigenze. Aiuto contingente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Comprendere quali sono reali capacità bambino 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Promuovere «</a:t>
            </a:r>
            <a:r>
              <a:rPr lang="it-IT" dirty="0" err="1">
                <a:solidFill>
                  <a:schemeClr val="tx2"/>
                </a:solidFill>
              </a:rPr>
              <a:t>emporwement</a:t>
            </a:r>
            <a:r>
              <a:rPr lang="it-IT" dirty="0">
                <a:solidFill>
                  <a:schemeClr val="tx2"/>
                </a:solidFill>
              </a:rPr>
              <a:t>»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Stella a 5 punte 3"/>
          <p:cNvSpPr/>
          <p:nvPr/>
        </p:nvSpPr>
        <p:spPr>
          <a:xfrm>
            <a:off x="323528" y="6381328"/>
            <a:ext cx="288032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346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ASPETTI INDIVIDUALI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>
                <a:solidFill>
                  <a:schemeClr val="tx2"/>
                </a:solidFill>
              </a:rPr>
              <a:t>Poco interessato agli steps evolutivi</a:t>
            </a:r>
          </a:p>
          <a:p>
            <a:endParaRPr lang="it-IT">
              <a:solidFill>
                <a:schemeClr val="tx2"/>
              </a:solidFill>
            </a:endParaRPr>
          </a:p>
          <a:p>
            <a:r>
              <a:rPr lang="it-IT">
                <a:solidFill>
                  <a:schemeClr val="tx2"/>
                </a:solidFill>
              </a:rPr>
              <a:t>Poca attenzione a differenza individuali</a:t>
            </a:r>
          </a:p>
        </p:txBody>
      </p:sp>
    </p:spTree>
    <p:extLst>
      <p:ext uri="{BB962C8B-B14F-4D97-AF65-F5344CB8AC3E}">
        <p14:creationId xmlns:p14="http://schemas.microsoft.com/office/powerpoint/2010/main" val="307534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ASPETTI CULTURALI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tx2"/>
                </a:solidFill>
              </a:rPr>
              <a:t>Natura umana è prodotto culturale. Con interazioni con </a:t>
            </a:r>
            <a:r>
              <a:rPr lang="it-IT" dirty="0" err="1">
                <a:solidFill>
                  <a:schemeClr val="tx2"/>
                </a:solidFill>
              </a:rPr>
              <a:t>caregiver</a:t>
            </a:r>
            <a:r>
              <a:rPr lang="it-IT" dirty="0">
                <a:solidFill>
                  <a:schemeClr val="tx2"/>
                </a:solidFill>
              </a:rPr>
              <a:t> a infante viene trasmessa conoscenza della sua cultura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Trasmissione intergenerazionale. Prendo, amplio, trasmetto a generazione successiva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LINGUAGGIO (con linguaggio si trasmette conoscenza, bambino arriva a organizzare pensiero linguisticamente). Da sociale a  cognitivo</a:t>
            </a:r>
          </a:p>
        </p:txBody>
      </p:sp>
    </p:spTree>
    <p:extLst>
      <p:ext uri="{BB962C8B-B14F-4D97-AF65-F5344CB8AC3E}">
        <p14:creationId xmlns:p14="http://schemas.microsoft.com/office/powerpoint/2010/main" val="303735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9A3525-93E6-4FDB-BC59-48B796361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ZONA DI SVILUPPO PROSSIMALE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1233B2-0E8F-4948-8AD5-79B30783CD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3568" y="2780928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it-IT" b="0" i="0" dirty="0">
                <a:solidFill>
                  <a:schemeClr val="tx2"/>
                </a:solidFill>
                <a:effectLst/>
                <a:latin typeface="Roboto"/>
              </a:rPr>
              <a:t>La ZSP è definita come la distanza tra il livello di sviluppo attuale e il livello di sviluppo potenziale, che può essere raggiunto con l'aiuto di altre persone, che siano adulti o dei pari con un livello di competenza maggiore.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40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/>
              <a:t>Che cosa accade in zona di sviluppo prossimale?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>
                <a:solidFill>
                  <a:schemeClr val="tx2"/>
                </a:solidFill>
              </a:rPr>
              <a:t>STADIO 1: prestazione è controllata da persone più esperte</a:t>
            </a:r>
          </a:p>
          <a:p>
            <a:endParaRPr lang="it-IT">
              <a:solidFill>
                <a:schemeClr val="tx2"/>
              </a:solidFill>
            </a:endParaRPr>
          </a:p>
          <a:p>
            <a:r>
              <a:rPr lang="it-IT">
                <a:solidFill>
                  <a:schemeClr val="tx2"/>
                </a:solidFill>
              </a:rPr>
              <a:t>STADIO 2: prestazione controllata da bambino (no verbalizzazioni adulto ma propie verbalizzazioni)</a:t>
            </a:r>
          </a:p>
          <a:p>
            <a:endParaRPr lang="it-IT">
              <a:solidFill>
                <a:schemeClr val="tx2"/>
              </a:solidFill>
            </a:endParaRPr>
          </a:p>
          <a:p>
            <a:r>
              <a:rPr lang="it-IT">
                <a:solidFill>
                  <a:schemeClr val="tx2"/>
                </a:solidFill>
              </a:rPr>
              <a:t>STADIO 3: prestazione è automatizzata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5671446"/>
            <a:ext cx="187220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sz="2400" b="1"/>
              <a:t>BAMBINO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932040" y="5671446"/>
            <a:ext cx="187220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sz="2400" b="1"/>
              <a:t>ADULTO</a:t>
            </a:r>
          </a:p>
        </p:txBody>
      </p:sp>
      <p:sp>
        <p:nvSpPr>
          <p:cNvPr id="6" name="Freccia bidirezionale orizzontale 5"/>
          <p:cNvSpPr/>
          <p:nvPr/>
        </p:nvSpPr>
        <p:spPr>
          <a:xfrm>
            <a:off x="3347864" y="5738354"/>
            <a:ext cx="1440160" cy="3278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84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D68C9F3-BDC7-4822-8D2F-DD50E9A75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Zona sviluppo prossimale e </a:t>
            </a:r>
            <a:r>
              <a:rPr lang="it-IT" dirty="0" err="1"/>
              <a:t>scaffolding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28A4DE1-FB61-4E94-BB15-F4037415DB3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3 fasi:</a:t>
            </a:r>
          </a:p>
          <a:p>
            <a:pPr marL="0" indent="0">
              <a:buNone/>
            </a:pPr>
            <a:endParaRPr lang="it-IT" b="1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it-IT" b="1" dirty="0">
                <a:solidFill>
                  <a:schemeClr val="accent1"/>
                </a:solidFill>
              </a:rPr>
              <a:t>Imitazione</a:t>
            </a:r>
          </a:p>
          <a:p>
            <a:pPr>
              <a:buFontTx/>
              <a:buChar char="-"/>
            </a:pPr>
            <a:endParaRPr lang="it-IT" b="1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it-IT" b="1" dirty="0">
                <a:solidFill>
                  <a:schemeClr val="accent1"/>
                </a:solidFill>
              </a:rPr>
              <a:t>Appropriazione</a:t>
            </a:r>
          </a:p>
          <a:p>
            <a:pPr>
              <a:buFontTx/>
              <a:buChar char="-"/>
            </a:pPr>
            <a:endParaRPr lang="it-IT" b="1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it-IT" b="1" dirty="0">
                <a:solidFill>
                  <a:schemeClr val="accent1"/>
                </a:solidFill>
              </a:rPr>
              <a:t>Dissolvenza (bambino può poi procedere anche con creatività; può a sua volta diventare l’esperto)</a:t>
            </a:r>
          </a:p>
        </p:txBody>
      </p:sp>
    </p:spTree>
    <p:extLst>
      <p:ext uri="{BB962C8B-B14F-4D97-AF65-F5344CB8AC3E}">
        <p14:creationId xmlns:p14="http://schemas.microsoft.com/office/powerpoint/2010/main" val="255154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ZONA SVILUPPO PROSSIMALE: 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Non coinvolge solo momenti educativi formali!</a:t>
            </a:r>
          </a:p>
          <a:p>
            <a:pPr marL="0" indent="0">
              <a:buNone/>
            </a:pPr>
            <a:endParaRPr lang="it-IT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Permette a specie di capitalizzare sugli insegnamenti della generazione precedente</a:t>
            </a:r>
          </a:p>
          <a:p>
            <a:pPr marL="0" indent="0">
              <a:buNone/>
            </a:pPr>
            <a:endParaRPr lang="it-IT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Sviluppo è eterodiretto! Contesto deve produrre stimolazioni per bambino che apprende</a:t>
            </a:r>
          </a:p>
        </p:txBody>
      </p:sp>
    </p:spTree>
    <p:extLst>
      <p:ext uri="{BB962C8B-B14F-4D97-AF65-F5344CB8AC3E}">
        <p14:creationId xmlns:p14="http://schemas.microsoft.com/office/powerpoint/2010/main" val="160766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>
                <a:solidFill>
                  <a:schemeClr val="tx2"/>
                </a:solidFill>
              </a:rPr>
              <a:t>Questo passaggio avviene quando SCAFFOLDING si manifesta in maniera corretta.</a:t>
            </a:r>
          </a:p>
          <a:p>
            <a:pPr marL="0" indent="0">
              <a:buNone/>
            </a:pPr>
            <a:endParaRPr lang="it-IT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>
                <a:solidFill>
                  <a:schemeClr val="tx2"/>
                </a:solidFill>
              </a:rPr>
              <a:t>SCAFFOLDING = sforzo coontingente, collaborativo e interattivo che dovrebbe portare bambino ad assumersi la responsabilità di portare a termine il compito, che era precedentemente di competenza dell’adulto (Wood et al.)</a:t>
            </a:r>
          </a:p>
        </p:txBody>
      </p:sp>
      <p:sp>
        <p:nvSpPr>
          <p:cNvPr id="4" name="Stella a 5 punte 3"/>
          <p:cNvSpPr/>
          <p:nvPr/>
        </p:nvSpPr>
        <p:spPr>
          <a:xfrm>
            <a:off x="467544" y="6309320"/>
            <a:ext cx="576064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50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>
                <a:solidFill>
                  <a:schemeClr val="tx2"/>
                </a:solidFill>
              </a:rPr>
              <a:t>SCAFFOLDING</a:t>
            </a:r>
          </a:p>
        </p:txBody>
      </p:sp>
      <p:cxnSp>
        <p:nvCxnSpPr>
          <p:cNvPr id="5" name="Connettore 2 4"/>
          <p:cNvCxnSpPr/>
          <p:nvPr/>
        </p:nvCxnSpPr>
        <p:spPr>
          <a:xfrm flipV="1">
            <a:off x="3028581" y="2492896"/>
            <a:ext cx="115212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4343838" y="1322184"/>
            <a:ext cx="45486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chemeClr val="tx2"/>
                </a:solidFill>
              </a:rPr>
              <a:t>FORNISCE IMPALCATURA, struttura temporanea che compensa dislivello tra abilità richieste dal compito e abilità possedute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3033181" y="3954036"/>
            <a:ext cx="814955" cy="121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3995936" y="4589256"/>
            <a:ext cx="4548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chemeClr val="tx2"/>
                </a:solidFill>
              </a:rPr>
              <a:t>MODULARE ‘impalcatura’ favorendo progressiva autonomia</a:t>
            </a:r>
          </a:p>
        </p:txBody>
      </p:sp>
    </p:spTree>
    <p:extLst>
      <p:ext uri="{BB962C8B-B14F-4D97-AF65-F5344CB8AC3E}">
        <p14:creationId xmlns:p14="http://schemas.microsoft.com/office/powerpoint/2010/main" val="186078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>
                <a:solidFill>
                  <a:schemeClr val="tx2"/>
                </a:solidFill>
              </a:rPr>
              <a:t>SVILUPPO COGNITIVO =  impresa cooperativa.</a:t>
            </a:r>
          </a:p>
          <a:p>
            <a:pPr marL="0" indent="0">
              <a:buNone/>
            </a:pPr>
            <a:endParaRPr lang="it-IT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>
                <a:solidFill>
                  <a:schemeClr val="tx2"/>
                </a:solidFill>
              </a:rPr>
              <a:t>Bambini: ‘‘segnalano’’ loro esigenze e ‘‘comunicano’’ ad adulti quali obiettivi possono affrontare</a:t>
            </a:r>
          </a:p>
          <a:p>
            <a:pPr marL="0" indent="0">
              <a:buNone/>
            </a:pPr>
            <a:endParaRPr lang="it-IT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>
                <a:solidFill>
                  <a:schemeClr val="tx2"/>
                </a:solidFill>
              </a:rPr>
              <a:t>Adulti: sensibili a segnali bambino; adattare natura e scadenze dei loro interventi ad esigenze bambini </a:t>
            </a:r>
          </a:p>
        </p:txBody>
      </p:sp>
    </p:spTree>
    <p:extLst>
      <p:ext uri="{BB962C8B-B14F-4D97-AF65-F5344CB8AC3E}">
        <p14:creationId xmlns:p14="http://schemas.microsoft.com/office/powerpoint/2010/main" val="249956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 che modo adulti sostengono?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>
                <a:solidFill>
                  <a:schemeClr val="tx2"/>
                </a:solidFill>
              </a:rPr>
              <a:t>Attirare attenzione su oggetto</a:t>
            </a:r>
          </a:p>
          <a:p>
            <a:endParaRPr lang="it-IT">
              <a:solidFill>
                <a:schemeClr val="tx2"/>
              </a:solidFill>
            </a:endParaRPr>
          </a:p>
          <a:p>
            <a:r>
              <a:rPr lang="it-IT">
                <a:solidFill>
                  <a:schemeClr val="tx2"/>
                </a:solidFill>
              </a:rPr>
              <a:t>Strutturare in sequenza</a:t>
            </a:r>
          </a:p>
          <a:p>
            <a:endParaRPr lang="it-IT">
              <a:solidFill>
                <a:schemeClr val="tx2"/>
              </a:solidFill>
            </a:endParaRPr>
          </a:p>
          <a:p>
            <a:r>
              <a:rPr lang="it-IT">
                <a:solidFill>
                  <a:schemeClr val="tx2"/>
                </a:solidFill>
              </a:rPr>
              <a:t>Evidenziare aspetti cruciali</a:t>
            </a:r>
          </a:p>
          <a:p>
            <a:endParaRPr lang="it-IT">
              <a:solidFill>
                <a:schemeClr val="tx2"/>
              </a:solidFill>
            </a:endParaRPr>
          </a:p>
          <a:p>
            <a:r>
              <a:rPr lang="it-IT">
                <a:solidFill>
                  <a:schemeClr val="tx2"/>
                </a:solidFill>
              </a:rPr>
              <a:t>Esemplificare</a:t>
            </a:r>
          </a:p>
          <a:p>
            <a:endParaRPr lang="it-IT">
              <a:solidFill>
                <a:schemeClr val="tx2"/>
              </a:solidFill>
            </a:endParaRPr>
          </a:p>
          <a:p>
            <a:r>
              <a:rPr lang="it-IT">
                <a:solidFill>
                  <a:schemeClr val="tx2"/>
                </a:solidFill>
              </a:rPr>
              <a:t>Controllare frustrazione</a:t>
            </a:r>
          </a:p>
          <a:p>
            <a:endParaRPr lang="it-IT">
              <a:solidFill>
                <a:schemeClr val="tx2"/>
              </a:solidFill>
            </a:endParaRPr>
          </a:p>
          <a:p>
            <a:r>
              <a:rPr lang="it-IT">
                <a:solidFill>
                  <a:schemeClr val="tx2"/>
                </a:solidFill>
              </a:rPr>
              <a:t>Mantenere l’orientamento all’obiettivo</a:t>
            </a:r>
          </a:p>
          <a:p>
            <a:endParaRPr lang="it-IT">
              <a:solidFill>
                <a:schemeClr val="tx2"/>
              </a:solidFill>
            </a:endParaRPr>
          </a:p>
          <a:p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07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Personalizzato 69">
      <a:dk1>
        <a:sysClr val="windowText" lastClr="000000"/>
      </a:dk1>
      <a:lt1>
        <a:srgbClr val="005828"/>
      </a:lt1>
      <a:dk2>
        <a:srgbClr val="FFFFFF"/>
      </a:dk2>
      <a:lt2>
        <a:srgbClr val="FFF39D"/>
      </a:lt2>
      <a:accent1>
        <a:srgbClr val="FFFFFF"/>
      </a:accent1>
      <a:accent2>
        <a:srgbClr val="D89BD8"/>
      </a:accent2>
      <a:accent3>
        <a:srgbClr val="B32C16"/>
      </a:accent3>
      <a:accent4>
        <a:srgbClr val="F5CD2D"/>
      </a:accent4>
      <a:accent5>
        <a:srgbClr val="FFFFFF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380</Words>
  <Application>Microsoft Office PowerPoint</Application>
  <PresentationFormat>Presentazione su schermo (4:3)</PresentationFormat>
  <Paragraphs>81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Calibri</vt:lpstr>
      <vt:lpstr>Century Schoolbook</vt:lpstr>
      <vt:lpstr>Roboto</vt:lpstr>
      <vt:lpstr>Wingdings</vt:lpstr>
      <vt:lpstr>Wingdings 2</vt:lpstr>
      <vt:lpstr>Loggia</vt:lpstr>
      <vt:lpstr>IL BAMBINO COME APPRENDISTA</vt:lpstr>
      <vt:lpstr>LA ZONA DI SVILUPPO PROSSIMALE</vt:lpstr>
      <vt:lpstr>Che cosa accade in zona di sviluppo prossimale?</vt:lpstr>
      <vt:lpstr>Zona sviluppo prossimale e scaffolding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 che modo adulti sostengono?</vt:lpstr>
      <vt:lpstr>Che cosa rende efficace aiuto degli adulti?</vt:lpstr>
      <vt:lpstr>ASPETTI INDIVIDUALI</vt:lpstr>
      <vt:lpstr>ASPETTI CULTURALI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BAMBINO COME APPRENDISTA</dc:title>
  <dc:creator>Federica</dc:creator>
  <cp:lastModifiedBy>Federica Bianco</cp:lastModifiedBy>
  <cp:revision>43</cp:revision>
  <dcterms:created xsi:type="dcterms:W3CDTF">2014-11-18T14:50:31Z</dcterms:created>
  <dcterms:modified xsi:type="dcterms:W3CDTF">2025-04-07T10:08:03Z</dcterms:modified>
</cp:coreProperties>
</file>