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354" r:id="rId3"/>
    <p:sldId id="263" r:id="rId4"/>
    <p:sldId id="352" r:id="rId5"/>
    <p:sldId id="287" r:id="rId6"/>
    <p:sldId id="286" r:id="rId7"/>
    <p:sldId id="288" r:id="rId8"/>
    <p:sldId id="284" r:id="rId9"/>
    <p:sldId id="264" r:id="rId10"/>
    <p:sldId id="265" r:id="rId11"/>
    <p:sldId id="262" r:id="rId12"/>
    <p:sldId id="260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360ADC-B959-4EE9-A161-DA3E65E91747}" type="datetimeFigureOut">
              <a:rPr lang="it-IT" smtClean="0"/>
              <a:t>07/04/2025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EB9EF-3C0C-4E51-B34F-9F459E629FA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471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/>
              <a:t>Capacità di sintonizzarsi con bambini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EEB9EF-3C0C-4E51-B34F-9F459E629FA9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4681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B2A5A14-CC39-4DE0-B8DE-3139F33247F1}" type="datetimeFigureOut">
              <a:rPr lang="it-IT" smtClean="0">
                <a:solidFill>
                  <a:srgbClr val="FFFFFF"/>
                </a:solidFill>
              </a:rPr>
              <a:pPr/>
              <a:t>07/04/2025</a:t>
            </a:fld>
            <a:endParaRPr lang="it-IT">
              <a:solidFill>
                <a:srgbClr val="FFFFFF"/>
              </a:solidFill>
            </a:endParaRPr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>
              <a:solidFill>
                <a:srgbClr val="FFFFFF"/>
              </a:solidFill>
            </a:endParaRPr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592259"/>
              </a:solidFill>
            </a:endParaRPr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592259"/>
              </a:solidFill>
            </a:endParaRPr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592259"/>
              </a:solidFill>
            </a:endParaRPr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592259"/>
              </a:solidFill>
            </a:endParaRPr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592259"/>
              </a:solidFill>
            </a:endParaRPr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592259"/>
              </a:solidFill>
            </a:endParaRPr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592259"/>
              </a:solidFill>
            </a:endParaRPr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592259"/>
              </a:solidFill>
            </a:endParaRPr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592259"/>
              </a:solidFill>
            </a:endParaRPr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592259"/>
              </a:solidFill>
            </a:endParaRPr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B2A6CD1-154E-4FED-92B4-00597838EF3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86598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5A14-CC39-4DE0-B8DE-3139F33247F1}" type="datetimeFigureOut">
              <a:rPr lang="it-IT" smtClean="0">
                <a:solidFill>
                  <a:srgbClr val="FFFFFF"/>
                </a:solidFill>
              </a:rPr>
              <a:pPr/>
              <a:t>07/04/2025</a:t>
            </a:fld>
            <a:endParaRPr lang="it-IT">
              <a:solidFill>
                <a:srgbClr val="FFFFFF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FFFFFF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A6CD1-154E-4FED-92B4-00597838EF3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853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5A14-CC39-4DE0-B8DE-3139F33247F1}" type="datetimeFigureOut">
              <a:rPr lang="it-IT" smtClean="0">
                <a:solidFill>
                  <a:srgbClr val="FFFFFF"/>
                </a:solidFill>
              </a:rPr>
              <a:pPr/>
              <a:t>07/04/2025</a:t>
            </a:fld>
            <a:endParaRPr lang="it-IT">
              <a:solidFill>
                <a:srgbClr val="FFFFFF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FFFFFF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A6CD1-154E-4FED-92B4-00597838EF3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3155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B2A5A14-CC39-4DE0-B8DE-3139F33247F1}" type="datetimeFigureOut">
              <a:rPr lang="it-IT" smtClean="0">
                <a:solidFill>
                  <a:srgbClr val="FFFFFF"/>
                </a:solidFill>
              </a:rPr>
              <a:pPr/>
              <a:t>07/04/2025</a:t>
            </a:fld>
            <a:endParaRPr lang="it-IT">
              <a:solidFill>
                <a:srgbClr val="FFFFFF"/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B2A6CD1-154E-4FED-92B4-00597838EF3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632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B2A5A14-CC39-4DE0-B8DE-3139F33247F1}" type="datetimeFigureOut">
              <a:rPr lang="it-IT" smtClean="0">
                <a:solidFill>
                  <a:srgbClr val="FFF39D"/>
                </a:solidFill>
              </a:rPr>
              <a:pPr/>
              <a:t>07/04/2025</a:t>
            </a:fld>
            <a:endParaRPr lang="it-IT">
              <a:solidFill>
                <a:srgbClr val="FFF39D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>
              <a:solidFill>
                <a:srgbClr val="FFF39D"/>
              </a:solidFill>
            </a:endParaRPr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592259"/>
              </a:solidFill>
            </a:endParaRPr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592259"/>
              </a:solidFill>
            </a:endParaRPr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592259"/>
              </a:solidFill>
            </a:endParaRPr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592259"/>
              </a:solidFill>
            </a:endParaRPr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srgbClr val="592259"/>
              </a:solidFill>
            </a:endParaRPr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srgbClr val="592259"/>
              </a:solidFill>
            </a:endParaRPr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srgbClr val="592259"/>
              </a:solidFill>
            </a:endParaRPr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srgbClr val="592259"/>
              </a:solidFill>
            </a:endParaRPr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srgbClr val="592259"/>
              </a:solidFill>
            </a:endParaRPr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592259"/>
              </a:solidFill>
            </a:endParaRPr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592259"/>
              </a:solidFill>
            </a:endParaRPr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592259"/>
              </a:solidFill>
            </a:endParaRPr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592259"/>
              </a:solidFill>
            </a:endParaRPr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592259"/>
              </a:solidFill>
            </a:endParaRPr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592259"/>
              </a:solidFill>
            </a:endParaRPr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srgbClr val="592259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B2A6CD1-154E-4FED-92B4-00597838EF3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40133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5A14-CC39-4DE0-B8DE-3139F33247F1}" type="datetimeFigureOut">
              <a:rPr lang="it-IT" smtClean="0">
                <a:solidFill>
                  <a:srgbClr val="FFFFFF"/>
                </a:solidFill>
              </a:rPr>
              <a:pPr/>
              <a:t>07/04/2025</a:t>
            </a:fld>
            <a:endParaRPr lang="it-IT">
              <a:solidFill>
                <a:srgbClr val="FFFFFF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FFFFFF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A6CD1-154E-4FED-92B4-00597838EF3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51651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5A14-CC39-4DE0-B8DE-3139F33247F1}" type="datetimeFigureOut">
              <a:rPr lang="it-IT" smtClean="0">
                <a:solidFill>
                  <a:srgbClr val="FFFFFF"/>
                </a:solidFill>
              </a:rPr>
              <a:pPr/>
              <a:t>07/04/2025</a:t>
            </a:fld>
            <a:endParaRPr lang="it-IT">
              <a:solidFill>
                <a:srgbClr val="FFFFFF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FFFFFF"/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A6CD1-154E-4FED-92B4-00597838EF3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89558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B2A5A14-CC39-4DE0-B8DE-3139F33247F1}" type="datetimeFigureOut">
              <a:rPr lang="it-IT" smtClean="0">
                <a:solidFill>
                  <a:srgbClr val="FFFFFF"/>
                </a:solidFill>
              </a:rPr>
              <a:pPr/>
              <a:t>07/04/2025</a:t>
            </a:fld>
            <a:endParaRPr lang="it-IT">
              <a:solidFill>
                <a:srgbClr val="FFFFFF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B2A6CD1-154E-4FED-92B4-00597838EF3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311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5A14-CC39-4DE0-B8DE-3139F33247F1}" type="datetimeFigureOut">
              <a:rPr lang="it-IT" smtClean="0">
                <a:solidFill>
                  <a:srgbClr val="FFFFFF"/>
                </a:solidFill>
              </a:rPr>
              <a:pPr/>
              <a:t>07/04/2025</a:t>
            </a:fld>
            <a:endParaRPr lang="it-IT">
              <a:solidFill>
                <a:srgbClr val="FFFFFF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FFFFFF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A6CD1-154E-4FED-92B4-00597838EF3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4549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592259"/>
              </a:solidFill>
            </a:endParaRPr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592259"/>
              </a:solidFill>
            </a:endParaRPr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B2A5A14-CC39-4DE0-B8DE-3139F33247F1}" type="datetimeFigureOut">
              <a:rPr lang="it-IT" smtClean="0">
                <a:solidFill>
                  <a:srgbClr val="FFFFFF"/>
                </a:solidFill>
              </a:rPr>
              <a:pPr/>
              <a:t>07/04/2025</a:t>
            </a:fld>
            <a:endParaRPr lang="it-IT">
              <a:solidFill>
                <a:srgbClr val="FFFFFF"/>
              </a:solidFill>
            </a:endParaRPr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B2A6CD1-154E-4FED-92B4-00597838EF3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37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592259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592259"/>
              </a:solidFill>
            </a:endParaRPr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B2A5A14-CC39-4DE0-B8DE-3139F33247F1}" type="datetimeFigureOut">
              <a:rPr lang="it-IT" smtClean="0">
                <a:solidFill>
                  <a:srgbClr val="FFFFFF"/>
                </a:solidFill>
              </a:rPr>
              <a:pPr/>
              <a:t>07/04/2025</a:t>
            </a:fld>
            <a:endParaRPr lang="it-IT">
              <a:solidFill>
                <a:srgbClr val="FFFFFF"/>
              </a:solidFill>
            </a:endParaRPr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B2A6CD1-154E-4FED-92B4-00597838EF3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934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B2A5A14-CC39-4DE0-B8DE-3139F33247F1}" type="datetimeFigureOut">
              <a:rPr lang="it-IT" smtClean="0">
                <a:solidFill>
                  <a:srgbClr val="FFFFFF"/>
                </a:solidFill>
              </a:rPr>
              <a:pPr/>
              <a:t>07/04/2025</a:t>
            </a:fld>
            <a:endParaRPr lang="it-IT">
              <a:solidFill>
                <a:srgbClr val="FFFFFF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>
              <a:solidFill>
                <a:srgbClr val="FFFFFF"/>
              </a:solidFill>
            </a:endParaRPr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592259"/>
              </a:solidFill>
            </a:endParaRPr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592259"/>
              </a:solidFill>
            </a:endParaRPr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B2A6CD1-154E-4FED-92B4-00597838EF3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124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IL BAMBINO COME APPRENDISTA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t-IT"/>
          </a:p>
          <a:p>
            <a:endParaRPr lang="it-IT"/>
          </a:p>
          <a:p>
            <a:endParaRPr lang="it-IT"/>
          </a:p>
          <a:p>
            <a:endParaRPr lang="it-IT"/>
          </a:p>
          <a:p>
            <a:endParaRPr lang="it-IT"/>
          </a:p>
          <a:p>
            <a:pPr marL="0" indent="0" algn="r">
              <a:buNone/>
            </a:pPr>
            <a:r>
              <a:rPr lang="it-IT">
                <a:solidFill>
                  <a:schemeClr val="tx2"/>
                </a:solidFill>
              </a:rPr>
              <a:t>SVILUPPO SOCIO-COGNITIVO VYGOTSKIJ</a:t>
            </a:r>
          </a:p>
        </p:txBody>
      </p:sp>
    </p:spTree>
    <p:extLst>
      <p:ext uri="{BB962C8B-B14F-4D97-AF65-F5344CB8AC3E}">
        <p14:creationId xmlns:p14="http://schemas.microsoft.com/office/powerpoint/2010/main" val="3683499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Che cosa rende efficace aiuto degli adulti?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>
                <a:solidFill>
                  <a:schemeClr val="tx2"/>
                </a:solidFill>
              </a:rPr>
              <a:t>Sensibilità  a esigenze. Aiuto contingente</a:t>
            </a:r>
          </a:p>
          <a:p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Comprendere quali sono reali capacità bambino </a:t>
            </a:r>
          </a:p>
          <a:p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Promuovere «</a:t>
            </a:r>
            <a:r>
              <a:rPr lang="it-IT" dirty="0" err="1">
                <a:solidFill>
                  <a:schemeClr val="tx2"/>
                </a:solidFill>
              </a:rPr>
              <a:t>emporwement</a:t>
            </a:r>
            <a:r>
              <a:rPr lang="it-IT" dirty="0">
                <a:solidFill>
                  <a:schemeClr val="tx2"/>
                </a:solidFill>
              </a:rPr>
              <a:t>»</a:t>
            </a: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4" name="Stella a 5 punte 3"/>
          <p:cNvSpPr/>
          <p:nvPr/>
        </p:nvSpPr>
        <p:spPr>
          <a:xfrm>
            <a:off x="323528" y="6381328"/>
            <a:ext cx="288032" cy="28803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6346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ASPETTI INDIVIDUALI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>
                <a:solidFill>
                  <a:schemeClr val="tx2"/>
                </a:solidFill>
              </a:rPr>
              <a:t>Poco interessato agli steps evolutivi</a:t>
            </a:r>
          </a:p>
          <a:p>
            <a:endParaRPr lang="it-IT">
              <a:solidFill>
                <a:schemeClr val="tx2"/>
              </a:solidFill>
            </a:endParaRPr>
          </a:p>
          <a:p>
            <a:r>
              <a:rPr lang="it-IT">
                <a:solidFill>
                  <a:schemeClr val="tx2"/>
                </a:solidFill>
              </a:rPr>
              <a:t>Poca attenzione a differenza individuali</a:t>
            </a:r>
          </a:p>
        </p:txBody>
      </p:sp>
    </p:spTree>
    <p:extLst>
      <p:ext uri="{BB962C8B-B14F-4D97-AF65-F5344CB8AC3E}">
        <p14:creationId xmlns:p14="http://schemas.microsoft.com/office/powerpoint/2010/main" val="3075340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ASPETTI CULTURALI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t-IT" dirty="0">
                <a:solidFill>
                  <a:schemeClr val="tx2"/>
                </a:solidFill>
              </a:rPr>
              <a:t>Natura umana è prodotto culturale. Con interazioni con </a:t>
            </a:r>
            <a:r>
              <a:rPr lang="it-IT" dirty="0" err="1">
                <a:solidFill>
                  <a:schemeClr val="tx2"/>
                </a:solidFill>
              </a:rPr>
              <a:t>caregiver</a:t>
            </a:r>
            <a:r>
              <a:rPr lang="it-IT" dirty="0">
                <a:solidFill>
                  <a:schemeClr val="tx2"/>
                </a:solidFill>
              </a:rPr>
              <a:t> a infante viene trasmessa conoscenza della sua cultura</a:t>
            </a:r>
          </a:p>
          <a:p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Trasmissione intergenerazionale. Prendo, amplio, trasmetto a generazione successiva</a:t>
            </a:r>
          </a:p>
          <a:p>
            <a:endParaRPr lang="it-IT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LINGUAGGIO (con linguaggio si trasmette conoscenza, bambino arriva a organizzare pensiero linguisticamente). Da sociale a  cognitivo</a:t>
            </a:r>
          </a:p>
        </p:txBody>
      </p:sp>
    </p:spTree>
    <p:extLst>
      <p:ext uri="{BB962C8B-B14F-4D97-AF65-F5344CB8AC3E}">
        <p14:creationId xmlns:p14="http://schemas.microsoft.com/office/powerpoint/2010/main" val="3037356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9A3525-93E6-4FDB-BC59-48B796361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ZONA DI SVILUPPO PROSSIMALE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1233B2-0E8F-4948-8AD5-79B30783CD3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83568" y="2780928"/>
            <a:ext cx="7467600" cy="4873752"/>
          </a:xfrm>
        </p:spPr>
        <p:txBody>
          <a:bodyPr/>
          <a:lstStyle/>
          <a:p>
            <a:pPr marL="0" indent="0" algn="ctr">
              <a:buNone/>
            </a:pPr>
            <a:r>
              <a:rPr lang="it-IT" b="0" i="0" dirty="0">
                <a:solidFill>
                  <a:schemeClr val="tx2"/>
                </a:solidFill>
                <a:effectLst/>
                <a:latin typeface="Roboto"/>
              </a:rPr>
              <a:t>La ZSP è definita come la distanza tra il livello di sviluppo attuale e il livello di sviluppo potenziale, che può essere raggiunto con l'aiuto di altre persone, che siano adulti o dei pari con un livello di competenza maggiore.</a:t>
            </a:r>
            <a:endParaRPr lang="it-IT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406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/>
              <a:t>Che cosa accade in zona di sviluppo prossimale?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>
                <a:solidFill>
                  <a:schemeClr val="tx2"/>
                </a:solidFill>
              </a:rPr>
              <a:t>STADIO 1: prestazione è controllata da persone più esperte</a:t>
            </a:r>
          </a:p>
          <a:p>
            <a:endParaRPr lang="it-IT">
              <a:solidFill>
                <a:schemeClr val="tx2"/>
              </a:solidFill>
            </a:endParaRPr>
          </a:p>
          <a:p>
            <a:r>
              <a:rPr lang="it-IT">
                <a:solidFill>
                  <a:schemeClr val="tx2"/>
                </a:solidFill>
              </a:rPr>
              <a:t>STADIO 2: prestazione controllata da bambino (no verbalizzazioni adulto ma propie verbalizzazioni)</a:t>
            </a:r>
          </a:p>
          <a:p>
            <a:endParaRPr lang="it-IT">
              <a:solidFill>
                <a:schemeClr val="tx2"/>
              </a:solidFill>
            </a:endParaRPr>
          </a:p>
          <a:p>
            <a:r>
              <a:rPr lang="it-IT">
                <a:solidFill>
                  <a:schemeClr val="tx2"/>
                </a:solidFill>
              </a:rPr>
              <a:t>STADIO 3: prestazione è automatizzata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331640" y="5671446"/>
            <a:ext cx="1872208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it-IT" sz="2400" b="1"/>
              <a:t>BAMBINO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4932040" y="5671446"/>
            <a:ext cx="1872208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it-IT" sz="2400" b="1"/>
              <a:t>ADULTO</a:t>
            </a:r>
          </a:p>
        </p:txBody>
      </p:sp>
      <p:sp>
        <p:nvSpPr>
          <p:cNvPr id="6" name="Freccia bidirezionale orizzontale 5"/>
          <p:cNvSpPr/>
          <p:nvPr/>
        </p:nvSpPr>
        <p:spPr>
          <a:xfrm>
            <a:off x="3347864" y="5738354"/>
            <a:ext cx="1440160" cy="32784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3848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CD68C9F3-BDC7-4822-8D2F-DD50E9A75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Zona sviluppo prossimale e </a:t>
            </a:r>
            <a:r>
              <a:rPr lang="it-IT" dirty="0" err="1"/>
              <a:t>scaffolding</a:t>
            </a:r>
            <a:endParaRPr lang="it-IT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428A4DE1-FB61-4E94-BB15-F4037415DB3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>
                <a:solidFill>
                  <a:schemeClr val="accent1"/>
                </a:solidFill>
              </a:rPr>
              <a:t>3 fasi:</a:t>
            </a:r>
          </a:p>
          <a:p>
            <a:pPr marL="0" indent="0">
              <a:buNone/>
            </a:pPr>
            <a:endParaRPr lang="it-IT" b="1" dirty="0">
              <a:solidFill>
                <a:schemeClr val="accent1"/>
              </a:solidFill>
            </a:endParaRPr>
          </a:p>
          <a:p>
            <a:pPr>
              <a:buFontTx/>
              <a:buChar char="-"/>
            </a:pPr>
            <a:r>
              <a:rPr lang="it-IT" b="1" dirty="0">
                <a:solidFill>
                  <a:schemeClr val="accent1"/>
                </a:solidFill>
              </a:rPr>
              <a:t>Imitazione</a:t>
            </a:r>
          </a:p>
          <a:p>
            <a:pPr>
              <a:buFontTx/>
              <a:buChar char="-"/>
            </a:pPr>
            <a:endParaRPr lang="it-IT" b="1" dirty="0">
              <a:solidFill>
                <a:schemeClr val="accent1"/>
              </a:solidFill>
            </a:endParaRPr>
          </a:p>
          <a:p>
            <a:pPr>
              <a:buFontTx/>
              <a:buChar char="-"/>
            </a:pPr>
            <a:r>
              <a:rPr lang="it-IT" b="1" dirty="0">
                <a:solidFill>
                  <a:schemeClr val="accent1"/>
                </a:solidFill>
              </a:rPr>
              <a:t>Appropriazione</a:t>
            </a:r>
          </a:p>
          <a:p>
            <a:pPr>
              <a:buFontTx/>
              <a:buChar char="-"/>
            </a:pPr>
            <a:endParaRPr lang="it-IT" b="1" dirty="0">
              <a:solidFill>
                <a:schemeClr val="accent1"/>
              </a:solidFill>
            </a:endParaRPr>
          </a:p>
          <a:p>
            <a:pPr>
              <a:buFontTx/>
              <a:buChar char="-"/>
            </a:pPr>
            <a:r>
              <a:rPr lang="it-IT" b="1" dirty="0">
                <a:solidFill>
                  <a:schemeClr val="accent1"/>
                </a:solidFill>
              </a:rPr>
              <a:t>Dissolvenza (bambino può poi procedere anche con creatività; può a sua volta diventare l’esperto)</a:t>
            </a:r>
          </a:p>
        </p:txBody>
      </p:sp>
    </p:spTree>
    <p:extLst>
      <p:ext uri="{BB962C8B-B14F-4D97-AF65-F5344CB8AC3E}">
        <p14:creationId xmlns:p14="http://schemas.microsoft.com/office/powerpoint/2010/main" val="2551544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11560" y="692696"/>
            <a:ext cx="7467600" cy="4873752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>
                <a:solidFill>
                  <a:schemeClr val="tx2"/>
                </a:solidFill>
              </a:rPr>
              <a:t>ZONA SVILUPPO PROSSIMALE: </a:t>
            </a:r>
          </a:p>
          <a:p>
            <a:pPr marL="0" indent="0">
              <a:buNone/>
            </a:pPr>
            <a:r>
              <a:rPr lang="it-IT" dirty="0">
                <a:solidFill>
                  <a:schemeClr val="tx2"/>
                </a:solidFill>
              </a:rPr>
              <a:t>Non coinvolge solo momenti educativi formali!</a:t>
            </a:r>
          </a:p>
          <a:p>
            <a:pPr marL="0" indent="0">
              <a:buNone/>
            </a:pPr>
            <a:endParaRPr lang="it-IT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chemeClr val="tx2"/>
                </a:solidFill>
              </a:rPr>
              <a:t>Permette a specie di capitalizzare sugli insegnamenti della generazione precedente</a:t>
            </a:r>
          </a:p>
          <a:p>
            <a:pPr marL="0" indent="0">
              <a:buNone/>
            </a:pPr>
            <a:endParaRPr lang="it-IT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chemeClr val="tx2"/>
                </a:solidFill>
              </a:rPr>
              <a:t>Sviluppo è eterodiretto! Contesto deve produrre stimolazioni per bambino che apprende</a:t>
            </a:r>
          </a:p>
        </p:txBody>
      </p:sp>
    </p:spTree>
    <p:extLst>
      <p:ext uri="{BB962C8B-B14F-4D97-AF65-F5344CB8AC3E}">
        <p14:creationId xmlns:p14="http://schemas.microsoft.com/office/powerpoint/2010/main" val="1607662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>
                <a:solidFill>
                  <a:schemeClr val="tx2"/>
                </a:solidFill>
              </a:rPr>
              <a:t>Questo passaggio avviene quando SCAFFOLDING si manifesta in maniera corretta.</a:t>
            </a:r>
          </a:p>
          <a:p>
            <a:pPr marL="0" indent="0">
              <a:buNone/>
            </a:pPr>
            <a:endParaRPr lang="it-IT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it-IT">
                <a:solidFill>
                  <a:schemeClr val="tx2"/>
                </a:solidFill>
              </a:rPr>
              <a:t>SCAFFOLDING = sforzo coontingente, collaborativo e interattivo che dovrebbe portare bambino ad assumersi la responsabilità di portare a termine il compito, che era precedentemente di competenza dell’adulto (Wood et al.)</a:t>
            </a:r>
          </a:p>
        </p:txBody>
      </p:sp>
      <p:sp>
        <p:nvSpPr>
          <p:cNvPr id="4" name="Stella a 5 punte 3"/>
          <p:cNvSpPr/>
          <p:nvPr/>
        </p:nvSpPr>
        <p:spPr>
          <a:xfrm>
            <a:off x="467544" y="6309320"/>
            <a:ext cx="576064" cy="432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2506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it-IT"/>
          </a:p>
          <a:p>
            <a:pPr marL="0" indent="0">
              <a:buNone/>
            </a:pPr>
            <a:endParaRPr lang="it-IT"/>
          </a:p>
          <a:p>
            <a:pPr marL="0" indent="0">
              <a:buNone/>
            </a:pPr>
            <a:endParaRPr lang="it-IT"/>
          </a:p>
          <a:p>
            <a:pPr marL="0" indent="0">
              <a:buNone/>
            </a:pPr>
            <a:endParaRPr lang="it-IT"/>
          </a:p>
          <a:p>
            <a:pPr marL="0" indent="0">
              <a:buNone/>
            </a:pPr>
            <a:endParaRPr lang="it-IT"/>
          </a:p>
          <a:p>
            <a:pPr marL="0" indent="0">
              <a:buNone/>
            </a:pPr>
            <a:r>
              <a:rPr lang="it-IT">
                <a:solidFill>
                  <a:schemeClr val="tx2"/>
                </a:solidFill>
              </a:rPr>
              <a:t>SCAFFOLDING</a:t>
            </a:r>
          </a:p>
        </p:txBody>
      </p:sp>
      <p:cxnSp>
        <p:nvCxnSpPr>
          <p:cNvPr id="5" name="Connettore 2 4"/>
          <p:cNvCxnSpPr/>
          <p:nvPr/>
        </p:nvCxnSpPr>
        <p:spPr>
          <a:xfrm flipV="1">
            <a:off x="3028581" y="2492896"/>
            <a:ext cx="1152128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/>
          <p:cNvSpPr txBox="1"/>
          <p:nvPr/>
        </p:nvSpPr>
        <p:spPr>
          <a:xfrm>
            <a:off x="4343838" y="1322184"/>
            <a:ext cx="45486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>
                <a:solidFill>
                  <a:schemeClr val="tx2"/>
                </a:solidFill>
              </a:rPr>
              <a:t>FORNISCE IMPALCATURA, struttura temporanea che compensa dislivello tra abilità richieste dal compito e abilità possedute</a:t>
            </a:r>
          </a:p>
        </p:txBody>
      </p:sp>
      <p:cxnSp>
        <p:nvCxnSpPr>
          <p:cNvPr id="7" name="Connettore 2 6"/>
          <p:cNvCxnSpPr/>
          <p:nvPr/>
        </p:nvCxnSpPr>
        <p:spPr>
          <a:xfrm>
            <a:off x="3033181" y="3954036"/>
            <a:ext cx="814955" cy="121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/>
          <p:cNvSpPr txBox="1"/>
          <p:nvPr/>
        </p:nvSpPr>
        <p:spPr>
          <a:xfrm>
            <a:off x="3995936" y="4589256"/>
            <a:ext cx="45486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>
                <a:solidFill>
                  <a:schemeClr val="tx2"/>
                </a:solidFill>
              </a:rPr>
              <a:t>MODULARE ‘impalcatura’ favorendo progressiva autonomia</a:t>
            </a:r>
          </a:p>
        </p:txBody>
      </p:sp>
    </p:spTree>
    <p:extLst>
      <p:ext uri="{BB962C8B-B14F-4D97-AF65-F5344CB8AC3E}">
        <p14:creationId xmlns:p14="http://schemas.microsoft.com/office/powerpoint/2010/main" val="1860783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>
                <a:solidFill>
                  <a:schemeClr val="tx2"/>
                </a:solidFill>
              </a:rPr>
              <a:t>SVILUPPO COGNITIVO =  impresa cooperativa.</a:t>
            </a:r>
          </a:p>
          <a:p>
            <a:pPr marL="0" indent="0">
              <a:buNone/>
            </a:pPr>
            <a:endParaRPr lang="it-IT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it-IT">
                <a:solidFill>
                  <a:schemeClr val="tx2"/>
                </a:solidFill>
              </a:rPr>
              <a:t>Bambini: ‘‘segnalano’’ loro esigenze e ‘‘comunicano’’ ad adulti quali obiettivi possono affrontare</a:t>
            </a:r>
          </a:p>
          <a:p>
            <a:pPr marL="0" indent="0">
              <a:buNone/>
            </a:pPr>
            <a:endParaRPr lang="it-IT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it-IT">
                <a:solidFill>
                  <a:schemeClr val="tx2"/>
                </a:solidFill>
              </a:rPr>
              <a:t>Adulti: sensibili a segnali bambino; adattare natura e scadenze dei loro interventi ad esigenze bambini </a:t>
            </a:r>
          </a:p>
        </p:txBody>
      </p:sp>
    </p:spTree>
    <p:extLst>
      <p:ext uri="{BB962C8B-B14F-4D97-AF65-F5344CB8AC3E}">
        <p14:creationId xmlns:p14="http://schemas.microsoft.com/office/powerpoint/2010/main" val="2499568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In che modo adulti sostengono?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it-IT">
                <a:solidFill>
                  <a:schemeClr val="tx2"/>
                </a:solidFill>
              </a:rPr>
              <a:t>Attirare attenzione su oggetto</a:t>
            </a:r>
          </a:p>
          <a:p>
            <a:endParaRPr lang="it-IT">
              <a:solidFill>
                <a:schemeClr val="tx2"/>
              </a:solidFill>
            </a:endParaRPr>
          </a:p>
          <a:p>
            <a:r>
              <a:rPr lang="it-IT">
                <a:solidFill>
                  <a:schemeClr val="tx2"/>
                </a:solidFill>
              </a:rPr>
              <a:t>Strutturare in sequenza</a:t>
            </a:r>
          </a:p>
          <a:p>
            <a:endParaRPr lang="it-IT">
              <a:solidFill>
                <a:schemeClr val="tx2"/>
              </a:solidFill>
            </a:endParaRPr>
          </a:p>
          <a:p>
            <a:r>
              <a:rPr lang="it-IT">
                <a:solidFill>
                  <a:schemeClr val="tx2"/>
                </a:solidFill>
              </a:rPr>
              <a:t>Evidenziare aspetti cruciali</a:t>
            </a:r>
          </a:p>
          <a:p>
            <a:endParaRPr lang="it-IT">
              <a:solidFill>
                <a:schemeClr val="tx2"/>
              </a:solidFill>
            </a:endParaRPr>
          </a:p>
          <a:p>
            <a:r>
              <a:rPr lang="it-IT">
                <a:solidFill>
                  <a:schemeClr val="tx2"/>
                </a:solidFill>
              </a:rPr>
              <a:t>Esemplificare</a:t>
            </a:r>
          </a:p>
          <a:p>
            <a:endParaRPr lang="it-IT">
              <a:solidFill>
                <a:schemeClr val="tx2"/>
              </a:solidFill>
            </a:endParaRPr>
          </a:p>
          <a:p>
            <a:r>
              <a:rPr lang="it-IT">
                <a:solidFill>
                  <a:schemeClr val="tx2"/>
                </a:solidFill>
              </a:rPr>
              <a:t>Controllare frustrazione</a:t>
            </a:r>
          </a:p>
          <a:p>
            <a:endParaRPr lang="it-IT">
              <a:solidFill>
                <a:schemeClr val="tx2"/>
              </a:solidFill>
            </a:endParaRPr>
          </a:p>
          <a:p>
            <a:r>
              <a:rPr lang="it-IT">
                <a:solidFill>
                  <a:schemeClr val="tx2"/>
                </a:solidFill>
              </a:rPr>
              <a:t>Mantenere l’orientamento all’obiettivo</a:t>
            </a:r>
          </a:p>
          <a:p>
            <a:endParaRPr lang="it-IT">
              <a:solidFill>
                <a:schemeClr val="tx2"/>
              </a:solidFill>
            </a:endParaRPr>
          </a:p>
          <a:p>
            <a:endParaRPr lang="it-IT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9078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Personalizzato 69">
      <a:dk1>
        <a:sysClr val="windowText" lastClr="000000"/>
      </a:dk1>
      <a:lt1>
        <a:srgbClr val="005828"/>
      </a:lt1>
      <a:dk2>
        <a:srgbClr val="FFFFFF"/>
      </a:dk2>
      <a:lt2>
        <a:srgbClr val="FFF39D"/>
      </a:lt2>
      <a:accent1>
        <a:srgbClr val="FFFFFF"/>
      </a:accent1>
      <a:accent2>
        <a:srgbClr val="D89BD8"/>
      </a:accent2>
      <a:accent3>
        <a:srgbClr val="B32C16"/>
      </a:accent3>
      <a:accent4>
        <a:srgbClr val="F5CD2D"/>
      </a:accent4>
      <a:accent5>
        <a:srgbClr val="FFFFFF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1107</TotalTime>
  <Words>380</Words>
  <Application>Microsoft Office PowerPoint</Application>
  <PresentationFormat>Presentazione su schermo (4:3)</PresentationFormat>
  <Paragraphs>81</Paragraphs>
  <Slides>12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8" baseType="lpstr">
      <vt:lpstr>Calibri</vt:lpstr>
      <vt:lpstr>Century Schoolbook</vt:lpstr>
      <vt:lpstr>Roboto</vt:lpstr>
      <vt:lpstr>Wingdings</vt:lpstr>
      <vt:lpstr>Wingdings 2</vt:lpstr>
      <vt:lpstr>Loggia</vt:lpstr>
      <vt:lpstr>IL BAMBINO COME APPRENDISTA</vt:lpstr>
      <vt:lpstr>LA ZONA DI SVILUPPO PROSSIMALE</vt:lpstr>
      <vt:lpstr>Che cosa accade in zona di sviluppo prossimale?</vt:lpstr>
      <vt:lpstr>Zona sviluppo prossimale e scaffolding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In che modo adulti sostengono?</vt:lpstr>
      <vt:lpstr>Che cosa rende efficace aiuto degli adulti?</vt:lpstr>
      <vt:lpstr>ASPETTI INDIVIDUALI</vt:lpstr>
      <vt:lpstr>ASPETTI CULTURALI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BAMBINO COME APPRENDISTA</dc:title>
  <dc:creator>Federica</dc:creator>
  <cp:lastModifiedBy>Federica Bianco</cp:lastModifiedBy>
  <cp:revision>43</cp:revision>
  <dcterms:created xsi:type="dcterms:W3CDTF">2014-11-18T14:50:31Z</dcterms:created>
  <dcterms:modified xsi:type="dcterms:W3CDTF">2025-04-07T10:08:03Z</dcterms:modified>
</cp:coreProperties>
</file>