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5" r:id="rId2"/>
    <p:sldId id="258" r:id="rId3"/>
    <p:sldId id="317" r:id="rId4"/>
    <p:sldId id="257" r:id="rId5"/>
    <p:sldId id="329" r:id="rId6"/>
    <p:sldId id="256" r:id="rId7"/>
    <p:sldId id="320" r:id="rId8"/>
    <p:sldId id="322" r:id="rId9"/>
    <p:sldId id="332" r:id="rId10"/>
    <p:sldId id="328" r:id="rId11"/>
    <p:sldId id="323" r:id="rId12"/>
    <p:sldId id="325" r:id="rId13"/>
    <p:sldId id="326" r:id="rId14"/>
    <p:sldId id="324" r:id="rId15"/>
    <p:sldId id="318" r:id="rId16"/>
    <p:sldId id="319" r:id="rId17"/>
    <p:sldId id="330" r:id="rId18"/>
    <p:sldId id="331" r:id="rId19"/>
    <p:sldId id="33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E7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93" autoAdjust="0"/>
    <p:restoredTop sz="94660"/>
  </p:normalViewPr>
  <p:slideViewPr>
    <p:cSldViewPr snapToGrid="0">
      <p:cViewPr varScale="1">
        <p:scale>
          <a:sx n="58" d="100"/>
          <a:sy n="58" d="100"/>
        </p:scale>
        <p:origin x="206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4D97-6D84-4DAB-9EE7-89585D74D39E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E7B94-73BC-4ADB-BD7C-4E6DF9A4CB8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3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b="1" dirty="0">
                <a:solidFill>
                  <a:srgbClr val="76717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05.  B) 04.	C) 03.	D) 02.	E) 10.	F) 08.	G) 07.	H) 01.	I) 06.	L) 09.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E7B94-73BC-4ADB-BD7C-4E6DF9A4CB8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097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4DE3DB-C56A-12BB-4EDE-466D0C4AE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2D0DC4-F541-C004-6D3D-2349C1A09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737D7D-96A5-58DE-B884-A21EFD964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4D19C9-675B-C473-70C2-F966CC811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15A826-1160-B29A-D168-5D3FA81DD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787134-570B-517B-1BD5-1C9949D4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B3ABE09-3082-4E86-FBB5-B841BEE32A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FB60D3C-2207-B6B4-2356-278949D0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1E12C1-E8EE-EFAF-74A6-5B49CFD7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6EEA96-1296-18C6-FB36-B05E22FD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8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C5BD070-5B66-F8D9-5ED9-9DBD14E039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68FFE2-CD84-0ED0-78B9-F4BEDC5ED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5F282-397E-B450-5FFF-1803D648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0E4B2A-E887-D9E2-936F-40E3DA0DB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9A035E-C99F-6AF4-A707-7600FF69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4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C38390-9042-BE49-E29B-F548D202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F839A5-33D3-69DF-9D4F-4155DFB0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FA56DB-4E0E-D430-A0DA-52DFF436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A8F202-9E43-AF08-2F51-D118ACFB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1D9DF0-942E-50FB-1F5A-14892C2D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48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DEDD5-2BBA-4938-6034-88ED9D62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1CA95A-4692-B7F7-428D-892D807D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EECF33-CCA1-3444-F950-D1DBA8EF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9C576A-0C6D-DF57-8332-56B5399D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C92386-2006-9C91-9AF3-D3F20FB8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0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B1248D-7F24-2B11-75FA-461DEDDD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D6B707-260B-D2D2-EA99-80AB0A6C5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F456E2-D38C-5640-B9D3-F864B758E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95308A-E6FE-F86E-8E7C-14A5268F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57B5BA-43D8-E5C1-0C93-0AB4B3AF7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8FC35B-C682-2C0B-5376-BDBC59F8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7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6AD846-3A12-0A64-216D-4FBF31A2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B35BE3-A4CB-7858-013F-63D9BA71D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1879F01-967D-4183-B632-73300B6E3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32E3341-9980-0B87-0118-D7EBB8B87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BF010D9-5EEF-7EED-2523-ED8749850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802C071-E1FC-D362-D2C9-AE1A144A4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258CD9-F391-EA70-BA17-2FACF565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430B26-4C73-22DE-7185-F9F095040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81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15BE77-06FF-3C86-DBD9-6CD99CD0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EF67A3B-23D2-E432-A837-FFD20B0A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7148201-297B-0C83-86B4-007100C1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3D55C3-BE6D-A80F-DAA1-8BEB49C6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9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22AE062-6D29-60DB-215B-55AADC2B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1C536A9-8BD8-AF0B-E7ED-45A8E8A7D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5D765D-498D-567D-119A-F8B3F3D9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3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AE6B45-6453-B7BD-4EF9-4C787510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E17397-9616-743A-5B7D-83BDC6D4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63173F-9F9E-D3C7-4023-EF7696CE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940ECA-7C4D-861B-FC36-EDE2867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638FE4-4F57-4D72-417B-FBE1BF2D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DAC594-D5FF-D189-118C-5B01AA571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1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107F2B-F3BA-C98F-4AF4-73985294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3F4E09B-BB3A-6FDC-5281-707424A7D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ABB0E27-099D-833B-8876-AD3357E4E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21E7C8-05A9-3811-ECAB-47C789CB4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013E1B-099E-E024-406B-AF015EB1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72BA7F-F2D2-4903-3E87-346178D4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9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E2CA81-1E6D-D676-DF23-B9EF462E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CBCED9-C63F-C118-BA01-29659AEF0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0B29B7-2BF6-4BA7-E71E-9BF4C2505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CC682-3F78-445F-8354-D77E3A905500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3759AD-DA6D-0364-3352-89FA0B41A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BF4781-523E-02B1-FBC7-6A35D46A3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C16733-D3B6-4E94-9322-7691924CD4F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9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orella.giardini@guest.unibg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annarosa.bertelli@guest.unibg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unive.it/pag/14024/?tx_news_pi1%5Bnews%5D=15323&amp;cHash=4a529f0210994540799564e9a3f2e3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eziatoday.it/attualita/cinque-cose-ticket-d-accesso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eziatoday.it/attualita/cinque-cose-ticket-d-accesso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hyperlink" Target="https://youtu.be/PghJF9NBNG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rainews.it/tgr/veneto/video/2025/02/a-venezia-torna-per-il-secondo-anno-il-contributo-accesso-bd825d63-63fb-4b14-97cd-eef7275bc8a4.html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B3188-8CDF-3FDF-A128-1BF668BBD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DCE4FEB5-A0BA-A73D-9057-CAC1563886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44282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592ECC7C-3D72-87C4-EF00-BF1E405C7F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066799" y="2413823"/>
            <a:ext cx="1036320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6000" b="1" dirty="0">
                <a:solidFill>
                  <a:srgbClr val="0070C0"/>
                </a:solidFill>
                <a:latin typeface="Calibri Light"/>
                <a:cs typeface="Calibri Light"/>
              </a:rPr>
              <a:t>09 – ANALISI DEL TESTO SCRITTO</a:t>
            </a:r>
            <a:endParaRPr sz="6000" b="1" dirty="0">
              <a:solidFill>
                <a:srgbClr val="0070C0"/>
              </a:solidFill>
              <a:latin typeface="Calibri Light"/>
              <a:cs typeface="Calibri Light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D46CD10-6AD1-B4D6-419B-75473A179A2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19600" y="3533561"/>
            <a:ext cx="3921125" cy="3188692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Corso speciale</a:t>
            </a:r>
          </a:p>
          <a:p>
            <a:pPr marL="3175" algn="ctr">
              <a:lnSpc>
                <a:spcPct val="100000"/>
              </a:lnSpc>
              <a:spcBef>
                <a:spcPts val="384"/>
              </a:spcBef>
            </a:pPr>
            <a:r>
              <a:rPr lang="it-IT" sz="2000" b="1" spc="-10" dirty="0">
                <a:latin typeface="Calibri"/>
                <a:cs typeface="Calibri"/>
              </a:rPr>
              <a:t>Italiano per stranieri 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4610"/>
              </a:lnSpc>
            </a:pPr>
            <a:r>
              <a:rPr sz="4000" b="1" spc="-35" dirty="0">
                <a:latin typeface="Calibri"/>
                <a:cs typeface="Calibri"/>
              </a:rPr>
              <a:t>Parlare</a:t>
            </a:r>
            <a:r>
              <a:rPr sz="4000" b="1" spc="-13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in</a:t>
            </a:r>
            <a:r>
              <a:rPr sz="4000" b="1" spc="-14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pubblico</a:t>
            </a:r>
            <a:endParaRPr sz="4000" dirty="0">
              <a:latin typeface="Calibri"/>
              <a:cs typeface="Calibri"/>
            </a:endParaRPr>
          </a:p>
          <a:p>
            <a:pPr marL="64769" algn="ctr">
              <a:spcBef>
                <a:spcPts val="4720"/>
              </a:spcBef>
            </a:pPr>
            <a:r>
              <a:rPr lang="en-GB"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dorella.giardini@guest.unibg.it</a:t>
            </a:r>
            <a:endParaRPr lang="en-GB" sz="2400" dirty="0">
              <a:latin typeface="Calibri"/>
              <a:cs typeface="Calibri"/>
            </a:endParaRPr>
          </a:p>
          <a:p>
            <a:pPr marL="64769" algn="ctr">
              <a:lnSpc>
                <a:spcPct val="100000"/>
              </a:lnSpc>
              <a:spcBef>
                <a:spcPts val="4720"/>
              </a:spcBef>
            </a:pPr>
            <a:r>
              <a:rPr sz="20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annarosa.bertelli@guest.unibg.it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1026" name="Picture 2" descr="Parlare in pubblico - HXO.IT">
            <a:extLst>
              <a:ext uri="{FF2B5EF4-FFF2-40B4-BE49-F238E27FC236}">
                <a16:creationId xmlns:a16="http://schemas.microsoft.com/office/drawing/2014/main" id="{BFD8B725-4A8C-5742-62E4-E175BF81BB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178" y="0"/>
            <a:ext cx="3639644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292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23385-C121-8291-CFDC-1A289D3CC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9E314CF3-6FBC-41FE-198C-60EAF2EDD9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La metafora ha un ruolo fondamentale nella comunicazione </a:t>
            </a:r>
            <a:r>
              <a:rPr lang="it-IT" sz="3200" dirty="0"/>
              <a:t>(Aristotele, «Poetica» e «Retorica»)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5E77D9-045B-3AA3-0F59-AD7280AE18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2" y="0"/>
            <a:ext cx="906448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L’uso della metafora</a:t>
            </a:r>
          </a:p>
          <a:p>
            <a:endParaRPr lang="it-IT" sz="2800" dirty="0"/>
          </a:p>
          <a:p>
            <a:r>
              <a:rPr lang="it-IT" sz="2800" dirty="0"/>
              <a:t>Perché gli esseri  umani sono attratti dalle metafore?</a:t>
            </a:r>
          </a:p>
          <a:p>
            <a:endParaRPr lang="it-IT" sz="2800" b="1" dirty="0"/>
          </a:p>
          <a:p>
            <a:r>
              <a:rPr lang="it-IT" sz="2800" b="1" dirty="0"/>
              <a:t>I neopositivisti (Frege, Russell, ecc.) dicevano che la metafora è solo abbellimento, perché solo la verità ha senso.</a:t>
            </a:r>
          </a:p>
          <a:p>
            <a:r>
              <a:rPr lang="it-IT" sz="2800" dirty="0"/>
              <a:t>Sei d’accordo? Si può dire la verità con una metafora o no?</a:t>
            </a:r>
          </a:p>
          <a:p>
            <a:endParaRPr lang="it-IT" sz="2800" dirty="0"/>
          </a:p>
          <a:p>
            <a:r>
              <a:rPr lang="it-IT" sz="2800" b="1" dirty="0"/>
              <a:t>«Chi fa metafore, letteralmente parlando, mente – e tutti lo sanno» </a:t>
            </a:r>
            <a:r>
              <a:rPr lang="it-IT" sz="2800" dirty="0"/>
              <a:t>[Umberto Eco, 1984: 144]</a:t>
            </a:r>
          </a:p>
          <a:p>
            <a:r>
              <a:rPr lang="it-IT" sz="2800" dirty="0"/>
              <a:t>Pensi che questa menzogna sia grave?</a:t>
            </a:r>
          </a:p>
        </p:txBody>
      </p:sp>
    </p:spTree>
    <p:extLst>
      <p:ext uri="{BB962C8B-B14F-4D97-AF65-F5344CB8AC3E}">
        <p14:creationId xmlns:p14="http://schemas.microsoft.com/office/powerpoint/2010/main" val="3653414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6A34-3081-2960-78A7-A8A395A20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54B8222-21BD-ED6A-09DE-AB30994855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La metafora ha un ruolo fondamentale nella comunicazione </a:t>
            </a:r>
            <a:r>
              <a:rPr lang="it-IT" sz="3200" dirty="0"/>
              <a:t>(Aristotele, «Poetica» e «Retorica»)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6159BB-488E-EE78-8F42-896703162F3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2" y="0"/>
            <a:ext cx="9064487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it-IT" sz="2400" dirty="0"/>
          </a:p>
          <a:p>
            <a:r>
              <a:rPr lang="it-IT" sz="2800" b="1" dirty="0"/>
              <a:t>Esempi di metafora: </a:t>
            </a:r>
          </a:p>
          <a:p>
            <a:endParaRPr lang="it-IT" sz="1200" b="1" dirty="0"/>
          </a:p>
          <a:p>
            <a:r>
              <a:rPr lang="it-IT" sz="2800" b="1" dirty="0"/>
              <a:t>1. </a:t>
            </a:r>
            <a:r>
              <a:rPr lang="it-IT" sz="2800" dirty="0"/>
              <a:t>«Ci siamo bevuti </a:t>
            </a:r>
            <a:r>
              <a:rPr lang="it-IT" sz="2800" b="1" dirty="0">
                <a:solidFill>
                  <a:srgbClr val="FF0000"/>
                </a:solidFill>
              </a:rPr>
              <a:t>una bottiglia </a:t>
            </a:r>
            <a:r>
              <a:rPr lang="it-IT" sz="2800" dirty="0"/>
              <a:t>in due»</a:t>
            </a:r>
          </a:p>
          <a:p>
            <a:endParaRPr lang="it-IT" sz="2800" b="1" dirty="0"/>
          </a:p>
          <a:p>
            <a:endParaRPr lang="it-IT" sz="2800" b="1" dirty="0"/>
          </a:p>
          <a:p>
            <a:endParaRPr lang="it-IT" dirty="0"/>
          </a:p>
          <a:p>
            <a:r>
              <a:rPr lang="it-IT" sz="2800" b="1" dirty="0"/>
              <a:t>2. </a:t>
            </a:r>
            <a:r>
              <a:rPr lang="it-IT" sz="2800" dirty="0"/>
              <a:t>«L’attrice indossava un elegante </a:t>
            </a:r>
            <a:r>
              <a:rPr lang="it-IT" sz="2800" b="1" dirty="0">
                <a:solidFill>
                  <a:srgbClr val="FF0000"/>
                </a:solidFill>
              </a:rPr>
              <a:t>visone</a:t>
            </a:r>
            <a:r>
              <a:rPr lang="it-IT" sz="2800" dirty="0"/>
              <a:t>» </a:t>
            </a:r>
          </a:p>
          <a:p>
            <a:endParaRPr lang="it-IT" sz="2800" b="1" dirty="0"/>
          </a:p>
          <a:p>
            <a:endParaRPr lang="it-IT" sz="2800" b="1" dirty="0"/>
          </a:p>
          <a:p>
            <a:endParaRPr lang="it-IT" b="1" dirty="0"/>
          </a:p>
          <a:p>
            <a:r>
              <a:rPr lang="it-IT" sz="2800" b="1" dirty="0"/>
              <a:t>3.A. </a:t>
            </a:r>
            <a:r>
              <a:rPr lang="it-IT" sz="2800" dirty="0"/>
              <a:t>«</a:t>
            </a:r>
            <a:r>
              <a:rPr lang="it-IT" sz="2800" b="1" dirty="0">
                <a:solidFill>
                  <a:srgbClr val="FF0000"/>
                </a:solidFill>
              </a:rPr>
              <a:t>bruciare</a:t>
            </a:r>
            <a:r>
              <a:rPr lang="it-IT" sz="2800" dirty="0"/>
              <a:t> d’amore»</a:t>
            </a:r>
          </a:p>
          <a:p>
            <a:endParaRPr lang="it-IT" sz="2800" dirty="0"/>
          </a:p>
          <a:p>
            <a:br>
              <a:rPr lang="it-IT" sz="2800" dirty="0"/>
            </a:br>
            <a:r>
              <a:rPr lang="it-IT" sz="2800" b="1" dirty="0"/>
              <a:t>3.B. </a:t>
            </a:r>
            <a:r>
              <a:rPr lang="it-IT" sz="2800" dirty="0"/>
              <a:t>«ha due </a:t>
            </a:r>
            <a:r>
              <a:rPr lang="it-IT" sz="2800" b="1" dirty="0">
                <a:solidFill>
                  <a:srgbClr val="FF0000"/>
                </a:solidFill>
              </a:rPr>
              <a:t>sedani</a:t>
            </a:r>
            <a:r>
              <a:rPr lang="it-IT" sz="2800" dirty="0"/>
              <a:t> per gambe» </a:t>
            </a:r>
          </a:p>
          <a:p>
            <a:endParaRPr lang="it-IT" sz="2800" b="1" dirty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79816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124E1-759E-C065-0F90-1A41A225E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3E3134F-DE34-03E4-CACA-8873EBB325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La metafora ha un ruolo fondamentale nella comunicazione </a:t>
            </a:r>
            <a:r>
              <a:rPr lang="it-IT" sz="3200" dirty="0"/>
              <a:t>(Aristotele, «Poetica» e «Retorica»)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E4C9C7-488C-E728-5B4B-3628A81D697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2" y="0"/>
            <a:ext cx="9064487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it-IT" sz="2400" dirty="0"/>
          </a:p>
          <a:p>
            <a:r>
              <a:rPr lang="it-IT" sz="2800" b="1" dirty="0"/>
              <a:t>Esempi di metafora: </a:t>
            </a:r>
          </a:p>
          <a:p>
            <a:endParaRPr lang="it-IT" sz="1200" b="1" dirty="0"/>
          </a:p>
          <a:p>
            <a:r>
              <a:rPr lang="it-IT" sz="2800" b="1" dirty="0"/>
              <a:t>1. </a:t>
            </a:r>
            <a:r>
              <a:rPr lang="it-IT" sz="2800" dirty="0"/>
              <a:t>«Ci siamo bevuti </a:t>
            </a:r>
            <a:r>
              <a:rPr lang="it-IT" sz="2800" b="1" dirty="0">
                <a:solidFill>
                  <a:srgbClr val="FF0000"/>
                </a:solidFill>
              </a:rPr>
              <a:t>una bottiglia </a:t>
            </a:r>
            <a:r>
              <a:rPr lang="it-IT" sz="2800" dirty="0"/>
              <a:t>in due»</a:t>
            </a:r>
          </a:p>
          <a:p>
            <a:r>
              <a:rPr lang="it-IT" sz="2800" b="1" dirty="0"/>
              <a:t>dal genere alla specie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800" b="1" dirty="0"/>
              <a:t>2. </a:t>
            </a:r>
            <a:r>
              <a:rPr lang="it-IT" sz="2800" dirty="0"/>
              <a:t>«L’attrice indossava un elegante </a:t>
            </a:r>
            <a:r>
              <a:rPr lang="it-IT" sz="2800" b="1" dirty="0">
                <a:solidFill>
                  <a:srgbClr val="FF0000"/>
                </a:solidFill>
              </a:rPr>
              <a:t>visone</a:t>
            </a:r>
            <a:r>
              <a:rPr lang="it-IT" sz="2800" dirty="0"/>
              <a:t>» </a:t>
            </a:r>
          </a:p>
          <a:p>
            <a:r>
              <a:rPr lang="it-IT" sz="2800" b="1" dirty="0"/>
              <a:t>dalla specie al genere </a:t>
            </a:r>
          </a:p>
          <a:p>
            <a:endParaRPr lang="it-IT" sz="2800" dirty="0"/>
          </a:p>
          <a:p>
            <a:endParaRPr lang="it-IT" b="1" dirty="0"/>
          </a:p>
          <a:p>
            <a:r>
              <a:rPr lang="it-IT" sz="2800" b="1" dirty="0"/>
              <a:t>3.A. </a:t>
            </a:r>
            <a:r>
              <a:rPr lang="it-IT" sz="2800" dirty="0"/>
              <a:t>«</a:t>
            </a:r>
            <a:r>
              <a:rPr lang="it-IT" sz="2800" b="1" dirty="0">
                <a:solidFill>
                  <a:srgbClr val="FF0000"/>
                </a:solidFill>
              </a:rPr>
              <a:t>bruciare</a:t>
            </a:r>
            <a:r>
              <a:rPr lang="it-IT" sz="2800" dirty="0"/>
              <a:t> d’amore»</a:t>
            </a:r>
          </a:p>
          <a:p>
            <a:r>
              <a:rPr lang="it-IT" sz="2800" b="1" dirty="0"/>
              <a:t>accostare specie diverse</a:t>
            </a:r>
          </a:p>
          <a:p>
            <a:br>
              <a:rPr lang="it-IT" sz="2800" dirty="0"/>
            </a:br>
            <a:r>
              <a:rPr lang="it-IT" sz="2800" b="1" dirty="0"/>
              <a:t>3.B. </a:t>
            </a:r>
            <a:r>
              <a:rPr lang="it-IT" sz="2800" dirty="0"/>
              <a:t>«ha due </a:t>
            </a:r>
            <a:r>
              <a:rPr lang="it-IT" sz="2800" b="1" dirty="0">
                <a:solidFill>
                  <a:srgbClr val="FF0000"/>
                </a:solidFill>
              </a:rPr>
              <a:t>sedani</a:t>
            </a:r>
            <a:r>
              <a:rPr lang="it-IT" sz="2800" dirty="0"/>
              <a:t> per gambe» </a:t>
            </a:r>
          </a:p>
          <a:p>
            <a:r>
              <a:rPr lang="it-IT" sz="2800" b="1" dirty="0"/>
              <a:t>accostare specie diverse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9755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4E1E9-3DAF-2C17-DE6B-8EF9FBFBB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B9DBE4A-CB9D-330E-7A24-678709088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La metafora ha un ruolo fondamentale nella comunicazione </a:t>
            </a:r>
            <a:r>
              <a:rPr lang="it-IT" sz="3200" dirty="0"/>
              <a:t>(Aristotele, «Poetica» e «Retorica»)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721265-C07B-3C02-C014-5B838236C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2" y="0"/>
            <a:ext cx="9064487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it-IT" sz="2400" dirty="0"/>
          </a:p>
          <a:p>
            <a:r>
              <a:rPr lang="it-IT" sz="2800" b="1" dirty="0"/>
              <a:t>Esempi di metafora: </a:t>
            </a:r>
          </a:p>
          <a:p>
            <a:endParaRPr lang="it-IT" sz="1200" b="1" dirty="0"/>
          </a:p>
          <a:p>
            <a:r>
              <a:rPr lang="it-IT" sz="2800" b="1" dirty="0"/>
              <a:t>1. </a:t>
            </a:r>
            <a:r>
              <a:rPr lang="it-IT" sz="2800" dirty="0"/>
              <a:t>«Ci siamo bevuti </a:t>
            </a:r>
            <a:r>
              <a:rPr lang="it-IT" sz="2800" b="1" dirty="0">
                <a:solidFill>
                  <a:srgbClr val="FF0000"/>
                </a:solidFill>
              </a:rPr>
              <a:t>una bottiglia </a:t>
            </a:r>
            <a:r>
              <a:rPr lang="it-IT" sz="2800" dirty="0"/>
              <a:t>in due»</a:t>
            </a:r>
          </a:p>
          <a:p>
            <a:r>
              <a:rPr lang="it-IT" sz="2800" b="1" dirty="0"/>
              <a:t>dal genere alla specie </a:t>
            </a:r>
          </a:p>
          <a:p>
            <a:r>
              <a:rPr lang="it-IT" sz="2800" dirty="0"/>
              <a:t>(metonimia)</a:t>
            </a:r>
          </a:p>
          <a:p>
            <a:endParaRPr lang="it-IT" dirty="0"/>
          </a:p>
          <a:p>
            <a:r>
              <a:rPr lang="it-IT" sz="2800" b="1" dirty="0"/>
              <a:t>2. </a:t>
            </a:r>
            <a:r>
              <a:rPr lang="it-IT" sz="2800" dirty="0"/>
              <a:t>«L’attrice indossava un elegante </a:t>
            </a:r>
            <a:r>
              <a:rPr lang="it-IT" sz="2800" b="1" dirty="0">
                <a:solidFill>
                  <a:srgbClr val="FF0000"/>
                </a:solidFill>
              </a:rPr>
              <a:t>visone</a:t>
            </a:r>
            <a:r>
              <a:rPr lang="it-IT" sz="2800" dirty="0"/>
              <a:t>» </a:t>
            </a:r>
          </a:p>
          <a:p>
            <a:r>
              <a:rPr lang="it-IT" sz="2800" b="1" dirty="0"/>
              <a:t>dalla specie al genere </a:t>
            </a:r>
          </a:p>
          <a:p>
            <a:r>
              <a:rPr lang="it-IT" sz="2800" dirty="0"/>
              <a:t>(sineddoche)</a:t>
            </a:r>
          </a:p>
          <a:p>
            <a:endParaRPr lang="it-IT" b="1" dirty="0"/>
          </a:p>
          <a:p>
            <a:r>
              <a:rPr lang="it-IT" sz="2800" b="1" dirty="0"/>
              <a:t>3.A. </a:t>
            </a:r>
            <a:r>
              <a:rPr lang="it-IT" sz="2800" dirty="0"/>
              <a:t>«</a:t>
            </a:r>
            <a:r>
              <a:rPr lang="it-IT" sz="2800" b="1" dirty="0">
                <a:solidFill>
                  <a:srgbClr val="FF0000"/>
                </a:solidFill>
              </a:rPr>
              <a:t>bruciare</a:t>
            </a:r>
            <a:r>
              <a:rPr lang="it-IT" sz="2800" dirty="0"/>
              <a:t> d’amore»</a:t>
            </a:r>
          </a:p>
          <a:p>
            <a:r>
              <a:rPr lang="it-IT" sz="2800" b="1" dirty="0"/>
              <a:t>accostare specie diverse</a:t>
            </a:r>
          </a:p>
          <a:p>
            <a:r>
              <a:rPr lang="it-IT" sz="2800" dirty="0"/>
              <a:t>(somiglianza)</a:t>
            </a:r>
            <a:br>
              <a:rPr lang="it-IT" sz="2800" dirty="0"/>
            </a:br>
            <a:r>
              <a:rPr lang="it-IT" sz="2800" b="1" dirty="0"/>
              <a:t>3.B. </a:t>
            </a:r>
            <a:r>
              <a:rPr lang="it-IT" sz="2800" dirty="0"/>
              <a:t>«ha due </a:t>
            </a:r>
            <a:r>
              <a:rPr lang="it-IT" sz="2800" b="1" dirty="0">
                <a:solidFill>
                  <a:srgbClr val="FF0000"/>
                </a:solidFill>
              </a:rPr>
              <a:t>sedani</a:t>
            </a:r>
            <a:r>
              <a:rPr lang="it-IT" sz="2800" dirty="0"/>
              <a:t> per gambe» </a:t>
            </a:r>
          </a:p>
          <a:p>
            <a:r>
              <a:rPr lang="it-IT" sz="2800" b="1" dirty="0"/>
              <a:t>accostare specie diverse</a:t>
            </a:r>
          </a:p>
          <a:p>
            <a:r>
              <a:rPr lang="it-IT" sz="2800" dirty="0"/>
              <a:t>(analogia)</a:t>
            </a:r>
          </a:p>
        </p:txBody>
      </p:sp>
    </p:spTree>
    <p:extLst>
      <p:ext uri="{BB962C8B-B14F-4D97-AF65-F5344CB8AC3E}">
        <p14:creationId xmlns:p14="http://schemas.microsoft.com/office/powerpoint/2010/main" val="3262990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2491-2E6A-F909-9032-9262C9B68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D97124FD-119B-9EAE-89B5-954BC3C6F6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/>
              <a:t>La metafora ha un ruolo fondamentale nella comunicazione </a:t>
            </a:r>
            <a:r>
              <a:rPr lang="it-IT" sz="3200" dirty="0"/>
              <a:t>(Aristotele, «Poetica e Retorica»)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DDD4693-B796-2CD6-4CFC-230FFE1BD4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800" b="1" dirty="0"/>
              <a:t>Qual è lo scopo delle metafore? </a:t>
            </a:r>
          </a:p>
          <a:p>
            <a:pPr marL="0" indent="0">
              <a:buNone/>
            </a:pPr>
            <a:endParaRPr lang="it-IT" sz="2800" b="1" dirty="0"/>
          </a:p>
          <a:p>
            <a:r>
              <a:rPr lang="it-IT" sz="2800" dirty="0"/>
              <a:t>1. </a:t>
            </a:r>
            <a:r>
              <a:rPr lang="it-IT" sz="2800" b="1" dirty="0">
                <a:solidFill>
                  <a:srgbClr val="FF0000"/>
                </a:solidFill>
              </a:rPr>
              <a:t>ornamento</a:t>
            </a:r>
            <a:br>
              <a:rPr lang="it-IT" sz="2800" dirty="0"/>
            </a:br>
            <a:r>
              <a:rPr lang="it-IT" sz="2800" dirty="0"/>
              <a:t>non sono necessarie, ma solo belle: è retorica.</a:t>
            </a:r>
            <a:br>
              <a:rPr lang="it-IT" sz="2800" dirty="0"/>
            </a:br>
            <a:endParaRPr lang="it-IT" sz="2800" dirty="0"/>
          </a:p>
          <a:p>
            <a:r>
              <a:rPr lang="it-IT" sz="2800" dirty="0"/>
              <a:t>2. </a:t>
            </a:r>
            <a:r>
              <a:rPr lang="it-IT" sz="2800" b="1" dirty="0">
                <a:solidFill>
                  <a:srgbClr val="FF0000"/>
                </a:solidFill>
              </a:rPr>
              <a:t>messaggio rapido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dirty="0"/>
              <a:t>siccome piacciono, aiutano a far arrivare subito un messaggio, aiutano la conoscenza.</a:t>
            </a:r>
          </a:p>
          <a:p>
            <a:endParaRPr lang="it-IT" sz="2800" dirty="0"/>
          </a:p>
          <a:p>
            <a:r>
              <a:rPr lang="it-IT" sz="2800" dirty="0"/>
              <a:t>3. </a:t>
            </a:r>
            <a:r>
              <a:rPr lang="it-IT" sz="2800" b="1" dirty="0">
                <a:solidFill>
                  <a:srgbClr val="FF0000"/>
                </a:solidFill>
              </a:rPr>
              <a:t>capire il simile in cose assai diverse è intelligenza</a:t>
            </a:r>
          </a:p>
          <a:p>
            <a:r>
              <a:rPr lang="it-IT" sz="2800" dirty="0"/>
              <a:t>le buone metafore sono distanti dalle cose banali quanto da quelle stravaganti.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2800" dirty="0"/>
              <a:t>Le parole di Aristotele sono divenute un canone per la retorica.</a:t>
            </a:r>
          </a:p>
        </p:txBody>
      </p:sp>
    </p:spTree>
    <p:extLst>
      <p:ext uri="{BB962C8B-B14F-4D97-AF65-F5344CB8AC3E}">
        <p14:creationId xmlns:p14="http://schemas.microsoft.com/office/powerpoint/2010/main" val="565760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21574-8C95-2FD9-2770-C947A4918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7E40AEA-9E27-7964-FCD5-B8D48D8DC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4793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"Gli stranieri e i veneziani sono i più favorevoli al contributo di accesso, perché comprendono la fragilità della città" </a:t>
            </a:r>
            <a:r>
              <a:rPr lang="it-IT" sz="1600" dirty="0"/>
              <a:t>(</a:t>
            </a:r>
            <a:r>
              <a:rPr lang="it-IT" sz="1600" dirty="0">
                <a:hlinkClick r:id="rId2"/>
              </a:rPr>
              <a:t>https://www.unive.it/pag/14024/?tx_news_pi1%5Bnews%5D=15323&amp;cHash=4a529f0210994540799564e9a3f2e331</a:t>
            </a:r>
            <a:r>
              <a:rPr lang="it-IT" sz="1600" dirty="0"/>
              <a:t> ) </a:t>
            </a:r>
            <a:endParaRPr lang="it-IT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B3A1DC-F954-5E40-F599-FFB1794D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7931" cy="2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ndo si paga il ticket d'accesso a Venezia nel 2025">
            <a:extLst>
              <a:ext uri="{FF2B5EF4-FFF2-40B4-BE49-F238E27FC236}">
                <a16:creationId xmlns:a16="http://schemas.microsoft.com/office/drawing/2014/main" id="{BB5847DE-E5E6-9807-2E9F-7AB8F0F1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1" y="4560073"/>
            <a:ext cx="7659757" cy="22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nezia su prenotazione e a pagamento? Contributo d'accesso 2025 -  DivertiViaggio">
            <a:extLst>
              <a:ext uri="{FF2B5EF4-FFF2-40B4-BE49-F238E27FC236}">
                <a16:creationId xmlns:a16="http://schemas.microsoft.com/office/drawing/2014/main" id="{B2C4580B-8FFB-F6B9-ED9A-BE58E3A7E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21" y="0"/>
            <a:ext cx="6972299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56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4FD81-8CFA-23E7-27B5-95EBE3400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0D2ACB6-8394-35C5-4A0B-D2B993FEC3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4793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«Venezia è la prima città al mondo con il contributo d’accesso» veneziatoday.it</a:t>
            </a:r>
          </a:p>
          <a:p>
            <a:endParaRPr lang="it-IT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0CF336-6F44-038B-DA1F-A996624C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7931" cy="2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E551579-9059-2901-A370-BF68AC810AEF}"/>
              </a:ext>
            </a:extLst>
          </p:cNvPr>
          <p:cNvSpPr txBox="1"/>
          <p:nvPr/>
        </p:nvSpPr>
        <p:spPr>
          <a:xfrm>
            <a:off x="4273826" y="982174"/>
            <a:ext cx="652669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/>
              <a:t>Leggi</a:t>
            </a:r>
            <a:r>
              <a:rPr lang="en-GB" sz="3200" dirty="0"/>
              <a:t> </a:t>
            </a:r>
            <a:r>
              <a:rPr lang="en-GB" sz="3200" dirty="0" err="1"/>
              <a:t>l’articolo</a:t>
            </a:r>
            <a:r>
              <a:rPr lang="en-GB" sz="3200" dirty="0"/>
              <a:t> </a:t>
            </a:r>
            <a:r>
              <a:rPr lang="en-GB" sz="3200" dirty="0" err="1"/>
              <a:t>completo</a:t>
            </a:r>
            <a:r>
              <a:rPr lang="en-GB" sz="3200" dirty="0"/>
              <a:t> da cui è </a:t>
            </a:r>
            <a:r>
              <a:rPr lang="en-GB" sz="3200" dirty="0" err="1"/>
              <a:t>tratta</a:t>
            </a:r>
            <a:r>
              <a:rPr lang="en-GB" sz="3200" dirty="0"/>
              <a:t> la </a:t>
            </a:r>
            <a:r>
              <a:rPr lang="en-GB" sz="3200" dirty="0" err="1"/>
              <a:t>frase</a:t>
            </a:r>
            <a:r>
              <a:rPr lang="en-GB" sz="3200" dirty="0"/>
              <a:t>:</a:t>
            </a:r>
          </a:p>
          <a:p>
            <a:r>
              <a:rPr lang="en-GB" dirty="0">
                <a:hlinkClick r:id="rId3"/>
              </a:rPr>
              <a:t>https://www.veneziatoday.it/attualita/cinque-cose-ticket-d-accesso.html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4A7C91F-5998-45AB-7921-36D767328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30" y="3829878"/>
            <a:ext cx="3028122" cy="3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4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F5B11-8362-09A1-13C8-E2FF82EE7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53EADEE-B14D-4A16-E7B6-E1733FA72A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4793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«Venezia è la prima città al mondo con il contributo d’accesso» veneziatoday.it</a:t>
            </a:r>
          </a:p>
          <a:p>
            <a:endParaRPr lang="it-IT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F5C2FF-A03E-8D54-8C85-091487E6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7931" cy="2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3DE7B3-D61E-9170-D430-6E134983B00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273826" y="982174"/>
            <a:ext cx="652669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 err="1"/>
              <a:t>Leggi</a:t>
            </a:r>
            <a:r>
              <a:rPr lang="en-GB" sz="3200" dirty="0"/>
              <a:t> </a:t>
            </a:r>
            <a:r>
              <a:rPr lang="en-GB" sz="3200" dirty="0" err="1"/>
              <a:t>l’articolo</a:t>
            </a:r>
            <a:r>
              <a:rPr lang="en-GB" sz="3200" dirty="0"/>
              <a:t> </a:t>
            </a:r>
            <a:r>
              <a:rPr lang="en-GB" sz="3200" dirty="0" err="1"/>
              <a:t>completo</a:t>
            </a:r>
            <a:r>
              <a:rPr lang="en-GB" sz="3200" dirty="0"/>
              <a:t> da cui è </a:t>
            </a:r>
            <a:r>
              <a:rPr lang="en-GB" sz="3200" dirty="0" err="1"/>
              <a:t>tratta</a:t>
            </a:r>
            <a:r>
              <a:rPr lang="en-GB" sz="3200" dirty="0"/>
              <a:t> la </a:t>
            </a:r>
            <a:r>
              <a:rPr lang="en-GB" sz="3200" dirty="0" err="1"/>
              <a:t>frase</a:t>
            </a:r>
            <a:r>
              <a:rPr lang="en-GB" sz="3200" dirty="0"/>
              <a:t>:</a:t>
            </a:r>
          </a:p>
          <a:p>
            <a:r>
              <a:rPr lang="en-GB" dirty="0">
                <a:hlinkClick r:id="rId3"/>
              </a:rPr>
              <a:t>https://www.veneziatoday.it/attualita/cinque-cose-ticket-d-accesso.html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7EDFFAE-98BB-85E5-BA39-8D7F1D3955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930" y="3829878"/>
            <a:ext cx="3028122" cy="30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1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F95DA7-D21B-B156-F208-7021FD7024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89924" y="-36917"/>
            <a:ext cx="10302076" cy="6851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Adesso prova tu! Scegli uno di questi 6 ruoli e prendi appunti (segui la scheda).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it-IT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primi due ruoli sono fondamentali. Se si è in coppia, vanno scelti solo questi. Preparati a discutere.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imprenditore</a:t>
            </a: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Venezia ci sono tutti i tuoi interessi economici.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abitante</a:t>
            </a:r>
            <a:r>
              <a:rPr lang="it-IT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Venezia, come Tiziano Scarpa. Ti lamenti che a Venezia non ci sono più i veneziani.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il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sindaco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Venezia. Hai accettato l’entrata a pagamento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non il numero chiuso per i turisti.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turista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vuole fare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gita e mettere qualche foto sui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Sei contrario al ticket. 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turista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innamorato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Venezia, ci vai spesso.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 che Venezia sia una città da salvare  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 un </a:t>
            </a:r>
            <a:r>
              <a:rPr lang="it-IT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veneziano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contrario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però alla tassa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antidemocratica.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42DA2D8-1274-C42D-256A-6019438622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1420821"/>
            <a:ext cx="1554564" cy="9716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CFBB550-0EC5-41F4-BDC6-D627391E97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18927"/>
            <a:ext cx="1554565" cy="1010073"/>
          </a:xfrm>
          <a:prstGeom prst="rect">
            <a:avLst/>
          </a:prstGeom>
        </p:spPr>
      </p:pic>
      <p:pic>
        <p:nvPicPr>
          <p:cNvPr id="2050" name="Picture 2" descr="Il sindaco di Venezia, Luigi Brugnaro - Sociologicamente">
            <a:extLst>
              <a:ext uri="{FF2B5EF4-FFF2-40B4-BE49-F238E27FC236}">
                <a16:creationId xmlns:a16="http://schemas.microsoft.com/office/drawing/2014/main" id="{086F19CE-C5DF-9B2D-7783-EB113130D9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917"/>
            <a:ext cx="1565827" cy="11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y in Venice | Intervista a Yingzhe, studentessa internazionale a Venezia">
            <a:extLst>
              <a:ext uri="{FF2B5EF4-FFF2-40B4-BE49-F238E27FC236}">
                <a16:creationId xmlns:a16="http://schemas.microsoft.com/office/drawing/2014/main" id="{EA5EF9B7-6503-A7E5-5C69-5CFBD4835B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3" y="4626645"/>
            <a:ext cx="1565827" cy="1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9C1AD13-88CD-4FDE-F3A2-D79D144A49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263" y="5813934"/>
            <a:ext cx="1565827" cy="10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6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D1BB-CC5F-92D3-5E75-8AEC4801F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20E25DE-ADAD-C494-8C59-0B32955BF6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" y="1420821"/>
            <a:ext cx="1554564" cy="97160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975F753-D09F-684C-DB49-D6078C32EB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18927"/>
            <a:ext cx="1554565" cy="1010073"/>
          </a:xfrm>
          <a:prstGeom prst="rect">
            <a:avLst/>
          </a:prstGeom>
        </p:spPr>
      </p:pic>
      <p:pic>
        <p:nvPicPr>
          <p:cNvPr id="2050" name="Picture 2" descr="Il sindaco di Venezia, Luigi Brugnaro - Sociologicamente">
            <a:extLst>
              <a:ext uri="{FF2B5EF4-FFF2-40B4-BE49-F238E27FC236}">
                <a16:creationId xmlns:a16="http://schemas.microsoft.com/office/drawing/2014/main" id="{75AF620C-1943-6E6A-51B1-E203B1604E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5917"/>
            <a:ext cx="1565827" cy="114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udy in Venice | Intervista a Yingzhe, studentessa internazionale a Venezia">
            <a:extLst>
              <a:ext uri="{FF2B5EF4-FFF2-40B4-BE49-F238E27FC236}">
                <a16:creationId xmlns:a16="http://schemas.microsoft.com/office/drawing/2014/main" id="{48A72214-DEFC-287E-D1EB-11BB214D8B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3" y="4626645"/>
            <a:ext cx="1565827" cy="11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E795B06-0D86-0A13-3221-AD327CDB92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263" y="5813934"/>
            <a:ext cx="1565827" cy="1037429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AAFB2A8A-1B13-D72C-CA93-78F3E93EB53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949043297"/>
              </p:ext>
            </p:extLst>
          </p:nvPr>
        </p:nvGraphicFramePr>
        <p:xfrm>
          <a:off x="1744751" y="339493"/>
          <a:ext cx="10314727" cy="636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4352">
                  <a:extLst>
                    <a:ext uri="{9D8B030D-6E8A-4147-A177-3AD203B41FA5}">
                      <a16:colId xmlns:a16="http://schemas.microsoft.com/office/drawing/2014/main" val="2714365672"/>
                    </a:ext>
                  </a:extLst>
                </a:gridCol>
                <a:gridCol w="6370375">
                  <a:extLst>
                    <a:ext uri="{9D8B030D-6E8A-4147-A177-3AD203B41FA5}">
                      <a16:colId xmlns:a16="http://schemas.microsoft.com/office/drawing/2014/main" val="4090574124"/>
                    </a:ext>
                  </a:extLst>
                </a:gridCol>
              </a:tblGrid>
              <a:tr h="397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3600" dirty="0">
                          <a:effectLst/>
                        </a:rPr>
                        <a:t>Tesi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877207716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Antitesi/obiezioni possibili alla tua tesi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219901863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Concessioni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562573049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Confutazione Concessioni 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Obiezioni</a:t>
                      </a: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218708027"/>
                  </a:ext>
                </a:extLst>
              </a:tr>
              <a:tr h="13808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Argomenti a tuo favore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2574986720"/>
                  </a:ext>
                </a:extLst>
              </a:tr>
              <a:tr h="9240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Metafora?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804941431"/>
                  </a:ext>
                </a:extLst>
              </a:tr>
              <a:tr h="6432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Conclusione</a:t>
                      </a:r>
                      <a:endParaRPr lang="en-GB" sz="24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</a:endParaRPr>
                    </a:p>
                  </a:txBody>
                  <a:tcPr marL="57274" marR="572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4" marR="57274" marT="0" marB="0"/>
                </a:tc>
                <a:extLst>
                  <a:ext uri="{0D108BD9-81ED-4DB2-BD59-A6C34878D82A}">
                    <a16:rowId xmlns:a16="http://schemas.microsoft.com/office/drawing/2014/main" val="1169797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00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58ABB3CF-AB91-6F07-7723-950AF2E658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414793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«Venezia è la prima città al mondo con il contributo d’accesso» </a:t>
            </a:r>
            <a:r>
              <a:rPr lang="it-IT" sz="2800" dirty="0"/>
              <a:t>(veneziatoday.it)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EBF0D7-47BF-AB3B-3CFF-B27FD310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7931" cy="23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ando si paga il ticket d'accesso a Venezia nel 2025">
            <a:extLst>
              <a:ext uri="{FF2B5EF4-FFF2-40B4-BE49-F238E27FC236}">
                <a16:creationId xmlns:a16="http://schemas.microsoft.com/office/drawing/2014/main" id="{A8E18DC9-9550-6BA2-F37B-A9402EA1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91" y="4560073"/>
            <a:ext cx="7659757" cy="22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nezia su prenotazione e a pagamento? Contributo d'accesso 2025 -  DivertiViaggio">
            <a:extLst>
              <a:ext uri="{FF2B5EF4-FFF2-40B4-BE49-F238E27FC236}">
                <a16:creationId xmlns:a16="http://schemas.microsoft.com/office/drawing/2014/main" id="{745816F0-74F2-FFCE-BD72-600860B1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21" y="0"/>
            <a:ext cx="6972299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0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89D1-1DBE-2B87-1FBA-99CAA81C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1F8E76-CE1B-582C-2BB3-7D46CE894B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88004" y="3453374"/>
            <a:ext cx="407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https://youtu.be/PghJF9NBNGk</a:t>
            </a:r>
            <a:r>
              <a:rPr lang="en-GB" dirty="0"/>
              <a:t>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992745-BE7C-1C4C-6522-CC10BD50F1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9031"/>
            <a:ext cx="6988004" cy="372896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F10FEA8-943A-B0B6-F76E-657BE3BA4A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939" y="0"/>
            <a:ext cx="7991061" cy="312903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3C7CF80-6BC2-EC62-B186-D7597FDD13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98890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https://www.rainews.it/tgr/veneto/video/2025/02/a-venezia-torna-per-il-secondo-anno-il-contributo-accesso-bd825d63-63fb-4b14-97cd-eef7275bc8a4.html</a:t>
            </a:r>
            <a:r>
              <a:rPr lang="en-GB" dirty="0"/>
              <a:t>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7EEA89-D8F5-B93A-84AD-6EB694D053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7468" y="826603"/>
            <a:ext cx="2302428" cy="230242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1210523-C25B-63DD-430C-60E20485F5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627" y="4053188"/>
            <a:ext cx="2789774" cy="2789774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C260914-0A02-7806-CC13-BA05D0C6DC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3379" y="1467739"/>
            <a:ext cx="3157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1. Chi non paga contributo d’ingresso?</a:t>
            </a:r>
          </a:p>
          <a:p>
            <a:r>
              <a:rPr lang="it-IT" sz="2400" dirty="0"/>
              <a:t>2. Perché si paga il contributo?</a:t>
            </a:r>
            <a:endParaRPr lang="en-GB" sz="240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9C8CDA5-9523-168B-1324-B6591BEAC4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37900" y="4663245"/>
            <a:ext cx="355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1. Cosa ha fatto il cittadino veneziano intervistato?</a:t>
            </a:r>
          </a:p>
          <a:p>
            <a:r>
              <a:rPr lang="it-IT" sz="2400" dirty="0"/>
              <a:t>2. Perché l’ha fatto?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209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49E76D38-40DA-0E68-E382-E56819BA7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3826" y="198783"/>
            <a:ext cx="11025809" cy="1696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La parte bella di un testo: la metafora</a:t>
            </a:r>
          </a:p>
        </p:txBody>
      </p:sp>
      <p:pic>
        <p:nvPicPr>
          <p:cNvPr id="2" name="Picture 4" descr="Risultati immagini per venezia satellite">
            <a:extLst>
              <a:ext uri="{FF2B5EF4-FFF2-40B4-BE49-F238E27FC236}">
                <a16:creationId xmlns:a16="http://schemas.microsoft.com/office/drawing/2014/main" id="{D3BAA05C-7FB2-7BA8-2C5E-224D45BEEA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5" y="2093101"/>
            <a:ext cx="11013555" cy="43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8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DC1CB-A4F4-A074-7FDE-396CC6567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8FB398BF-D980-57A9-57BE-1066E513AB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3826" y="198783"/>
            <a:ext cx="11025809" cy="1696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Venezia è un pesce</a:t>
            </a:r>
          </a:p>
        </p:txBody>
      </p:sp>
      <p:pic>
        <p:nvPicPr>
          <p:cNvPr id="2" name="Picture 4" descr="Risultati immagini per venezia satellite">
            <a:extLst>
              <a:ext uri="{FF2B5EF4-FFF2-40B4-BE49-F238E27FC236}">
                <a16:creationId xmlns:a16="http://schemas.microsoft.com/office/drawing/2014/main" id="{64512B82-9D33-9575-3ABF-6EE40C445B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5" y="2093101"/>
            <a:ext cx="11013555" cy="43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7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88320399-ACC1-D5DE-E0D3-9C8A5EB6A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«Noi veneziani non stiamo serenissimi»</a:t>
            </a:r>
          </a:p>
          <a:p>
            <a:pPr algn="ctr"/>
            <a:r>
              <a:rPr lang="it-IT" sz="3600" dirty="0"/>
              <a:t>(T. Scarpa)</a:t>
            </a:r>
          </a:p>
        </p:txBody>
      </p:sp>
      <p:pic>
        <p:nvPicPr>
          <p:cNvPr id="8" name="Picture 6" descr="Lorenzo Quinn – Support, installazione a Venezia">
            <a:extLst>
              <a:ext uri="{FF2B5EF4-FFF2-40B4-BE49-F238E27FC236}">
                <a16:creationId xmlns:a16="http://schemas.microsoft.com/office/drawing/2014/main" id="{559FD83A-987B-E34F-8650-DEC540AE8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91" y="1"/>
            <a:ext cx="9162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2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BB2AC-0881-5F2C-F910-B1EAD1813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CB0A6D0-EECB-12D8-D75F-ED87E52500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Venezia: città da salvare o in vendita?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41DE64-743E-1A65-574E-2F5F7DC73B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r>
              <a:rPr lang="it-IT" sz="2800" b="1" dirty="0"/>
              <a:t>Tiziano Scarpa </a:t>
            </a:r>
            <a:endParaRPr lang="it-IT" dirty="0"/>
          </a:p>
          <a:p>
            <a:r>
              <a:rPr lang="it-IT" sz="3200" b="1" dirty="0"/>
              <a:t>«Noi veneziani non stiamo serenissimi»</a:t>
            </a:r>
          </a:p>
          <a:p>
            <a:endParaRPr lang="it-IT" sz="2800" dirty="0"/>
          </a:p>
          <a:p>
            <a:r>
              <a:rPr lang="it-IT" sz="2800" dirty="0"/>
              <a:t>Che relazione c’è tra questo titolo e l’immagine?</a:t>
            </a:r>
          </a:p>
          <a:p>
            <a:r>
              <a:rPr lang="it-IT" sz="2400" dirty="0"/>
              <a:t>Leggi l’allegato «Noi veneziani» e svolgi le attività incluse</a:t>
            </a:r>
          </a:p>
        </p:txBody>
      </p:sp>
      <p:pic>
        <p:nvPicPr>
          <p:cNvPr id="2" name="Immagine 1" descr="Foto di Gianni Berengo Gardin">
            <a:extLst>
              <a:ext uri="{FF2B5EF4-FFF2-40B4-BE49-F238E27FC236}">
                <a16:creationId xmlns:a16="http://schemas.microsoft.com/office/drawing/2014/main" id="{00CDBDB2-AF99-EA45-5B1D-31D42822C6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08" y="2800767"/>
            <a:ext cx="4980409" cy="3722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210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002FE-CE2D-0B48-AD5E-09C88C705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166E2CD-D205-9988-8A21-359054DFBF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61" y="0"/>
            <a:ext cx="4459273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E9786EA-6871-A3B3-D1B6-F2E0F28B4E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34" y="0"/>
            <a:ext cx="4605214" cy="69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5DC57-7EBF-C64F-BD90-C36DA3CAA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42A60CCE-3666-3195-8278-E06C8D77F0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12751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/>
              <a:t>Venezia è un pesce</a:t>
            </a:r>
            <a:endParaRPr lang="it-IT" sz="3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AB9868A-7A52-697B-5644-578D4E6135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7513" y="0"/>
            <a:ext cx="8839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b="1" dirty="0"/>
          </a:p>
          <a:p>
            <a:endParaRPr lang="it-IT" sz="2800" b="1" dirty="0"/>
          </a:p>
          <a:p>
            <a:r>
              <a:rPr lang="it-IT" sz="2800" b="1" dirty="0"/>
              <a:t>L’uso della metafora</a:t>
            </a:r>
          </a:p>
          <a:p>
            <a:endParaRPr lang="it-IT" sz="2800" dirty="0"/>
          </a:p>
          <a:p>
            <a:r>
              <a:rPr lang="it-IT" sz="2800" dirty="0"/>
              <a:t>Perché gli esseri umani sono attratti dalle metafore?</a:t>
            </a:r>
          </a:p>
          <a:p>
            <a:endParaRPr lang="it-IT" sz="2800" b="1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72418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956</Words>
  <Application>Microsoft Office PowerPoint</Application>
  <PresentationFormat>Widescreen</PresentationFormat>
  <Paragraphs>156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Tema di Office</vt:lpstr>
      <vt:lpstr>09 – ANALISI DEL TESTO SCRITTO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Dorella Giardini</dc:creator>
  <cp:lastModifiedBy>Dorella Giardini</cp:lastModifiedBy>
  <cp:revision>6</cp:revision>
  <dcterms:created xsi:type="dcterms:W3CDTF">2025-04-29T19:09:22Z</dcterms:created>
  <dcterms:modified xsi:type="dcterms:W3CDTF">2025-05-07T09:56:52Z</dcterms:modified>
</cp:coreProperties>
</file>