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5" r:id="rId2"/>
    <p:sldId id="320" r:id="rId3"/>
    <p:sldId id="318" r:id="rId4"/>
    <p:sldId id="319" r:id="rId5"/>
    <p:sldId id="331" r:id="rId6"/>
    <p:sldId id="333" r:id="rId7"/>
    <p:sldId id="342" r:id="rId8"/>
    <p:sldId id="343" r:id="rId9"/>
    <p:sldId id="337" r:id="rId10"/>
    <p:sldId id="336" r:id="rId11"/>
    <p:sldId id="339" r:id="rId12"/>
    <p:sldId id="338" r:id="rId13"/>
    <p:sldId id="344" r:id="rId14"/>
    <p:sldId id="341" r:id="rId15"/>
    <p:sldId id="345" r:id="rId16"/>
    <p:sldId id="346" r:id="rId17"/>
    <p:sldId id="257" r:id="rId18"/>
    <p:sldId id="334" r:id="rId19"/>
    <p:sldId id="34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082"/>
    <a:srgbClr val="E7E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9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14D97-6D84-4DAB-9EE7-89585D74D39E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E7B94-73BC-4ADB-BD7C-4E6DF9A4CB8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634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b="1" dirty="0">
                <a:solidFill>
                  <a:srgbClr val="76717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 05.  B) 04.	C) 03.	D) 02.	E) 10.	F) 08.	G) 07.	H) 01.	I) 06.	L) 09.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E7B94-73BC-4ADB-BD7C-4E6DF9A4CB8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097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EC668-438D-09E3-5323-DCAEF1844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C77C277-D714-148D-ABEA-2EFB938321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220C69B-0813-EE76-79A8-9B915EF925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b="1" dirty="0">
                <a:solidFill>
                  <a:srgbClr val="76717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 05.  B) 04.	C) 03.	D) 02.	E) 10.	F) 08.	G) 07.	H) 01.	I) 06.	L) 09.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672DC4-E4B4-E17C-E20D-2C4EF34179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E7B94-73BC-4ADB-BD7C-4E6DF9A4CB8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63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78BBC-806C-3F2B-7B3D-992084D0C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3C4B5FE-0100-3BD9-A2C7-43C743DCB2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6772293-7727-9C1A-7798-9D34D1286C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b="1" dirty="0">
                <a:solidFill>
                  <a:srgbClr val="76717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 05.  B) 04.	C) 03.	D) 02.	E) 10.	F) 08.	G) 07.	H) 01.	I) 06.	L) 09.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F40165C-6F8E-9DF8-C201-EE355325F0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E7B94-73BC-4ADB-BD7C-4E6DF9A4CB8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899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2F658-3F73-D587-1DC9-013FF8B6A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CB5EF5D-7601-D642-9D2B-DDDA72BB3F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D789AAA-69CF-3086-8DC3-F32B6F234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b="1" dirty="0">
                <a:solidFill>
                  <a:srgbClr val="76717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 05.  B) 04.	C) 03.	D) 02.	E) 10.	F) 08.	G) 07.	H) 01.	I) 06.	L) 09.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BACB075-DE3F-7832-CBD1-E6C902A822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E7B94-73BC-4ADB-BD7C-4E6DF9A4CB8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074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B4A94-0A34-8EF3-738F-0BA679EC3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087172D-1A4A-6FCB-627C-2FA5CF2C62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3AA96A9-767A-7B4F-EB59-87D914A542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b="1" dirty="0">
                <a:solidFill>
                  <a:srgbClr val="76717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 05.  B) 04.	C) 03.	D) 02.	E) 10.	F) 08.	G) 07.	H) 01.	I) 06.	L) 09.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BA74314-9CA6-840A-0CB1-F49361B927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E7B94-73BC-4ADB-BD7C-4E6DF9A4CB8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584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B4A94-0A34-8EF3-738F-0BA679EC3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087172D-1A4A-6FCB-627C-2FA5CF2C62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3AA96A9-767A-7B4F-EB59-87D914A542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b="1" dirty="0">
                <a:solidFill>
                  <a:srgbClr val="76717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 05.  B) 04.	C) 03.	D) 02.	E) 10.	F) 08.	G) 07.	H) 01.	I) 06.	L) 09.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BA74314-9CA6-840A-0CB1-F49361B927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E7B94-73BC-4ADB-BD7C-4E6DF9A4CB8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808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8C7EB-50B2-D200-7412-A9B804773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6D4C8A3-FF9C-EB98-03E9-2DD186D7DA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0709B90-013B-2441-04BF-8D7D791E6C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b="1" dirty="0">
                <a:solidFill>
                  <a:srgbClr val="76717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 05.  B) 04.	C) 03.	D) 02.	E) 10.	F) 08.	G) 07.	H) 01.	I) 06.	L) 09.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B3EFCDB-794A-4C11-204D-B78610752E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E7B94-73BC-4ADB-BD7C-4E6DF9A4CB8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1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4DE3DB-C56A-12BB-4EDE-466D0C4AE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D2D0DC4-F541-C004-6D3D-2349C1A09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737D7D-96A5-58DE-B884-A21EFD964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682-3F78-445F-8354-D77E3A905500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4D19C9-675B-C473-70C2-F966CC811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15A826-1160-B29A-D168-5D3FA81DD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6733-D3B6-4E94-9322-7691924CD4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691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787134-570B-517B-1BD5-1C9949D4C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B3ABE09-3082-4E86-FBB5-B841BEE32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B60D3C-2207-B6B4-2356-278949D0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682-3F78-445F-8354-D77E3A905500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1E12C1-E8EE-EFAF-74A6-5B49CFD7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6EEA96-1296-18C6-FB36-B05E22FDA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6733-D3B6-4E94-9322-7691924CD4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48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C5BD070-5B66-F8D9-5ED9-9DBD14E039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B68FFE2-CD84-0ED0-78B9-F4BEDC5ED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C5F282-397E-B450-5FFF-1803D6489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682-3F78-445F-8354-D77E3A905500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0E4B2A-E887-D9E2-936F-40E3DA0DB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9A035E-C99F-6AF4-A707-7600FF698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6733-D3B6-4E94-9322-7691924CD4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4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C38390-9042-BE49-E29B-F548D2023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F839A5-33D3-69DF-9D4F-4155DFB0E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FA56DB-4E0E-D430-A0DA-52DFF4369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682-3F78-445F-8354-D77E3A905500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A8F202-9E43-AF08-2F51-D118ACFBF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1D9DF0-942E-50FB-1F5A-14892C2D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6733-D3B6-4E94-9322-7691924CD4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48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EDEDD5-2BBA-4938-6034-88ED9D62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41CA95A-4692-B7F7-428D-892D807D9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EECF33-CCA1-3444-F950-D1DBA8EFE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682-3F78-445F-8354-D77E3A905500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9C576A-0C6D-DF57-8332-56B5399D3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C92386-2006-9C91-9AF3-D3F20FB8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6733-D3B6-4E94-9322-7691924CD4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0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1248D-7F24-2B11-75FA-461DEDDD2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D6B707-260B-D2D2-EA99-80AB0A6C5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7F456E2-D38C-5640-B9D3-F864B758E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C95308A-E6FE-F86E-8E7C-14A5268F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682-3F78-445F-8354-D77E3A905500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657B5BA-43D8-E5C1-0C93-0AB4B3AF7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18FC35B-C682-2C0B-5376-BDBC59F8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6733-D3B6-4E94-9322-7691924CD4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27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6AD846-3A12-0A64-216D-4FBF31A27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B35BE3-A4CB-7858-013F-63D9BA71D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1879F01-967D-4183-B632-73300B6E3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32E3341-9980-0B87-0118-D7EBB8B87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BF010D9-5EEF-7EED-2523-ED87498505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802C071-E1FC-D362-D2C9-AE1A144A4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682-3F78-445F-8354-D77E3A905500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0258CD9-F391-EA70-BA17-2FACF565A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8430B26-4C73-22DE-7185-F9F095040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6733-D3B6-4E94-9322-7691924CD4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81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15BE77-06FF-3C86-DBD9-6CD99CD0B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EF67A3B-23D2-E432-A837-FFD20B0AC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682-3F78-445F-8354-D77E3A905500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7148201-297B-0C83-86B4-007100C1B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E3D55C3-BE6D-A80F-DAA1-8BEB49C68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6733-D3B6-4E94-9322-7691924CD4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92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22AE062-6D29-60DB-215B-55AADC2B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682-3F78-445F-8354-D77E3A905500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1C536A9-8BD8-AF0B-E7ED-45A8E8A7D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B5D765D-498D-567D-119A-F8B3F3D9A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6733-D3B6-4E94-9322-7691924CD4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037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AE6B45-6453-B7BD-4EF9-4C7875107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E17397-9616-743A-5B7D-83BDC6D45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B63173F-9F9E-D3C7-4023-EF7696CE3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940ECA-7C4D-861B-FC36-EDE2867A5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682-3F78-445F-8354-D77E3A905500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2638FE4-4F57-4D72-417B-FBE1BF2D5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DAC594-D5FF-D189-118C-5B01AA571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6733-D3B6-4E94-9322-7691924CD4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21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107F2B-F3BA-C98F-4AF4-73985294C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3F4E09B-BB3A-6FDC-5281-707424A7DE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ABB0E27-099D-833B-8876-AD3357E4E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721E7C8-05A9-3811-ECAB-47C789CB4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682-3F78-445F-8354-D77E3A905500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C013E1B-099E-E024-406B-AF015EB16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72BA7F-F2D2-4903-3E87-346178D4E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6733-D3B6-4E94-9322-7691924CD4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89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BE2CA81-1E6D-D676-DF23-B9EF462E0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7CBCED9-C63F-C118-BA01-29659AEF0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0B29B7-2BF6-4BA7-E71E-9BF4C2505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2CC682-3F78-445F-8354-D77E3A905500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3759AD-DA6D-0364-3352-89FA0B41A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BF4781-523E-02B1-FBC7-6A35D46A3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C16733-D3B6-4E94-9322-7691924CD4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59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orella.giardini@guest.unibg.i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annarosa.bertelli@guest.unibg.i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unive.it/pag/14024/?tx_news_pi1%5Bnews%5D=15323&amp;cHash=4a529f0210994540799564e9a3f2e33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neziatoday.it/attualita/cinque-cose-ticket-d-accesso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B3188-8CDF-3FDF-A128-1BF668BBD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FF2B5EF4-FFF2-40B4-BE49-F238E27FC236}">
                <a16:creationId xmlns:a16="http://schemas.microsoft.com/office/drawing/2014/main" id="{DCE4FEB5-A0BA-A73D-9057-CAC15638865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4282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592ECC7C-3D72-87C4-EF00-BF1E405C7F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66799" y="2413823"/>
            <a:ext cx="10363201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6000" b="1" dirty="0">
                <a:solidFill>
                  <a:srgbClr val="0070C0"/>
                </a:solidFill>
                <a:latin typeface="Calibri Light"/>
                <a:cs typeface="Calibri Light"/>
              </a:rPr>
              <a:t>10 – SAPER DISCUTERE</a:t>
            </a:r>
            <a:endParaRPr sz="6000" b="1" dirty="0">
              <a:solidFill>
                <a:srgbClr val="0070C0"/>
              </a:solidFill>
              <a:latin typeface="Calibri Light"/>
              <a:cs typeface="Calibri Light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3D46CD10-6AD1-B4D6-419B-75473A179A2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19600" y="3533561"/>
            <a:ext cx="3921125" cy="3188692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384"/>
              </a:spcBef>
            </a:pPr>
            <a:r>
              <a:rPr lang="it-IT" sz="2000" b="1" spc="-10" dirty="0">
                <a:latin typeface="Calibri"/>
                <a:cs typeface="Calibri"/>
              </a:rPr>
              <a:t>Corso speciale</a:t>
            </a:r>
          </a:p>
          <a:p>
            <a:pPr marL="3175" algn="ctr">
              <a:lnSpc>
                <a:spcPct val="100000"/>
              </a:lnSpc>
              <a:spcBef>
                <a:spcPts val="384"/>
              </a:spcBef>
            </a:pPr>
            <a:r>
              <a:rPr lang="it-IT" sz="2000" b="1" spc="-10" dirty="0">
                <a:latin typeface="Calibri"/>
                <a:cs typeface="Calibri"/>
              </a:rPr>
              <a:t>Italiano per stranieri 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ts val="4610"/>
              </a:lnSpc>
            </a:pPr>
            <a:r>
              <a:rPr sz="4000" b="1" spc="-35" dirty="0">
                <a:latin typeface="Calibri"/>
                <a:cs typeface="Calibri"/>
              </a:rPr>
              <a:t>Parlare</a:t>
            </a:r>
            <a:r>
              <a:rPr sz="4000" b="1" spc="-13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in</a:t>
            </a:r>
            <a:r>
              <a:rPr sz="4000" b="1" spc="-145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pubblico</a:t>
            </a:r>
            <a:endParaRPr sz="4000" dirty="0">
              <a:latin typeface="Calibri"/>
              <a:cs typeface="Calibri"/>
            </a:endParaRPr>
          </a:p>
          <a:p>
            <a:pPr marL="64769" algn="ctr">
              <a:spcBef>
                <a:spcPts val="4720"/>
              </a:spcBef>
            </a:pPr>
            <a:r>
              <a:rPr lang="en-GB" sz="2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dorella.giardini@guest.unibg.it</a:t>
            </a:r>
            <a:endParaRPr lang="en-GB" sz="2400" dirty="0">
              <a:latin typeface="Calibri"/>
              <a:cs typeface="Calibri"/>
            </a:endParaRPr>
          </a:p>
          <a:p>
            <a:pPr marL="64769" algn="ctr">
              <a:lnSpc>
                <a:spcPct val="100000"/>
              </a:lnSpc>
              <a:spcBef>
                <a:spcPts val="4720"/>
              </a:spcBef>
            </a:pP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annarosa.bertelli@guest.unibg.it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026" name="Picture 2" descr="Parlare in pubblico - HXO.IT">
            <a:extLst>
              <a:ext uri="{FF2B5EF4-FFF2-40B4-BE49-F238E27FC236}">
                <a16:creationId xmlns:a16="http://schemas.microsoft.com/office/drawing/2014/main" id="{BFD8B725-4A8C-5742-62E4-E175BF81BB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178" y="0"/>
            <a:ext cx="363964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292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BB92F-C1DF-5824-EF97-525080FAF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C59B2EFD-B21E-5296-A9D4-328BC2C283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12751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Tipologie di argomentazioni: alcuni esempi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3694D5A-C149-818E-8516-0AC08300479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27513" y="0"/>
            <a:ext cx="88392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D1047C97-0D3E-B8BB-6E7E-2FFE58C2C4F3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359049425"/>
              </p:ext>
            </p:extLst>
          </p:nvPr>
        </p:nvGraphicFramePr>
        <p:xfrm>
          <a:off x="29698" y="1"/>
          <a:ext cx="12162301" cy="16565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7815">
                  <a:extLst>
                    <a:ext uri="{9D8B030D-6E8A-4147-A177-3AD203B41FA5}">
                      <a16:colId xmlns:a16="http://schemas.microsoft.com/office/drawing/2014/main" val="2325470736"/>
                    </a:ext>
                  </a:extLst>
                </a:gridCol>
                <a:gridCol w="9064486">
                  <a:extLst>
                    <a:ext uri="{9D8B030D-6E8A-4147-A177-3AD203B41FA5}">
                      <a16:colId xmlns:a16="http://schemas.microsoft.com/office/drawing/2014/main" val="4040154284"/>
                    </a:ext>
                  </a:extLst>
                </a:gridCol>
              </a:tblGrid>
              <a:tr h="1656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3600" spc="75" dirty="0">
                          <a:effectLst/>
                        </a:rPr>
                        <a:t>CODE DI CASA</a:t>
                      </a:r>
                      <a:endParaRPr lang="en-GB" sz="32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800" spc="75" dirty="0">
                          <a:effectLst/>
                        </a:rPr>
                        <a:t>(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5365863"/>
                  </a:ext>
                </a:extLst>
              </a:tr>
            </a:tbl>
          </a:graphicData>
        </a:graphic>
      </p:graphicFrame>
      <p:pic>
        <p:nvPicPr>
          <p:cNvPr id="1025" name="Immagine 2090257839" descr="Immagine che contiene persona, vestiti, cartone animato&#10;&#10;Il contenuto generato dall'IA potrebbe non essere corretto.">
            <a:extLst>
              <a:ext uri="{FF2B5EF4-FFF2-40B4-BE49-F238E27FC236}">
                <a16:creationId xmlns:a16="http://schemas.microsoft.com/office/drawing/2014/main" id="{C71A19E9-77F5-CDE8-AE27-D4120FF9FD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288" y="2385391"/>
            <a:ext cx="8798544" cy="437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013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5A160-422A-23D4-86C6-33DC9C2D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1AB48EA9-9829-4F61-29A8-19FFCF9028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12751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Tipologie di argomentazioni: alcuni esempi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93A37BC-D56A-249B-1F64-E822ED4CF6C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27513" y="0"/>
            <a:ext cx="88392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FD41AD4E-7749-A6A3-EAC9-2ADBB490BE16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937903785"/>
              </p:ext>
            </p:extLst>
          </p:nvPr>
        </p:nvGraphicFramePr>
        <p:xfrm>
          <a:off x="29698" y="1"/>
          <a:ext cx="12162301" cy="16565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7815">
                  <a:extLst>
                    <a:ext uri="{9D8B030D-6E8A-4147-A177-3AD203B41FA5}">
                      <a16:colId xmlns:a16="http://schemas.microsoft.com/office/drawing/2014/main" val="2325470736"/>
                    </a:ext>
                  </a:extLst>
                </a:gridCol>
                <a:gridCol w="9064486">
                  <a:extLst>
                    <a:ext uri="{9D8B030D-6E8A-4147-A177-3AD203B41FA5}">
                      <a16:colId xmlns:a16="http://schemas.microsoft.com/office/drawing/2014/main" val="4040154284"/>
                    </a:ext>
                  </a:extLst>
                </a:gridCol>
              </a:tblGrid>
              <a:tr h="1656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3600" spc="75" dirty="0">
                          <a:effectLst/>
                        </a:rPr>
                        <a:t>L’ABBANDONO </a:t>
                      </a:r>
                      <a:br>
                        <a:rPr lang="it-IT" sz="3600" spc="75" dirty="0">
                          <a:effectLst/>
                        </a:rPr>
                      </a:br>
                      <a:r>
                        <a:rPr lang="it-IT" sz="3600" spc="75" dirty="0">
                          <a:effectLst/>
                        </a:rPr>
                        <a:t>DEGLI ANIMALI DOMESTICI</a:t>
                      </a:r>
                      <a:endParaRPr lang="en-GB" sz="32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800" spc="75" dirty="0">
                          <a:effectLst/>
                        </a:rPr>
                        <a:t>(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5365863"/>
                  </a:ext>
                </a:extLst>
              </a:tr>
            </a:tbl>
          </a:graphicData>
        </a:graphic>
      </p:graphicFrame>
      <p:pic>
        <p:nvPicPr>
          <p:cNvPr id="2050" name="Picture 2" descr="Abbandono animali, verso l'inasprimento delle pene con il primo sì alla  Camera">
            <a:extLst>
              <a:ext uri="{FF2B5EF4-FFF2-40B4-BE49-F238E27FC236}">
                <a16:creationId xmlns:a16="http://schemas.microsoft.com/office/drawing/2014/main" id="{EC0AD8F3-799D-3753-FC39-CA827B837B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225" y="1815882"/>
            <a:ext cx="7611776" cy="484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446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4FAB9-F738-D3D3-6ADC-EF2C1FD90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6F707D8C-E678-66C5-3ACD-1F4D61DFD1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12751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/>
              <a:t>Che tipo di argomenti?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41A1A8E-009B-8CA5-3001-FA08E53C8DF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27513" y="0"/>
            <a:ext cx="88392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r>
              <a:rPr lang="it-IT" sz="2800" b="1" dirty="0"/>
              <a:t>DISCUSSIONE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0947FA6D-B174-2E21-0D0E-E9BFF59E1E0A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18758680"/>
              </p:ext>
            </p:extLst>
          </p:nvPr>
        </p:nvGraphicFramePr>
        <p:xfrm>
          <a:off x="29698" y="0"/>
          <a:ext cx="12162301" cy="27502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7815">
                  <a:extLst>
                    <a:ext uri="{9D8B030D-6E8A-4147-A177-3AD203B41FA5}">
                      <a16:colId xmlns:a16="http://schemas.microsoft.com/office/drawing/2014/main" val="2325470736"/>
                    </a:ext>
                  </a:extLst>
                </a:gridCol>
                <a:gridCol w="9064486">
                  <a:extLst>
                    <a:ext uri="{9D8B030D-6E8A-4147-A177-3AD203B41FA5}">
                      <a16:colId xmlns:a16="http://schemas.microsoft.com/office/drawing/2014/main" val="4040154284"/>
                    </a:ext>
                  </a:extLst>
                </a:gridCol>
              </a:tblGrid>
              <a:tr h="2040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3600" spc="75" dirty="0">
                          <a:effectLst/>
                        </a:rPr>
                        <a:t>CODE DI CASA</a:t>
                      </a:r>
                      <a:endParaRPr lang="en-GB" sz="3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it-IT" sz="3200" spc="75" dirty="0">
                          <a:effectLst/>
                        </a:rPr>
                        <a:t>Leggi il testo e fai un riassunto </a:t>
                      </a:r>
                      <a:r>
                        <a:rPr lang="it-IT" sz="3200" b="0" spc="75" dirty="0">
                          <a:effectLst/>
                        </a:rPr>
                        <a:t>(scrivi un titolo di massimo 15 parole).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it-IT" sz="3200" spc="75" dirty="0">
                          <a:effectLst/>
                        </a:rPr>
                        <a:t>2. Trova i tipi di argomentazione nel testo.</a:t>
                      </a:r>
                      <a:endParaRPr lang="en-GB" sz="32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800" spc="75" dirty="0">
                          <a:effectLst/>
                        </a:rPr>
                        <a:t>(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5365863"/>
                  </a:ext>
                </a:extLst>
              </a:tr>
            </a:tbl>
          </a:graphicData>
        </a:graphic>
      </p:graphicFrame>
      <p:pic>
        <p:nvPicPr>
          <p:cNvPr id="1025" name="Immagine 2090257839" descr="Immagine che contiene persona, vestiti, cartone animato&#10;&#10;Il contenuto generato dall'IA potrebbe non essere corretto.">
            <a:extLst>
              <a:ext uri="{FF2B5EF4-FFF2-40B4-BE49-F238E27FC236}">
                <a16:creationId xmlns:a16="http://schemas.microsoft.com/office/drawing/2014/main" id="{65434646-EA0F-5126-D5FC-BA3851A2C2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070" y="3086382"/>
            <a:ext cx="4105987" cy="204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bbandono animali, verso l'inasprimento delle pene con il primo sì alla  Camera">
            <a:extLst>
              <a:ext uri="{FF2B5EF4-FFF2-40B4-BE49-F238E27FC236}">
                <a16:creationId xmlns:a16="http://schemas.microsoft.com/office/drawing/2014/main" id="{99B04BC0-7792-061B-AB89-CC270772A00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057" y="4092173"/>
            <a:ext cx="3666740" cy="259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053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4FAB9-F738-D3D3-6ADC-EF2C1FD90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6F707D8C-E678-66C5-3ACD-1F4D61DFD1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12751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/>
              <a:t>Che tipo di argomenti?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41A1A8E-009B-8CA5-3001-FA08E53C8DF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27513" y="0"/>
            <a:ext cx="88392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r>
              <a:rPr lang="it-IT" sz="2800" b="1" dirty="0"/>
              <a:t>DISCUSSIONE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0947FA6D-B174-2E21-0D0E-E9BFF59E1E0A}"/>
              </a:ext>
            </a:extLst>
          </p:cNvPr>
          <p:cNvGraphicFramePr>
            <a:graphicFrameLocks noGrp="1" noDrilldown="1" noMove="1" noResize="1"/>
          </p:cNvGraphicFramePr>
          <p:nvPr/>
        </p:nvGraphicFramePr>
        <p:xfrm>
          <a:off x="29698" y="0"/>
          <a:ext cx="12162301" cy="27502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7815">
                  <a:extLst>
                    <a:ext uri="{9D8B030D-6E8A-4147-A177-3AD203B41FA5}">
                      <a16:colId xmlns:a16="http://schemas.microsoft.com/office/drawing/2014/main" val="2325470736"/>
                    </a:ext>
                  </a:extLst>
                </a:gridCol>
                <a:gridCol w="9064486">
                  <a:extLst>
                    <a:ext uri="{9D8B030D-6E8A-4147-A177-3AD203B41FA5}">
                      <a16:colId xmlns:a16="http://schemas.microsoft.com/office/drawing/2014/main" val="4040154284"/>
                    </a:ext>
                  </a:extLst>
                </a:gridCol>
              </a:tblGrid>
              <a:tr h="2040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3600" spc="75" dirty="0">
                          <a:effectLst/>
                        </a:rPr>
                        <a:t>CODE DI CASA</a:t>
                      </a:r>
                      <a:endParaRPr lang="en-GB" sz="3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it-IT" sz="3200" spc="75" dirty="0">
                          <a:effectLst/>
                        </a:rPr>
                        <a:t>Leggi il testo e fai un riassunto </a:t>
                      </a:r>
                      <a:r>
                        <a:rPr lang="it-IT" sz="3200" b="0" spc="75" dirty="0">
                          <a:effectLst/>
                        </a:rPr>
                        <a:t>(scrivi un titolo di massimo 15 parole).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it-IT" sz="3200" spc="75" dirty="0">
                          <a:effectLst/>
                        </a:rPr>
                        <a:t>2. Trova i tipi di argomentazione nel testo.</a:t>
                      </a:r>
                      <a:endParaRPr lang="en-GB" sz="32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800" spc="75" dirty="0">
                          <a:effectLst/>
                        </a:rPr>
                        <a:t>(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5365863"/>
                  </a:ext>
                </a:extLst>
              </a:tr>
            </a:tbl>
          </a:graphicData>
        </a:graphic>
      </p:graphicFrame>
      <p:pic>
        <p:nvPicPr>
          <p:cNvPr id="3" name="Picture 2" descr="Abbandono animali, verso l'inasprimento delle pene con il primo sì alla  Camera">
            <a:extLst>
              <a:ext uri="{FF2B5EF4-FFF2-40B4-BE49-F238E27FC236}">
                <a16:creationId xmlns:a16="http://schemas.microsoft.com/office/drawing/2014/main" id="{99B04BC0-7792-061B-AB89-CC270772A00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057" y="4092173"/>
            <a:ext cx="3666740" cy="259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889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0C0F2-8362-59DE-34DF-D6730E067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3382750A-4D17-AA81-DE1C-CD190FD83AA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27513" y="0"/>
            <a:ext cx="88392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r>
              <a:rPr lang="it-IT" sz="2800" b="1" dirty="0"/>
              <a:t>DISCUSSIONE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DA66FE18-8DF2-2557-5B06-E7167CBFE121}"/>
              </a:ext>
            </a:extLst>
          </p:cNvPr>
          <p:cNvGraphicFramePr>
            <a:graphicFrameLocks noGrp="1" noDrilldown="1" noMove="1" noResize="1"/>
          </p:cNvGraphicFramePr>
          <p:nvPr/>
        </p:nvGraphicFramePr>
        <p:xfrm>
          <a:off x="29698" y="0"/>
          <a:ext cx="12162301" cy="27502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7815">
                  <a:extLst>
                    <a:ext uri="{9D8B030D-6E8A-4147-A177-3AD203B41FA5}">
                      <a16:colId xmlns:a16="http://schemas.microsoft.com/office/drawing/2014/main" val="2325470736"/>
                    </a:ext>
                  </a:extLst>
                </a:gridCol>
                <a:gridCol w="9064486">
                  <a:extLst>
                    <a:ext uri="{9D8B030D-6E8A-4147-A177-3AD203B41FA5}">
                      <a16:colId xmlns:a16="http://schemas.microsoft.com/office/drawing/2014/main" val="4040154284"/>
                    </a:ext>
                  </a:extLst>
                </a:gridCol>
              </a:tblGrid>
              <a:tr h="2040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3600" spc="75" dirty="0">
                          <a:effectLst/>
                        </a:rPr>
                        <a:t>CODE DI CASA</a:t>
                      </a:r>
                      <a:endParaRPr lang="en-GB" sz="3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it-IT" sz="3200" spc="75" dirty="0">
                          <a:effectLst/>
                        </a:rPr>
                        <a:t>Leggi il testo e fai un riassunto </a:t>
                      </a:r>
                      <a:r>
                        <a:rPr lang="it-IT" sz="3200" b="0" spc="75" dirty="0">
                          <a:effectLst/>
                        </a:rPr>
                        <a:t>(scrivi un titolo di massimo 15 parole).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it-IT" sz="3200" spc="75" dirty="0">
                          <a:effectLst/>
                        </a:rPr>
                        <a:t>2. Trova i tipi di argomentazione nel testo.</a:t>
                      </a:r>
                      <a:endParaRPr lang="en-GB" sz="32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800" spc="75" dirty="0">
                          <a:effectLst/>
                        </a:rPr>
                        <a:t>(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5365863"/>
                  </a:ext>
                </a:extLst>
              </a:tr>
            </a:tbl>
          </a:graphicData>
        </a:graphic>
      </p:graphicFrame>
      <p:sp>
        <p:nvSpPr>
          <p:cNvPr id="5" name="Rettangolo 4">
            <a:extLst>
              <a:ext uri="{FF2B5EF4-FFF2-40B4-BE49-F238E27FC236}">
                <a16:creationId xmlns:a16="http://schemas.microsoft.com/office/drawing/2014/main" id="{68203BBD-56DC-BECA-C0CE-B83D85951E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12751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In plenum: come convincere qualcuno a non abbandonare il proprio cane?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AF033FC-E3A6-4FBE-B0D9-6C5A3D47CDF3}"/>
              </a:ext>
            </a:extLst>
          </p:cNvPr>
          <p:cNvSpPr txBox="1"/>
          <p:nvPr/>
        </p:nvSpPr>
        <p:spPr>
          <a:xfrm>
            <a:off x="3308888" y="2936929"/>
            <a:ext cx="87866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sz="2000" dirty="0"/>
              <a:t>Abbandona un cane solo chi ha problemi di personalità</a:t>
            </a:r>
          </a:p>
          <a:p>
            <a:pPr marL="342900" indent="-342900">
              <a:buAutoNum type="arabicPeriod"/>
            </a:pPr>
            <a:r>
              <a:rPr lang="it-IT" sz="2000" dirty="0"/>
              <a:t>Non abbandonare l’animale, rifletti su di te.</a:t>
            </a:r>
          </a:p>
          <a:p>
            <a:pPr marL="342900" indent="-342900">
              <a:buAutoNum type="arabicPeriod"/>
            </a:pPr>
            <a:r>
              <a:rPr lang="it-IT" sz="2000" dirty="0"/>
              <a:t>Condanna dell’abbandono degli animali e invito ai padroni a responsabilizzarsi.</a:t>
            </a:r>
          </a:p>
          <a:p>
            <a:pPr marL="342900" indent="-342900">
              <a:buAutoNum type="arabicPeriod"/>
            </a:pPr>
            <a:r>
              <a:rPr lang="it-IT" sz="2000" dirty="0"/>
              <a:t>Abbandonare l’animale è crudele e illegale si può prevenire.</a:t>
            </a:r>
          </a:p>
          <a:p>
            <a:pPr marL="342900" indent="-342900">
              <a:buAutoNum type="arabicPeriod"/>
            </a:pPr>
            <a:r>
              <a:rPr lang="it-IT" sz="2000" dirty="0"/>
              <a:t>L’abbandono è illegale, servono responsabilità, pazienza e formazione per evitarlo.</a:t>
            </a:r>
          </a:p>
          <a:p>
            <a:pPr marL="342900" indent="-342900">
              <a:buAutoNum type="arabicPeriod"/>
            </a:pPr>
            <a:r>
              <a:rPr lang="it-IT" sz="2000" dirty="0"/>
              <a:t>L’abbandono di un animale è un reato.</a:t>
            </a:r>
          </a:p>
          <a:p>
            <a:pPr marL="342900" indent="-342900">
              <a:buAutoNum type="arabicPeriod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0475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A05E41-ABD3-4A5D-94CF-8C6312177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9827"/>
          </a:xfrm>
        </p:spPr>
        <p:txBody>
          <a:bodyPr>
            <a:normAutofit fontScale="90000"/>
          </a:bodyPr>
          <a:lstStyle/>
          <a:p>
            <a:r>
              <a:rPr lang="it-IT" dirty="0"/>
              <a:t>Alcuni esempi di argomentazioni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179C24-61CE-4DCC-885C-99D9E153F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1170"/>
            <a:ext cx="10515600" cy="5065793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A. </a:t>
            </a:r>
            <a:r>
              <a:rPr lang="it-IT" b="1" dirty="0"/>
              <a:t>esagerazioni</a:t>
            </a:r>
            <a:r>
              <a:rPr lang="it-IT" dirty="0"/>
              <a:t> della tesi dell’altro. </a:t>
            </a:r>
          </a:p>
          <a:p>
            <a:pPr marL="0" indent="0">
              <a:buNone/>
            </a:pPr>
            <a:r>
              <a:rPr lang="it-IT" i="1" dirty="0">
                <a:solidFill>
                  <a:srgbClr val="0070C0"/>
                </a:solidFill>
              </a:rPr>
              <a:t>«Il ticket per Venezia farà sparire completamente i turisti».</a:t>
            </a:r>
          </a:p>
          <a:p>
            <a:r>
              <a:rPr lang="it-IT" dirty="0"/>
              <a:t>B. </a:t>
            </a:r>
            <a:r>
              <a:rPr lang="it-IT" b="1" dirty="0"/>
              <a:t>opinioni comuni </a:t>
            </a:r>
            <a:r>
              <a:rPr lang="it-IT" dirty="0"/>
              <a:t>o molto diffuse. </a:t>
            </a:r>
          </a:p>
          <a:p>
            <a:pPr marL="0" indent="0">
              <a:buNone/>
            </a:pPr>
            <a:r>
              <a:rPr lang="it-IT" i="1" dirty="0">
                <a:solidFill>
                  <a:srgbClr val="0070C0"/>
                </a:solidFill>
              </a:rPr>
              <a:t>«Ovvio che nessuno vorrebbe pagare per qualsiasi cosa».</a:t>
            </a:r>
            <a:endParaRPr lang="it-IT" dirty="0"/>
          </a:p>
          <a:p>
            <a:r>
              <a:rPr lang="it-IT" dirty="0"/>
              <a:t>C. </a:t>
            </a:r>
            <a:r>
              <a:rPr lang="it-IT" b="1" dirty="0"/>
              <a:t>contraddizioni</a:t>
            </a:r>
            <a:r>
              <a:rPr lang="it-IT" dirty="0"/>
              <a:t> nella tesi dell’altro. </a:t>
            </a:r>
          </a:p>
          <a:p>
            <a:pPr marL="0" indent="0">
              <a:buNone/>
            </a:pPr>
            <a:r>
              <a:rPr lang="it-IT" i="1" dirty="0">
                <a:solidFill>
                  <a:srgbClr val="0070C0"/>
                </a:solidFill>
              </a:rPr>
              <a:t>«Dicevate che il ticket avrebbe ridotto i turisti, ma è vero il contrario».</a:t>
            </a:r>
            <a:endParaRPr lang="it-IT" dirty="0"/>
          </a:p>
          <a:p>
            <a:r>
              <a:rPr lang="it-IT" dirty="0"/>
              <a:t>D. </a:t>
            </a:r>
            <a:r>
              <a:rPr lang="it-IT" b="1" dirty="0"/>
              <a:t>attenzione sulla persona</a:t>
            </a:r>
            <a:r>
              <a:rPr lang="it-IT" dirty="0"/>
              <a:t> (e non sull’argomento). </a:t>
            </a:r>
          </a:p>
          <a:p>
            <a:pPr marL="0" indent="0">
              <a:buNone/>
            </a:pPr>
            <a:r>
              <a:rPr lang="it-IT" i="1" dirty="0">
                <a:solidFill>
                  <a:srgbClr val="0070C0"/>
                </a:solidFill>
              </a:rPr>
              <a:t>«La sindaca di Venezia vuole far pagare di più perché è fascista e non capisce niente».</a:t>
            </a:r>
            <a:endParaRPr lang="it-IT" dirty="0"/>
          </a:p>
          <a:p>
            <a:r>
              <a:rPr lang="it-IT" dirty="0"/>
              <a:t>E. </a:t>
            </a:r>
            <a:r>
              <a:rPr lang="it-IT" b="1" dirty="0"/>
              <a:t>dati, citazioni </a:t>
            </a:r>
            <a:r>
              <a:rPr lang="it-IT" dirty="0"/>
              <a:t>di persone autorevoli. </a:t>
            </a:r>
          </a:p>
          <a:p>
            <a:pPr marL="0" indent="0">
              <a:buNone/>
            </a:pPr>
            <a:r>
              <a:rPr lang="it-IT" i="1" dirty="0">
                <a:solidFill>
                  <a:srgbClr val="0070C0"/>
                </a:solidFill>
              </a:rPr>
              <a:t>«Il bilancio parla chiaro: a fine 2024, le quote ticket non coprono neanche il 50% delle spese».</a:t>
            </a:r>
            <a:endParaRPr lang="it-IT" dirty="0"/>
          </a:p>
          <a:p>
            <a:r>
              <a:rPr lang="it-IT" dirty="0"/>
              <a:t>F. fare un </a:t>
            </a:r>
            <a:r>
              <a:rPr lang="it-IT" b="1" dirty="0"/>
              <a:t>ragionamento logico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i="1" dirty="0">
                <a:solidFill>
                  <a:srgbClr val="0070C0"/>
                </a:solidFill>
              </a:rPr>
              <a:t>«Se proviamo a pensare che il problema non sono i turisti, ma i turisti maleducati, dovremmo concentrarci su questo aspetto: applicare multe a chi non rispetta la città»</a:t>
            </a:r>
          </a:p>
        </p:txBody>
      </p:sp>
    </p:spTree>
    <p:extLst>
      <p:ext uri="{BB962C8B-B14F-4D97-AF65-F5344CB8AC3E}">
        <p14:creationId xmlns:p14="http://schemas.microsoft.com/office/powerpoint/2010/main" val="1941839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5D4DBB-1400-4450-9F9B-DF5649A24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Prepararsi per la prossima lezione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sui seguenti argomenti:</a:t>
            </a:r>
          </a:p>
        </p:txBody>
      </p:sp>
    </p:spTree>
    <p:extLst>
      <p:ext uri="{BB962C8B-B14F-4D97-AF65-F5344CB8AC3E}">
        <p14:creationId xmlns:p14="http://schemas.microsoft.com/office/powerpoint/2010/main" val="3745896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71E689-A7D3-4E87-912E-6CE6B445B9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Pro e contro</a:t>
            </a:r>
          </a:p>
        </p:txBody>
      </p:sp>
      <p:pic>
        <p:nvPicPr>
          <p:cNvPr id="1030" name="Picture 6" descr="Risultati immagini per pro e contro">
            <a:extLst>
              <a:ext uri="{FF2B5EF4-FFF2-40B4-BE49-F238E27FC236}">
                <a16:creationId xmlns:a16="http://schemas.microsoft.com/office/drawing/2014/main" id="{B18D7AC8-23F2-4845-BBEC-B83F9843C9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93" y="1634366"/>
            <a:ext cx="54483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isultati immagini per pro e contro">
            <a:extLst>
              <a:ext uri="{FF2B5EF4-FFF2-40B4-BE49-F238E27FC236}">
                <a16:creationId xmlns:a16="http://schemas.microsoft.com/office/drawing/2014/main" id="{5A4AFBAD-9BF7-4D62-9EA4-B488B1D895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264" y="1690688"/>
            <a:ext cx="5300084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8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OGM: etichette. L'Europa sembra decisa a tenere duro - LifeGate">
            <a:extLst>
              <a:ext uri="{FF2B5EF4-FFF2-40B4-BE49-F238E27FC236}">
                <a16:creationId xmlns:a16="http://schemas.microsoft.com/office/drawing/2014/main" id="{54FCECED-B178-B57F-FB95-44BCBAAAF2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5" y="3118404"/>
            <a:ext cx="3329504" cy="172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9A5501-63F8-4CA7-8EDA-4DB41F8839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3150973" y="0"/>
            <a:ext cx="8946292" cy="68580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it-IT" sz="3400" dirty="0"/>
              <a:t>Le aperture domenicali e notturne dei negozi: è giusto che siano servizi sempre aperti? O è giusto che tutti i lavoratori abbiano diritto al riposo?  				TROVA ARGOMENTI PRO E CONTRO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it-IT" sz="3400" dirty="0"/>
              <a:t>Le consegne a domicilio sono comode, ma hanno portato problemi, come la crescita del traffico e dell’inquinamento in città. 	PRO E CONTRO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it-IT" sz="3400" dirty="0"/>
              <a:t>I prodotti OGM, geneticamente modificati: utili solo agli affari o anche per la salute e il pianeta?</a:t>
            </a:r>
            <a:br>
              <a:rPr lang="it-IT" sz="3400" dirty="0"/>
            </a:br>
            <a:r>
              <a:rPr lang="it-IT" sz="3400" dirty="0"/>
              <a:t>						PRO E CONTRO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it-IT" sz="3400" dirty="0"/>
              <a:t>In molte religioni e in molti Paesi è ammessa la poligamia, in tanti altri è condannata. È accettabile o no? Perché?				PRO E CONTRO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1026" name="Picture 2" descr="Negozi chiusi di domenica? Ecco perché Di Maio ha ragione (di Giuseppe  PALMA)">
            <a:extLst>
              <a:ext uri="{FF2B5EF4-FFF2-40B4-BE49-F238E27FC236}">
                <a16:creationId xmlns:a16="http://schemas.microsoft.com/office/drawing/2014/main" id="{AB4E16E7-40DC-D19F-D486-AB1275D5FD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5" y="79914"/>
            <a:ext cx="2083916" cy="139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en Are Deliveries Subject to Sales Tax?">
            <a:extLst>
              <a:ext uri="{FF2B5EF4-FFF2-40B4-BE49-F238E27FC236}">
                <a16:creationId xmlns:a16="http://schemas.microsoft.com/office/drawing/2014/main" id="{A7AC3F2A-BAC5-47EF-1482-A9C5CEA027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952753"/>
            <a:ext cx="2988377" cy="104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o e le mie mogli: Guida TV - TV Sorrisi e Canzoni">
            <a:extLst>
              <a:ext uri="{FF2B5EF4-FFF2-40B4-BE49-F238E27FC236}">
                <a16:creationId xmlns:a16="http://schemas.microsoft.com/office/drawing/2014/main" id="{0D518984-ED81-4BEA-34B1-1FD391B834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1" y="4843850"/>
            <a:ext cx="3023286" cy="188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464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D0E15-A8BB-A218-9AAC-024330ACE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OGM: etichette. L'Europa sembra decisa a tenere duro - LifeGate">
            <a:extLst>
              <a:ext uri="{FF2B5EF4-FFF2-40B4-BE49-F238E27FC236}">
                <a16:creationId xmlns:a16="http://schemas.microsoft.com/office/drawing/2014/main" id="{154D1199-2BF0-1712-5F73-E56B3C434B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5" y="3118404"/>
            <a:ext cx="3329504" cy="172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0785C4-097F-7BCA-B553-FB5403DD99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3150973" y="0"/>
            <a:ext cx="8946292" cy="68580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it-IT" sz="3400" dirty="0"/>
          </a:p>
          <a:p>
            <a:pPr marL="0" indent="0">
              <a:lnSpc>
                <a:spcPct val="120000"/>
              </a:lnSpc>
              <a:buNone/>
            </a:pPr>
            <a:endParaRPr lang="it-IT" sz="3400" dirty="0"/>
          </a:p>
          <a:p>
            <a:pPr marL="0" indent="0">
              <a:lnSpc>
                <a:spcPct val="120000"/>
              </a:lnSpc>
              <a:buNone/>
            </a:pPr>
            <a:endParaRPr lang="it-IT" sz="3400" dirty="0"/>
          </a:p>
          <a:p>
            <a:pPr marL="0" indent="0">
              <a:lnSpc>
                <a:spcPct val="120000"/>
              </a:lnSpc>
              <a:buNone/>
            </a:pPr>
            <a:r>
              <a:rPr lang="it-IT" sz="3400" dirty="0"/>
              <a:t>Scegli uno dei quattro argomenti precedenti ed esponi le tue ragioni in tre minuti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1026" name="Picture 2" descr="Negozi chiusi di domenica? Ecco perché Di Maio ha ragione (di Giuseppe  PALMA)">
            <a:extLst>
              <a:ext uri="{FF2B5EF4-FFF2-40B4-BE49-F238E27FC236}">
                <a16:creationId xmlns:a16="http://schemas.microsoft.com/office/drawing/2014/main" id="{0DB93B64-18E0-08E3-AD97-592C978B1A9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5" y="79914"/>
            <a:ext cx="2083916" cy="139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en Are Deliveries Subject to Sales Tax?">
            <a:extLst>
              <a:ext uri="{FF2B5EF4-FFF2-40B4-BE49-F238E27FC236}">
                <a16:creationId xmlns:a16="http://schemas.microsoft.com/office/drawing/2014/main" id="{595FBAB2-0805-B337-4D50-A0A616F3F7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952753"/>
            <a:ext cx="2988377" cy="104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o e le mie mogli: Guida TV - TV Sorrisi e Canzoni">
            <a:extLst>
              <a:ext uri="{FF2B5EF4-FFF2-40B4-BE49-F238E27FC236}">
                <a16:creationId xmlns:a16="http://schemas.microsoft.com/office/drawing/2014/main" id="{09FD4907-8BBD-ABCC-BB37-B66EEB1582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1" y="4843850"/>
            <a:ext cx="3023286" cy="188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410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BB2AC-0881-5F2C-F910-B1EAD1813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ACB0A6D0-EECB-12D8-D75F-ED87E52500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12751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/>
              <a:t>Venezia: città da salvare o in vendita?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841DE64-743E-1A65-574E-2F5F7DC73B9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27513" y="0"/>
            <a:ext cx="88392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r>
              <a:rPr lang="it-IT" sz="2800" b="1" dirty="0"/>
              <a:t>DISCUSSIONE</a:t>
            </a:r>
          </a:p>
        </p:txBody>
      </p:sp>
    </p:spTree>
    <p:extLst>
      <p:ext uri="{BB962C8B-B14F-4D97-AF65-F5344CB8AC3E}">
        <p14:creationId xmlns:p14="http://schemas.microsoft.com/office/powerpoint/2010/main" val="1459210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21574-8C95-2FD9-2770-C947A4918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7E40AEA-9E27-7964-FCD5-B8D48D8DCC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414793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r>
              <a:rPr lang="it-IT" sz="2800" b="1" dirty="0"/>
              <a:t>"Gli stranieri e i veneziani sono i più favorevoli al contributo di accesso, perché comprendono la fragilità della città" </a:t>
            </a:r>
            <a:r>
              <a:rPr lang="it-IT" sz="1600" dirty="0"/>
              <a:t>(</a:t>
            </a:r>
            <a:r>
              <a:rPr lang="it-IT" sz="1600" dirty="0">
                <a:hlinkClick r:id="rId2"/>
              </a:rPr>
              <a:t>https://www.unive.it/pag/14024/?tx_news_pi1%5Bnews%5D=15323&amp;cHash=4a529f0210994540799564e9a3f2e331</a:t>
            </a:r>
            <a:r>
              <a:rPr lang="it-IT" sz="1600" dirty="0"/>
              <a:t> ) </a:t>
            </a:r>
            <a:endParaRPr lang="it-IT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B3A1DC-F954-5E40-F599-FFB1794D4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7931" cy="233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ando si paga il ticket d'accesso a Venezia nel 2025">
            <a:extLst>
              <a:ext uri="{FF2B5EF4-FFF2-40B4-BE49-F238E27FC236}">
                <a16:creationId xmlns:a16="http://schemas.microsoft.com/office/drawing/2014/main" id="{BB5847DE-E5E6-9807-2E9F-7AB8F0F1E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191" y="4560073"/>
            <a:ext cx="7659757" cy="229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nezia su prenotazione e a pagamento? Contributo d'accesso 2025 -  DivertiViaggio">
            <a:extLst>
              <a:ext uri="{FF2B5EF4-FFF2-40B4-BE49-F238E27FC236}">
                <a16:creationId xmlns:a16="http://schemas.microsoft.com/office/drawing/2014/main" id="{B2C4580B-8FFB-F6B9-ED9A-BE58E3A7E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921" y="0"/>
            <a:ext cx="6972299" cy="464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564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4FD81-8CFA-23E7-27B5-95EBE3400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0D2ACB6-8394-35C5-4A0B-D2B993FEC3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414793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r>
              <a:rPr lang="it-IT" sz="2800" b="1" dirty="0"/>
              <a:t>«Venezia è la prima città al mondo con il contributo d’accesso» veneziatoday.it</a:t>
            </a:r>
          </a:p>
          <a:p>
            <a:endParaRPr lang="it-IT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0CF336-6F44-038B-DA1F-A996624C1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7931" cy="233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E551579-9059-2901-A370-BF68AC810AEF}"/>
              </a:ext>
            </a:extLst>
          </p:cNvPr>
          <p:cNvSpPr txBox="1"/>
          <p:nvPr/>
        </p:nvSpPr>
        <p:spPr>
          <a:xfrm>
            <a:off x="4273826" y="982174"/>
            <a:ext cx="6526695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 err="1"/>
              <a:t>Leggi</a:t>
            </a:r>
            <a:r>
              <a:rPr lang="en-GB" sz="3200" dirty="0"/>
              <a:t> </a:t>
            </a:r>
            <a:r>
              <a:rPr lang="en-GB" sz="3200" dirty="0" err="1"/>
              <a:t>l’articolo</a:t>
            </a:r>
            <a:r>
              <a:rPr lang="en-GB" sz="3200" dirty="0"/>
              <a:t> </a:t>
            </a:r>
            <a:r>
              <a:rPr lang="en-GB" sz="3200" dirty="0" err="1"/>
              <a:t>completo</a:t>
            </a:r>
            <a:r>
              <a:rPr lang="en-GB" sz="3200" dirty="0"/>
              <a:t> da cui è </a:t>
            </a:r>
            <a:r>
              <a:rPr lang="en-GB" sz="3200" dirty="0" err="1"/>
              <a:t>tratta</a:t>
            </a:r>
            <a:r>
              <a:rPr lang="en-GB" sz="3200" dirty="0"/>
              <a:t> la </a:t>
            </a:r>
            <a:r>
              <a:rPr lang="en-GB" sz="3200" dirty="0" err="1"/>
              <a:t>frase</a:t>
            </a:r>
            <a:r>
              <a:rPr lang="en-GB" sz="3200" dirty="0"/>
              <a:t>:</a:t>
            </a:r>
          </a:p>
          <a:p>
            <a:r>
              <a:rPr lang="en-GB" dirty="0">
                <a:hlinkClick r:id="rId3"/>
              </a:rPr>
              <a:t>https://www.veneziatoday.it/attualita/cinque-cose-ticket-d-accesso.html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4A7C91F-5998-45AB-7921-36D767328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930" y="3829878"/>
            <a:ext cx="3028122" cy="302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94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4F95DA7-D21B-B156-F208-7021FD70248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89924" y="-36917"/>
            <a:ext cx="10302076" cy="6851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Adesso prova tu! Scegli uno di questi 6 ruoli e prendi appunti (segui la scheda).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primi due ruoli sono fondamentali. Se si è in coppia, vanno scelti solo questi. Preparati a discutere.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 un </a:t>
            </a:r>
            <a:r>
              <a:rPr lang="it-IT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imprenditore</a:t>
            </a:r>
            <a:r>
              <a:rPr lang="it-IT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Venezia ci sono tutti i tuoi interessi economici.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it-IT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 un </a:t>
            </a:r>
            <a:r>
              <a:rPr lang="it-IT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abitante</a:t>
            </a:r>
            <a:r>
              <a:rPr lang="it-IT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Venezia, come Tiziano Scarpa. Ti lamenti che a Venezia non ci sono più i veneziani.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 il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sindaco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Venezia. Hai accettato l’entrata a pagamento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 non il numero chiuso per i turisti.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 un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turista</a:t>
            </a: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vuole fare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gita e mettere qualche foto sui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Sei contrario al ticket. 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 un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turista</a:t>
            </a: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innamorato 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Venezia, ci vai spesso.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Pensi che Venezia sia una città da salvare  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 un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veneziano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contrario 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però alla tassa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antidemocratica.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42DA2D8-1274-C42D-256A-6019438622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" y="1420821"/>
            <a:ext cx="1554564" cy="97160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CFBB550-0EC5-41F4-BDC6-D627391E97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418927"/>
            <a:ext cx="1554565" cy="1010073"/>
          </a:xfrm>
          <a:prstGeom prst="rect">
            <a:avLst/>
          </a:prstGeom>
        </p:spPr>
      </p:pic>
      <p:pic>
        <p:nvPicPr>
          <p:cNvPr id="2050" name="Picture 2" descr="Il sindaco di Venezia, Luigi Brugnaro - Sociologicamente">
            <a:extLst>
              <a:ext uri="{FF2B5EF4-FFF2-40B4-BE49-F238E27FC236}">
                <a16:creationId xmlns:a16="http://schemas.microsoft.com/office/drawing/2014/main" id="{086F19CE-C5DF-9B2D-7783-EB113130D9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5917"/>
            <a:ext cx="1565827" cy="114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udy in Venice | Intervista a Yingzhe, studentessa internazionale a Venezia">
            <a:extLst>
              <a:ext uri="{FF2B5EF4-FFF2-40B4-BE49-F238E27FC236}">
                <a16:creationId xmlns:a16="http://schemas.microsoft.com/office/drawing/2014/main" id="{EA5EF9B7-6503-A7E5-5C69-5CFBD4835B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3" y="4626645"/>
            <a:ext cx="1565827" cy="117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9C1AD13-88CD-4FDE-F3A2-D79D144A49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263" y="5813934"/>
            <a:ext cx="1565827" cy="103742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DDD2802-FD13-A5ED-336F-B3D3A86A7C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52" y="425552"/>
            <a:ext cx="1570675" cy="9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65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BD1BB-CC5F-92D3-5E75-8AEC4801F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C20E25DE-ADAD-C494-8C59-0B32955BF6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" y="1420821"/>
            <a:ext cx="1554564" cy="97160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975F753-D09F-684C-DB49-D6078C32EB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418927"/>
            <a:ext cx="1554565" cy="1010073"/>
          </a:xfrm>
          <a:prstGeom prst="rect">
            <a:avLst/>
          </a:prstGeom>
        </p:spPr>
      </p:pic>
      <p:pic>
        <p:nvPicPr>
          <p:cNvPr id="2050" name="Picture 2" descr="Il sindaco di Venezia, Luigi Brugnaro - Sociologicamente">
            <a:extLst>
              <a:ext uri="{FF2B5EF4-FFF2-40B4-BE49-F238E27FC236}">
                <a16:creationId xmlns:a16="http://schemas.microsoft.com/office/drawing/2014/main" id="{75AF620C-1943-6E6A-51B1-E203B1604E2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5917"/>
            <a:ext cx="1565827" cy="114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udy in Venice | Intervista a Yingzhe, studentessa internazionale a Venezia">
            <a:extLst>
              <a:ext uri="{FF2B5EF4-FFF2-40B4-BE49-F238E27FC236}">
                <a16:creationId xmlns:a16="http://schemas.microsoft.com/office/drawing/2014/main" id="{48A72214-DEFC-287E-D1EB-11BB214D8B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3" y="4626645"/>
            <a:ext cx="1565827" cy="117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E795B06-0D86-0A13-3221-AD327CDB92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263" y="5813934"/>
            <a:ext cx="1565827" cy="1037429"/>
          </a:xfrm>
          <a:prstGeom prst="rect">
            <a:avLst/>
          </a:prstGeom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AAFB2A8A-1B13-D72C-CA93-78F3E93EB53A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949043297"/>
              </p:ext>
            </p:extLst>
          </p:nvPr>
        </p:nvGraphicFramePr>
        <p:xfrm>
          <a:off x="1744751" y="339493"/>
          <a:ext cx="10314727" cy="6361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4352">
                  <a:extLst>
                    <a:ext uri="{9D8B030D-6E8A-4147-A177-3AD203B41FA5}">
                      <a16:colId xmlns:a16="http://schemas.microsoft.com/office/drawing/2014/main" val="2714365672"/>
                    </a:ext>
                  </a:extLst>
                </a:gridCol>
                <a:gridCol w="6370375">
                  <a:extLst>
                    <a:ext uri="{9D8B030D-6E8A-4147-A177-3AD203B41FA5}">
                      <a16:colId xmlns:a16="http://schemas.microsoft.com/office/drawing/2014/main" val="4090574124"/>
                    </a:ext>
                  </a:extLst>
                </a:gridCol>
              </a:tblGrid>
              <a:tr h="3974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3600" dirty="0">
                          <a:effectLst/>
                        </a:rPr>
                        <a:t>Tesi</a:t>
                      </a:r>
                      <a:endParaRPr lang="en-GB" sz="24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4" marR="57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4" marR="57274" marT="0" marB="0"/>
                </a:tc>
                <a:extLst>
                  <a:ext uri="{0D108BD9-81ED-4DB2-BD59-A6C34878D82A}">
                    <a16:rowId xmlns:a16="http://schemas.microsoft.com/office/drawing/2014/main" val="1877207716"/>
                  </a:ext>
                </a:extLst>
              </a:tr>
              <a:tr h="6432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dirty="0">
                          <a:effectLst/>
                        </a:rPr>
                        <a:t>Antitesi/obiezioni possibili alla tua tesi</a:t>
                      </a:r>
                      <a:endParaRPr lang="en-GB" sz="2400" dirty="0">
                        <a:effectLst/>
                      </a:endParaRPr>
                    </a:p>
                  </a:txBody>
                  <a:tcPr marL="57274" marR="57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4" marR="57274" marT="0" marB="0"/>
                </a:tc>
                <a:extLst>
                  <a:ext uri="{0D108BD9-81ED-4DB2-BD59-A6C34878D82A}">
                    <a16:rowId xmlns:a16="http://schemas.microsoft.com/office/drawing/2014/main" val="1219901863"/>
                  </a:ext>
                </a:extLst>
              </a:tr>
              <a:tr h="6432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dirty="0">
                          <a:effectLst/>
                        </a:rPr>
                        <a:t>Concessioni</a:t>
                      </a:r>
                      <a:endParaRPr lang="en-GB" sz="2400" dirty="0">
                        <a:effectLst/>
                      </a:endParaRPr>
                    </a:p>
                  </a:txBody>
                  <a:tcPr marL="57274" marR="57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4" marR="57274" marT="0" marB="0"/>
                </a:tc>
                <a:extLst>
                  <a:ext uri="{0D108BD9-81ED-4DB2-BD59-A6C34878D82A}">
                    <a16:rowId xmlns:a16="http://schemas.microsoft.com/office/drawing/2014/main" val="1562573049"/>
                  </a:ext>
                </a:extLst>
              </a:tr>
              <a:tr h="6432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dirty="0">
                          <a:effectLst/>
                        </a:rPr>
                        <a:t>Confutazione Concessioni 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dirty="0">
                          <a:effectLst/>
                        </a:rPr>
                        <a:t>Obiezioni</a:t>
                      </a:r>
                    </a:p>
                  </a:txBody>
                  <a:tcPr marL="57274" marR="57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4" marR="57274" marT="0" marB="0"/>
                </a:tc>
                <a:extLst>
                  <a:ext uri="{0D108BD9-81ED-4DB2-BD59-A6C34878D82A}">
                    <a16:rowId xmlns:a16="http://schemas.microsoft.com/office/drawing/2014/main" val="1218708027"/>
                  </a:ext>
                </a:extLst>
              </a:tr>
              <a:tr h="13808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dirty="0">
                          <a:effectLst/>
                        </a:rPr>
                        <a:t>Argomenti a tuo favore</a:t>
                      </a:r>
                      <a:endParaRPr lang="en-GB" sz="2400" dirty="0">
                        <a:effectLst/>
                      </a:endParaRPr>
                    </a:p>
                  </a:txBody>
                  <a:tcPr marL="57274" marR="57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4" marR="57274" marT="0" marB="0"/>
                </a:tc>
                <a:extLst>
                  <a:ext uri="{0D108BD9-81ED-4DB2-BD59-A6C34878D82A}">
                    <a16:rowId xmlns:a16="http://schemas.microsoft.com/office/drawing/2014/main" val="2574986720"/>
                  </a:ext>
                </a:extLst>
              </a:tr>
              <a:tr h="92402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dirty="0">
                          <a:effectLst/>
                        </a:rPr>
                        <a:t>Metafora?</a:t>
                      </a:r>
                      <a:endParaRPr lang="en-GB" sz="2400" dirty="0">
                        <a:effectLst/>
                      </a:endParaRPr>
                    </a:p>
                  </a:txBody>
                  <a:tcPr marL="57274" marR="57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4" marR="57274" marT="0" marB="0"/>
                </a:tc>
                <a:extLst>
                  <a:ext uri="{0D108BD9-81ED-4DB2-BD59-A6C34878D82A}">
                    <a16:rowId xmlns:a16="http://schemas.microsoft.com/office/drawing/2014/main" val="1804941431"/>
                  </a:ext>
                </a:extLst>
              </a:tr>
              <a:tr h="6432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dirty="0">
                          <a:effectLst/>
                        </a:rPr>
                        <a:t>Conclusione</a:t>
                      </a:r>
                      <a:endParaRPr lang="en-GB" sz="24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</a:endParaRPr>
                    </a:p>
                  </a:txBody>
                  <a:tcPr marL="57274" marR="57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4" marR="57274" marT="0" marB="0"/>
                </a:tc>
                <a:extLst>
                  <a:ext uri="{0D108BD9-81ED-4DB2-BD59-A6C34878D82A}">
                    <a16:rowId xmlns:a16="http://schemas.microsoft.com/office/drawing/2014/main" val="1169797125"/>
                  </a:ext>
                </a:extLst>
              </a:tr>
            </a:tbl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9B6D40A0-209F-1C57-EE70-72A9D99909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52" y="425552"/>
            <a:ext cx="1570675" cy="9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02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849FCC4-FBEF-054D-4BAB-41050ED9DC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927" y="0"/>
            <a:ext cx="9986073" cy="669234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A23ABCB3-696A-47E2-E8C2-A9FC2FA28D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2205927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dirty="0"/>
              <a:t>Come unisco gli elementi del discorso?</a:t>
            </a:r>
          </a:p>
          <a:p>
            <a:endParaRPr lang="it-IT" sz="3200" dirty="0"/>
          </a:p>
          <a:p>
            <a:r>
              <a:rPr lang="it-IT" sz="3200" dirty="0"/>
              <a:t>ELEMENTI</a:t>
            </a:r>
            <a:br>
              <a:rPr lang="it-IT" sz="3200" dirty="0"/>
            </a:br>
            <a:r>
              <a:rPr lang="it-IT" sz="3200" dirty="0"/>
              <a:t>PER ORDINARE</a:t>
            </a:r>
          </a:p>
        </p:txBody>
      </p:sp>
    </p:spTree>
    <p:extLst>
      <p:ext uri="{BB962C8B-B14F-4D97-AF65-F5344CB8AC3E}">
        <p14:creationId xmlns:p14="http://schemas.microsoft.com/office/powerpoint/2010/main" val="371807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94221-6F20-292D-91C3-22CF5BA7C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AF72C87-6541-D58C-8443-71689AA157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991" y="0"/>
            <a:ext cx="9367009" cy="675860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216ED2DA-6EF9-351B-6E2B-5E2FB02AC7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2205927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dirty="0"/>
              <a:t>Come unisco gli elementi del discorso?</a:t>
            </a:r>
          </a:p>
          <a:p>
            <a:endParaRPr lang="it-IT" sz="3200" dirty="0"/>
          </a:p>
          <a:p>
            <a:r>
              <a:rPr lang="it-IT" sz="3200" dirty="0"/>
              <a:t>ELEMENTI</a:t>
            </a:r>
            <a:br>
              <a:rPr lang="it-IT" sz="3200" dirty="0"/>
            </a:br>
            <a:r>
              <a:rPr lang="it-IT" sz="3200" dirty="0"/>
              <a:t>PER DARE UNA LOGICA</a:t>
            </a:r>
          </a:p>
          <a:p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90964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A5AEF-F857-5FD6-A69F-249883A07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BAFA5161-8AF7-7E68-7746-48DAAA03B1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12751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/>
              <a:t>Che tipo di argomenti?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752610A-78A8-DB41-1963-46F6A42FDC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27513" y="0"/>
            <a:ext cx="88392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r>
              <a:rPr lang="it-IT" sz="2800" b="1" dirty="0"/>
              <a:t>DISCUSSIONE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74103316-71FC-438A-9C69-FF51A6B6A642}"/>
              </a:ext>
            </a:extLst>
          </p:cNvPr>
          <p:cNvSpPr/>
          <p:nvPr/>
        </p:nvSpPr>
        <p:spPr>
          <a:xfrm>
            <a:off x="5548393" y="1666068"/>
            <a:ext cx="5602638" cy="3882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Rai uno, ore15:15</a:t>
            </a:r>
          </a:p>
          <a:p>
            <a:pPr algn="ctr"/>
            <a:r>
              <a:rPr lang="it-IT" sz="3200" dirty="0"/>
              <a:t>Talk show: «La tavola rotonda»</a:t>
            </a:r>
            <a:br>
              <a:rPr lang="it-IT" sz="3200" dirty="0"/>
            </a:br>
            <a:r>
              <a:rPr lang="it-IT" sz="3200" dirty="0"/>
              <a:t>conduce Dorella</a:t>
            </a:r>
          </a:p>
          <a:p>
            <a:pPr algn="ctr"/>
            <a:endParaRPr lang="it-IT" sz="3200" dirty="0"/>
          </a:p>
          <a:p>
            <a:pPr algn="ctr"/>
            <a:r>
              <a:rPr lang="it-IT" sz="3200" b="1" i="1" dirty="0"/>
              <a:t>Ticket d’ingresso a Venezia: </a:t>
            </a:r>
          </a:p>
          <a:p>
            <a:pPr algn="ctr"/>
            <a:r>
              <a:rPr lang="it-IT" sz="3200" b="1" i="1" dirty="0"/>
              <a:t>sì o no?</a:t>
            </a:r>
          </a:p>
        </p:txBody>
      </p:sp>
    </p:spTree>
    <p:extLst>
      <p:ext uri="{BB962C8B-B14F-4D97-AF65-F5344CB8AC3E}">
        <p14:creationId xmlns:p14="http://schemas.microsoft.com/office/powerpoint/2010/main" val="28881429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1211</Words>
  <Application>Microsoft Office PowerPoint</Application>
  <PresentationFormat>Widescreen</PresentationFormat>
  <Paragraphs>152</Paragraphs>
  <Slides>19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Calibri Light</vt:lpstr>
      <vt:lpstr>Tema di Office</vt:lpstr>
      <vt:lpstr>10 – SAPER DISCUTERE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Alcuni esempi di argomentazioni</vt:lpstr>
      <vt:lpstr>Prepararsi per la prossima lezione sui seguenti argomenti:</vt:lpstr>
      <vt:lpstr>Pro e contro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Dorella Giardini</dc:creator>
  <cp:lastModifiedBy>Dorella</cp:lastModifiedBy>
  <cp:revision>17</cp:revision>
  <dcterms:created xsi:type="dcterms:W3CDTF">2025-04-29T19:09:22Z</dcterms:created>
  <dcterms:modified xsi:type="dcterms:W3CDTF">2025-05-14T15:17:29Z</dcterms:modified>
</cp:coreProperties>
</file>