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8"/>
  </p:notesMasterIdLst>
  <p:sldIdLst>
    <p:sldId id="256" r:id="rId3"/>
    <p:sldId id="272" r:id="rId4"/>
    <p:sldId id="257" r:id="rId5"/>
    <p:sldId id="258" r:id="rId6"/>
    <p:sldId id="273" r:id="rId7"/>
    <p:sldId id="259" r:id="rId8"/>
    <p:sldId id="260" r:id="rId9"/>
    <p:sldId id="274" r:id="rId10"/>
    <p:sldId id="275" r:id="rId11"/>
    <p:sldId id="262" r:id="rId12"/>
    <p:sldId id="276" r:id="rId13"/>
    <p:sldId id="263" r:id="rId14"/>
    <p:sldId id="277" r:id="rId15"/>
    <p:sldId id="264" r:id="rId16"/>
    <p:sldId id="26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018" autoAdjust="0"/>
    <p:restoredTop sz="94714" autoAdjust="0"/>
  </p:normalViewPr>
  <p:slideViewPr>
    <p:cSldViewPr>
      <p:cViewPr>
        <p:scale>
          <a:sx n="100" d="100"/>
          <a:sy n="100" d="100"/>
        </p:scale>
        <p:origin x="-7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6EE581-8C9C-4926-AF96-F1520F5860F0}" type="datetimeFigureOut">
              <a:rPr lang="en-US"/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 smtClean="0"/>
          </a:p>
          <a:p>
            <a:pPr lvl="1"/>
            <a:r>
              <a:rPr lang="en-US" noProof="0" smtClean="0"/>
              <a:t>Second level</a:t>
            </a:r>
            <a:endParaRPr lang="en-US" noProof="0" smtClean="0"/>
          </a:p>
          <a:p>
            <a:pPr lvl="2"/>
            <a:r>
              <a:rPr lang="en-US" noProof="0" smtClean="0"/>
              <a:t>Third level</a:t>
            </a:r>
            <a:endParaRPr lang="en-US" noProof="0" smtClean="0"/>
          </a:p>
          <a:p>
            <a:pPr lvl="3"/>
            <a:r>
              <a:rPr lang="en-US" noProof="0" smtClean="0"/>
              <a:t>Fourth level</a:t>
            </a:r>
            <a:endParaRPr lang="en-US" noProof="0" smtClean="0"/>
          </a:p>
          <a:p>
            <a:pPr lvl="4"/>
            <a:r>
              <a:rPr lang="en-US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DFB43A-EE14-475A-B2C8-120283F56265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 senza filigrana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76AEA4-F013-409D-8197-B18CC1A949E1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con box doppio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A11F827-68CA-45E6-BD15-BA993AA9A6A1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dirty="0" smtClean="0"/>
              <a:t>Slide con tre box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1E51E34-CC30-4E9D-9393-D5D3012E535A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it-IT" dirty="0" smtClean="0"/>
              <a:t>Titolo dell’immagine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Didascalia dell’immagine.</a:t>
            </a:r>
            <a:endParaRPr lang="it-IT" dirty="0" smtClean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1F8CA2-52BF-4BB6-B364-8386367FDFF1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2484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0" y="304800"/>
            <a:ext cx="5562600" cy="1219200"/>
          </a:xfrm>
        </p:spPr>
        <p:txBody>
          <a:bodyPr/>
          <a:lstStyle>
            <a:lvl1pPr marL="0" indent="0" algn="r">
              <a:buNone/>
              <a:defRPr sz="32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Titolo immagine/slide</a:t>
            </a:r>
            <a:endParaRPr lang="it-IT" dirty="0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973C0-7A32-469B-A8BB-8E722DC866BD}" type="datetime1">
              <a:rPr lang="en-US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©2013, The McGraw-Hill Companies, Inc. All Rights Reserved.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43297D-A97E-4CC6-89BC-5F34992CD955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EE83EA-B2DA-4CEE-9853-E3A065881212}" type="datetime1">
              <a:rPr lang="en-US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©2013, The McGraw-Hill Companies, Inc.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3E4D4-29D6-4662-BA8A-60F946ACE0CC}" type="slidenum">
              <a:rPr lang="en-US"/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  <a:endParaRPr lang="it-IT" smtClean="0"/>
          </a:p>
          <a:p>
            <a:pPr lvl="1"/>
            <a:r>
              <a:rPr lang="it-IT" smtClean="0"/>
              <a:t>Secondo livello</a:t>
            </a:r>
            <a:endParaRPr lang="it-IT" smtClean="0"/>
          </a:p>
          <a:p>
            <a:pPr lvl="2"/>
            <a:r>
              <a:rPr lang="it-IT" smtClean="0"/>
              <a:t>Terzo livello</a:t>
            </a:r>
            <a:endParaRPr lang="it-IT" smtClean="0"/>
          </a:p>
          <a:p>
            <a:pPr lvl="3"/>
            <a:r>
              <a:rPr lang="it-IT" smtClean="0"/>
              <a:t>Quarto livello</a:t>
            </a:r>
            <a:endParaRPr lang="it-IT" smtClean="0"/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8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2416175"/>
            <a:ext cx="7772400" cy="1470025"/>
          </a:xfrm>
        </p:spPr>
        <p:txBody>
          <a:bodyPr>
            <a:normAutofit/>
          </a:bodyPr>
          <a:lstStyle>
            <a:lvl1pPr algn="l">
              <a:defRPr sz="4400" b="1" baseline="0">
                <a:solidFill>
                  <a:srgbClr val="152460"/>
                </a:solidFill>
              </a:defRPr>
            </a:lvl1pPr>
          </a:lstStyle>
          <a:p>
            <a:r>
              <a:rPr lang="it-IT" dirty="0" smtClean="0"/>
              <a:t>Copertina interna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Sottotitolo della copertina intermedia</a:t>
            </a:r>
            <a:endParaRPr lang="it-IT" dirty="0"/>
          </a:p>
        </p:txBody>
      </p:sp>
      <p:sp>
        <p:nvSpPr>
          <p:cNvPr id="5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  <p:pic>
        <p:nvPicPr>
          <p:cNvPr id="6" name="Immagine 5" descr="Logo_UniBG_BLU_trasparenza-03.png"/>
          <p:cNvPicPr>
            <a:picLocks noChangeAspect="1"/>
          </p:cNvPicPr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71800" y="914400"/>
            <a:ext cx="7860792" cy="792188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singola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876800" y="1752600"/>
            <a:ext cx="3810000" cy="38100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38100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3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it-IT" dirty="0" smtClean="0"/>
              <a:t>Titolo slide con immagine doppia</a:t>
            </a:r>
            <a:endParaRPr lang="it-IT" dirty="0"/>
          </a:p>
        </p:txBody>
      </p:sp>
      <p:sp>
        <p:nvSpPr>
          <p:cNvPr id="7" name="Segnaposto immagine 6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17526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8" name="Segnaposto immagine 6"/>
          <p:cNvSpPr>
            <a:spLocks noGrp="1"/>
          </p:cNvSpPr>
          <p:nvPr>
            <p:ph type="pic" sz="quarter" idx="11" hasCustomPrompt="1"/>
          </p:nvPr>
        </p:nvSpPr>
        <p:spPr>
          <a:xfrm>
            <a:off x="4953000" y="3962400"/>
            <a:ext cx="3733800" cy="1866900"/>
          </a:xfrm>
        </p:spPr>
        <p:txBody>
          <a:bodyPr/>
          <a:lstStyle/>
          <a:p>
            <a:r>
              <a:rPr lang="it-IT" smtClean="0"/>
              <a:t>Trascinare l'immagine su un segnaposto o fare clic sull'icona per aggiungerla</a:t>
            </a:r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7526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Char char="•"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defRPr/>
            </a:pPr>
            <a:endParaRPr lang="it-IT" dirty="0"/>
          </a:p>
        </p:txBody>
      </p:sp>
      <p:sp>
        <p:nvSpPr>
          <p:cNvPr id="12" name="Segnaposto testo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962400"/>
            <a:ext cx="4038600" cy="18669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13" name="Segnaposto numero diapositiva 6"/>
          <p:cNvSpPr>
            <a:spLocks noGrp="1"/>
          </p:cNvSpPr>
          <p:nvPr>
            <p:ph type="sldNum" sz="quarter" idx="14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con grafico pagina intera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0015CE-3A43-4F67-9B11-538BD890A81B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it-IT" dirty="0" smtClean="0"/>
              <a:t>Slide grafico con didascalie</a:t>
            </a:r>
            <a:endParaRPr lang="it-IT" dirty="0"/>
          </a:p>
        </p:txBody>
      </p:sp>
      <p:sp>
        <p:nvSpPr>
          <p:cNvPr id="6" name="Segnaposto grafico 5"/>
          <p:cNvSpPr>
            <a:spLocks noGrp="1"/>
          </p:cNvSpPr>
          <p:nvPr>
            <p:ph type="chart" sz="quarter" idx="13" hasCustomPrompt="1"/>
          </p:nvPr>
        </p:nvSpPr>
        <p:spPr>
          <a:xfrm>
            <a:off x="457200" y="1676400"/>
            <a:ext cx="3733800" cy="4419600"/>
          </a:xfrm>
        </p:spPr>
        <p:txBody>
          <a:bodyPr/>
          <a:lstStyle/>
          <a:p>
            <a:r>
              <a:rPr lang="it-IT" smtClean="0"/>
              <a:t>Fare clic sull'icona per inserire un grafico</a:t>
            </a:r>
            <a:endParaRPr lang="it-IT"/>
          </a:p>
        </p:txBody>
      </p:sp>
      <p:sp>
        <p:nvSpPr>
          <p:cNvPr id="5" name="Segnaposto testo 9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1676400"/>
            <a:ext cx="4038600" cy="4419600"/>
          </a:xfrm>
        </p:spPr>
        <p:txBody>
          <a:bodyPr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 lang="it-IT" sz="1100" baseline="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Lorem</a:t>
            </a:r>
            <a:r>
              <a:rPr lang="it-IT" sz="2000" dirty="0" smtClean="0"/>
              <a:t> </a:t>
            </a:r>
            <a:r>
              <a:rPr lang="it-IT" sz="2000" dirty="0" err="1" smtClean="0"/>
              <a:t>ipsum</a:t>
            </a:r>
            <a:r>
              <a:rPr lang="it-IT" sz="2000" dirty="0" smtClean="0"/>
              <a:t> dolor sit </a:t>
            </a:r>
            <a:r>
              <a:rPr lang="it-IT" sz="2000" dirty="0" err="1" smtClean="0"/>
              <a:t>amet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consectetur</a:t>
            </a:r>
            <a:r>
              <a:rPr lang="it-IT" sz="2000" dirty="0" smtClean="0"/>
              <a:t> </a:t>
            </a:r>
            <a:r>
              <a:rPr lang="it-IT" sz="2000" dirty="0" err="1" smtClean="0"/>
              <a:t>adipiscing</a:t>
            </a:r>
            <a:r>
              <a:rPr lang="it-IT" sz="2000" dirty="0" smtClean="0"/>
              <a:t> </a:t>
            </a:r>
            <a:r>
              <a:rPr lang="it-IT" sz="2000" dirty="0" err="1" smtClean="0"/>
              <a:t>elit</a:t>
            </a:r>
            <a:r>
              <a:rPr lang="it-IT" sz="2000" dirty="0" smtClean="0"/>
              <a:t>,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sed</a:t>
            </a:r>
            <a:r>
              <a:rPr lang="it-IT" sz="2000" dirty="0" smtClean="0"/>
              <a:t> do </a:t>
            </a:r>
            <a:r>
              <a:rPr lang="it-IT" sz="2000" dirty="0" err="1" smtClean="0"/>
              <a:t>eiusmod</a:t>
            </a:r>
            <a:r>
              <a:rPr lang="it-IT" sz="2000" dirty="0" smtClean="0"/>
              <a:t> </a:t>
            </a:r>
            <a:r>
              <a:rPr lang="it-IT" sz="2000" dirty="0" err="1" smtClean="0"/>
              <a:t>tempor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r>
              <a:rPr lang="it-IT" sz="2000" dirty="0" err="1" smtClean="0"/>
              <a:t>incididunt</a:t>
            </a:r>
            <a:r>
              <a:rPr lang="it-IT" sz="2000" dirty="0" smtClean="0"/>
              <a:t> </a:t>
            </a:r>
            <a:r>
              <a:rPr lang="it-IT" sz="2000" dirty="0" err="1" smtClean="0"/>
              <a:t>ut</a:t>
            </a:r>
            <a:r>
              <a:rPr lang="it-IT" sz="2000" dirty="0" smtClean="0"/>
              <a:t> </a:t>
            </a:r>
            <a:r>
              <a:rPr lang="it-IT" sz="2000" dirty="0" err="1" smtClean="0"/>
              <a:t>labore</a:t>
            </a:r>
            <a:r>
              <a:rPr lang="it-IT" sz="2000" dirty="0" smtClean="0"/>
              <a:t> </a:t>
            </a:r>
            <a:r>
              <a:rPr lang="it-IT" sz="2000" dirty="0" err="1" smtClean="0"/>
              <a:t>et</a:t>
            </a:r>
            <a:r>
              <a:rPr lang="it-IT" sz="2000" dirty="0" smtClean="0"/>
              <a:t> dolore</a:t>
            </a:r>
            <a:endParaRPr lang="it-IT" sz="20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52460"/>
              </a:buClr>
              <a:buSzPct val="122000"/>
              <a:buFont typeface="Arial" panose="020B0604020202020204"/>
              <a:buNone/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858000" y="6391275"/>
            <a:ext cx="21336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it-IT" dirty="0" smtClean="0"/>
              <a:t>Slide testo semplice con citazioni</a:t>
            </a:r>
            <a:endParaRPr lang="it-IT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1600200"/>
            <a:ext cx="7620000" cy="2133600"/>
          </a:xfrm>
        </p:spPr>
        <p:txBody>
          <a:bodyPr>
            <a:normAutofit/>
          </a:bodyPr>
          <a:lstStyle>
            <a:lvl1pPr marL="71755" indent="0">
              <a:buNone/>
              <a:defRPr sz="2600" baseline="0"/>
            </a:lvl1pPr>
          </a:lstStyle>
          <a:p>
            <a:pPr lvl="0"/>
            <a:r>
              <a:rPr lang="it-IT" dirty="0" smtClean="0"/>
              <a:t>Questo è un testo semplice. Si consiglia di non inserire testi di dimensione inferiore ai 18pt per le presentazioni e di 16pt per gli stampati, specialmente se slide multiple su pagina singola</a:t>
            </a:r>
            <a:endParaRPr lang="it-IT" dirty="0"/>
          </a:p>
        </p:txBody>
      </p:sp>
      <p:sp>
        <p:nvSpPr>
          <p:cNvPr id="5" name="Segnaposto testo 5"/>
          <p:cNvSpPr>
            <a:spLocks noGrp="1"/>
          </p:cNvSpPr>
          <p:nvPr>
            <p:ph type="body" sz="quarter" idx="14" hasCustomPrompt="1"/>
          </p:nvPr>
        </p:nvSpPr>
        <p:spPr>
          <a:xfrm>
            <a:off x="762000" y="3886200"/>
            <a:ext cx="7620000" cy="2133600"/>
          </a:xfrm>
        </p:spPr>
        <p:txBody>
          <a:bodyPr/>
          <a:lstStyle>
            <a:lvl1pPr marL="71755" indent="0" algn="ctr">
              <a:buNone/>
              <a:defRPr i="1" baseline="0"/>
            </a:lvl1pPr>
          </a:lstStyle>
          <a:p>
            <a:pPr lvl="0"/>
            <a:r>
              <a:rPr lang="it-IT" dirty="0" smtClean="0"/>
              <a:t>Questo formato può essere usato per le citazioni altri elementi testuali da mettere in evidenza.</a:t>
            </a:r>
            <a:endParaRPr lang="it-IT" dirty="0"/>
          </a:p>
        </p:txBody>
      </p:sp>
      <p:sp>
        <p:nvSpPr>
          <p:cNvPr id="9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smart</a:t>
            </a:r>
            <a:r>
              <a:rPr lang="it-IT" dirty="0" smtClean="0"/>
              <a:t> art</a:t>
            </a:r>
            <a:endParaRPr lang="it-IT" dirty="0"/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172200" y="6391275"/>
            <a:ext cx="2819400" cy="365125"/>
          </a:xfrm>
          <a:ln>
            <a:solidFill>
              <a:srgbClr val="152460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2BEE33-9594-4AE9-A839-62D2DB5FB75C}" type="slidenum">
              <a:rPr lang="en-US" altLang="en-US" smtClean="0"/>
            </a:fld>
            <a:endParaRPr lang="en-US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2.pn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della slide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Questo è un punto elenco di primo livello</a:t>
            </a:r>
            <a:endParaRPr lang="it-IT" dirty="0" smtClean="0"/>
          </a:p>
          <a:p>
            <a:pPr lvl="1"/>
            <a:r>
              <a:rPr lang="it-IT" sz="2400" dirty="0" smtClean="0"/>
              <a:t>Questo è un punto elenco di secondo livello</a:t>
            </a:r>
            <a:endParaRPr lang="it-IT" sz="2400" dirty="0" smtClean="0"/>
          </a:p>
          <a:p>
            <a:pPr lvl="2"/>
            <a:r>
              <a:rPr lang="it-IT" dirty="0" smtClean="0"/>
              <a:t>Evitare di utilizzare punti elenco di terzo livello, laddove necessario usare un testo rientrante corsivo di minimo 18pt nelle presentazioni e di 16pt negli stampati 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3B98F2-25CC-4217-A259-E9670D08BF1E}" type="datetime1">
              <a:rPr lang="en-US"/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©2013, The McGraw-Hill Companies, Inc. All Rights Reserved.</a:t>
            </a:r>
            <a:endParaRPr lang="en-US" alt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E7BC94-DEA3-4D83-82EF-EE2774796043}" type="slidenum">
              <a:rPr lang="en-US"/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0" y="6282265"/>
            <a:ext cx="9144000" cy="621772"/>
          </a:xfrm>
          <a:prstGeom prst="rect">
            <a:avLst/>
          </a:prstGeom>
          <a:solidFill>
            <a:srgbClr val="15246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152460"/>
              </a:solidFill>
            </a:endParaRPr>
          </a:p>
        </p:txBody>
      </p:sp>
      <p:pic>
        <p:nvPicPr>
          <p:cNvPr id="8" name="Immagine 7" descr="Logo_UniBG_BIANCO_trasparenza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200" y="6359149"/>
            <a:ext cx="457200" cy="460754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33400" y="6445539"/>
            <a:ext cx="53239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UNIVERSITÀ  DEGLI  STUDI </a:t>
            </a:r>
            <a:r>
              <a:rPr lang="it-IT" sz="1200" baseline="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</a:t>
            </a:r>
            <a:r>
              <a:rPr lang="it-IT" sz="1200" dirty="0" err="1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DI</a:t>
            </a:r>
            <a:r>
              <a:rPr lang="it-IT" sz="1200" dirty="0" smtClean="0">
                <a:solidFill>
                  <a:srgbClr val="E9E9E9"/>
                </a:solidFill>
                <a:latin typeface="Bodoni SvtyTwo ITC TT-Book"/>
                <a:cs typeface="Bodoni SvtyTwo ITC TT-Book"/>
              </a:rPr>
              <a:t>  BERGAMO</a:t>
            </a:r>
            <a:endParaRPr lang="it-IT" sz="1200" dirty="0">
              <a:solidFill>
                <a:srgbClr val="E9E9E9"/>
              </a:solidFill>
              <a:latin typeface="Bodoni SvtyTwo ITC TT-Book"/>
              <a:cs typeface="Bodoni SvtyTwo ITC TT-Book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j-ea"/>
          <a:cs typeface="Verdana" panose="020B0604030504040204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152460"/>
        </a:buClr>
        <a:buSzPct val="122000"/>
        <a:buFont typeface="Arial" panose="020B0604020202020204"/>
        <a:buChar char="•"/>
        <a:defRPr sz="28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1pPr>
      <a:lvl2pPr marL="741680" indent="-284480" algn="l" defTabSz="457200" rtl="0" eaLnBrk="1" latinLnBrk="0" hangingPunct="1">
        <a:spcBef>
          <a:spcPct val="20000"/>
        </a:spcBef>
        <a:buClr>
          <a:srgbClr val="152460"/>
        </a:buClr>
        <a:buSzPct val="76000"/>
        <a:buFont typeface="Courier New" panose="02070309020205020404"/>
        <a:buChar char="o"/>
        <a:defRPr sz="2400" kern="120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2pPr>
      <a:lvl3pPr marL="964565" indent="0" algn="just" defTabSz="457200" rtl="0" eaLnBrk="1" latinLnBrk="0" hangingPunct="1">
        <a:spcBef>
          <a:spcPts val="600"/>
        </a:spcBef>
        <a:spcAft>
          <a:spcPts val="600"/>
        </a:spcAft>
        <a:buFontTx/>
        <a:buNone/>
        <a:defRPr sz="1800" i="1" kern="1200" baseline="0">
          <a:solidFill>
            <a:schemeClr val="tx1">
              <a:lumMod val="90000"/>
              <a:lumOff val="10000"/>
            </a:schemeClr>
          </a:solidFill>
          <a:latin typeface="Verdana" panose="020B0604030504040204"/>
          <a:ea typeface="+mn-ea"/>
          <a:cs typeface="Verdana" panose="020B0604030504040204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Verdana" panose="020B0604030504040204"/>
          <a:ea typeface="+mn-ea"/>
          <a:cs typeface="Verdana" panose="020B0604030504040204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858645"/>
            <a:ext cx="7772400" cy="2027555"/>
          </a:xfrm>
        </p:spPr>
        <p:txBody>
          <a:bodyPr/>
          <a:lstStyle/>
          <a:p>
            <a:pPr eaLnBrk="1" hangingPunct="1"/>
            <a:r>
              <a:rPr lang="en-US" altLang="en-US" sz="4000" cap="none" dirty="0" smtClean="0"/>
              <a:t>CAPITOLO 1: </a:t>
            </a:r>
            <a:br>
              <a:rPr lang="en-US" altLang="en-US" sz="4000" cap="none" dirty="0" smtClean="0"/>
            </a:br>
            <a:r>
              <a:rPr lang="en-US" altLang="en-US" sz="4000" cap="none" dirty="0" smtClean="0"/>
              <a:t>INTRODUZIONE ALLA SOCIOLOGIA</a:t>
            </a:r>
            <a:endParaRPr lang="en-US" altLang="en-US" sz="4000" cap="none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 Sociologia Generale </a:t>
            </a:r>
            <a:endParaRPr lang="en-US" altLang="en-US" i="1" smtClean="0"/>
          </a:p>
          <a:p>
            <a:pPr eaLnBrk="1" hangingPunct="1"/>
            <a:r>
              <a:rPr lang="en-US" altLang="en-US" i="1" smtClean="0"/>
              <a:t>1e McGraw-Hill, 2015</a:t>
            </a:r>
            <a:endParaRPr lang="en-US" alt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Il </a:t>
            </a:r>
            <a:r>
              <a:rPr lang="en-US" altLang="en-US" sz="3800" dirty="0" err="1" smtClean="0"/>
              <a:t>pluralismo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teorico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della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sociologia</a:t>
            </a:r>
            <a:r>
              <a:rPr lang="en-US" altLang="en-US" sz="3800" dirty="0" smtClean="0"/>
              <a:t> (1)</a:t>
            </a:r>
            <a:endParaRPr lang="en-US" altLang="en-US" sz="3800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Comprendere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teoria</a:t>
            </a:r>
            <a:endParaRPr lang="en-US" altLang="en-US" dirty="0" smtClean="0"/>
          </a:p>
          <a:p>
            <a:pPr lvl="2" eaLnBrk="1" hangingPunct="1"/>
            <a:r>
              <a:rPr lang="en-US" altLang="en-US" sz="2000" dirty="0" err="1" smtClean="0"/>
              <a:t>Una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teoria</a:t>
            </a:r>
            <a:r>
              <a:rPr lang="en-US" altLang="en-US" sz="2000" dirty="0" smtClean="0"/>
              <a:t> non è </a:t>
            </a:r>
            <a:r>
              <a:rPr lang="en-US" altLang="en-US" sz="2000" dirty="0" err="1" smtClean="0"/>
              <a:t>soltanto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un’intuizione</a:t>
            </a:r>
            <a:r>
              <a:rPr lang="en-US" altLang="en-US" sz="2000" dirty="0" smtClean="0"/>
              <a:t> o </a:t>
            </a:r>
            <a:r>
              <a:rPr lang="en-US" altLang="en-US" sz="2000" dirty="0" err="1" smtClean="0"/>
              <a:t>un’opinione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personale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  <a:p>
            <a:pPr lvl="2" eaLnBrk="1" hangingPunct="1"/>
            <a:r>
              <a:rPr lang="en-US" altLang="en-US" sz="2000" dirty="0" smtClean="0"/>
              <a:t>Le </a:t>
            </a:r>
            <a:r>
              <a:rPr lang="en-US" altLang="en-US" sz="2000" dirty="0" err="1" smtClean="0"/>
              <a:t>teorie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evolvono</a:t>
            </a:r>
            <a:r>
              <a:rPr lang="en-US" altLang="en-US" sz="2000" dirty="0" smtClean="0"/>
              <a:t> – a volte </a:t>
            </a:r>
            <a:r>
              <a:rPr lang="en-US" altLang="en-US" sz="2000" dirty="0" err="1" smtClean="0"/>
              <a:t>alcune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vengono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abbandonate</a:t>
            </a:r>
            <a:r>
              <a:rPr lang="en-US" altLang="en-US" sz="2000" dirty="0" smtClean="0"/>
              <a:t> – </a:t>
            </a:r>
            <a:r>
              <a:rPr lang="en-US" altLang="en-US" sz="2000" dirty="0" err="1" smtClean="0"/>
              <a:t>lasciando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sopravvivere</a:t>
            </a:r>
            <a:r>
              <a:rPr lang="en-US" altLang="en-US" sz="2000" dirty="0" smtClean="0"/>
              <a:t> solo le </a:t>
            </a:r>
            <a:r>
              <a:rPr lang="en-US" altLang="en-US" sz="2000" dirty="0" err="1" smtClean="0"/>
              <a:t>idee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più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utili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  <a:p>
            <a:pPr lvl="2" eaLnBrk="1" hangingPunct="1"/>
            <a:r>
              <a:rPr lang="en-US" altLang="en-US" sz="2000" dirty="0" err="1" smtClean="0"/>
              <a:t>Spesso</a:t>
            </a:r>
            <a:r>
              <a:rPr lang="en-US" altLang="en-US" sz="2000" dirty="0" smtClean="0"/>
              <a:t> le </a:t>
            </a:r>
            <a:r>
              <a:rPr lang="en-US" altLang="en-US" sz="2000" dirty="0" err="1" smtClean="0"/>
              <a:t>teorie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multifattoriali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forniscono</a:t>
            </a:r>
            <a:r>
              <a:rPr lang="en-US" altLang="en-US" sz="2000" dirty="0" smtClean="0"/>
              <a:t> un </a:t>
            </a:r>
            <a:r>
              <a:rPr lang="en-US" altLang="en-US" sz="2000" dirty="0" err="1" smtClean="0"/>
              <a:t>quadro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più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completo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rispetto</a:t>
            </a:r>
            <a:r>
              <a:rPr lang="en-US" altLang="en-US" sz="2000" dirty="0" smtClean="0"/>
              <a:t> a </a:t>
            </a:r>
            <a:r>
              <a:rPr lang="en-US" altLang="en-US" sz="2000" dirty="0" err="1" smtClean="0"/>
              <a:t>qualsiasi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teoria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monofattoriale</a:t>
            </a:r>
            <a:r>
              <a:rPr lang="en-US" altLang="en-US" sz="2000" dirty="0" smtClean="0"/>
              <a:t>.</a:t>
            </a:r>
            <a:endParaRPr lang="en-US" alt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1B28E8-7011-434D-B78A-AB5BE5394501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4055" y="5104765"/>
            <a:ext cx="51816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Teoria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principi</a:t>
            </a:r>
            <a:r>
              <a:rPr lang="en-US" dirty="0" smtClean="0"/>
              <a:t> e </a:t>
            </a:r>
            <a:r>
              <a:rPr lang="en-US" dirty="0" err="1" smtClean="0"/>
              <a:t>affermazioni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spiegano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rapporto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fenomeni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Il </a:t>
            </a:r>
            <a:r>
              <a:rPr lang="en-US" altLang="en-US" sz="3800" dirty="0" err="1" smtClean="0"/>
              <a:t>pluralismo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teorico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della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sociologia</a:t>
            </a:r>
            <a:r>
              <a:rPr lang="en-US" altLang="en-US" sz="3800" dirty="0" smtClean="0"/>
              <a:t> (2)</a:t>
            </a:r>
            <a:endParaRPr lang="en-US" altLang="en-US" sz="3800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 </a:t>
            </a:r>
            <a:r>
              <a:rPr lang="en-US" altLang="en-US" dirty="0" err="1" smtClean="0"/>
              <a:t>dimensioni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chiave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teoria</a:t>
            </a:r>
            <a:r>
              <a:rPr lang="en-US" altLang="en-US" dirty="0" smtClean="0"/>
              <a:t>: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Consenso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conflitto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Realtà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oggettiva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soggettiva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Analisi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microsociologiche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macrosociologiche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BCC6787-BB6B-4A9E-9254-EE48460942B0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810000"/>
            <a:ext cx="7924800" cy="241768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Analisi</a:t>
            </a:r>
            <a:r>
              <a:rPr lang="en-US" b="1" dirty="0" smtClean="0"/>
              <a:t> </a:t>
            </a:r>
            <a:r>
              <a:rPr lang="en-US" b="1" dirty="0" err="1" smtClean="0"/>
              <a:t>microsociologica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dedicata</a:t>
            </a:r>
            <a:r>
              <a:rPr lang="en-US" dirty="0" smtClean="0"/>
              <a:t> </a:t>
            </a:r>
            <a:r>
              <a:rPr lang="en-US" dirty="0" err="1" smtClean="0"/>
              <a:t>all’interazione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piccola</a:t>
            </a:r>
            <a:r>
              <a:rPr lang="en-US" dirty="0" smtClean="0"/>
              <a:t> </a:t>
            </a:r>
            <a:r>
              <a:rPr lang="en-US" dirty="0" err="1" smtClean="0"/>
              <a:t>scala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600"/>
              </a:spcBef>
              <a:defRPr/>
            </a:pPr>
            <a:r>
              <a:rPr lang="en-US" b="1" dirty="0" err="1" smtClean="0"/>
              <a:t>Analisi</a:t>
            </a:r>
            <a:r>
              <a:rPr lang="en-US" b="1" dirty="0" smtClean="0"/>
              <a:t> </a:t>
            </a:r>
            <a:r>
              <a:rPr lang="en-US" b="1" dirty="0" err="1" smtClean="0"/>
              <a:t>macrosociologica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e </a:t>
            </a:r>
            <a:r>
              <a:rPr lang="en-US" dirty="0" err="1" smtClean="0"/>
              <a:t>processi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larga</a:t>
            </a:r>
            <a:r>
              <a:rPr lang="en-US" dirty="0" smtClean="0"/>
              <a:t> </a:t>
            </a:r>
            <a:r>
              <a:rPr lang="en-US" dirty="0" err="1" smtClean="0"/>
              <a:t>scala</a:t>
            </a:r>
            <a:r>
              <a:rPr lang="en-US" dirty="0" smtClean="0"/>
              <a:t>.</a:t>
            </a:r>
            <a:endParaRPr lang="en-US" dirty="0"/>
          </a:p>
          <a:p>
            <a:pPr>
              <a:spcBef>
                <a:spcPts val="600"/>
              </a:spcBef>
              <a:defRPr/>
            </a:pPr>
            <a:r>
              <a:rPr lang="en-US" b="1" dirty="0" err="1" smtClean="0"/>
              <a:t>Analisi</a:t>
            </a:r>
            <a:r>
              <a:rPr lang="en-US" b="1" dirty="0" smtClean="0"/>
              <a:t> </a:t>
            </a:r>
            <a:r>
              <a:rPr lang="en-US" b="1" dirty="0" err="1" smtClean="0"/>
              <a:t>mesosociologica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focalizzata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un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qualsiasi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fenomeni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molto </a:t>
            </a:r>
            <a:r>
              <a:rPr lang="en-US" dirty="0" err="1" smtClean="0"/>
              <a:t>ampi</a:t>
            </a:r>
            <a:r>
              <a:rPr lang="en-US" dirty="0" smtClean="0"/>
              <a:t> e molto </a:t>
            </a:r>
            <a:r>
              <a:rPr lang="en-US" dirty="0" err="1" smtClean="0"/>
              <a:t>piccoli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Il </a:t>
            </a:r>
            <a:r>
              <a:rPr lang="en-US" altLang="en-US" sz="3800" dirty="0" err="1" smtClean="0"/>
              <a:t>pluralismo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teorico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della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sociologia</a:t>
            </a:r>
            <a:r>
              <a:rPr lang="en-US" altLang="en-US" sz="3800" dirty="0" smtClean="0"/>
              <a:t> (3)</a:t>
            </a:r>
            <a:endParaRPr lang="en-US" altLang="en-US" sz="3800" dirty="0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Teorie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struttural-funzionaliste</a:t>
            </a:r>
            <a:endParaRPr lang="en-US" altLang="en-US" dirty="0" smtClean="0"/>
          </a:p>
          <a:p>
            <a:pPr lvl="2" eaLnBrk="1" hangingPunct="1"/>
            <a:r>
              <a:rPr lang="en-US" altLang="en-US" dirty="0" err="1" smtClean="0"/>
              <a:t>Teorie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incentrate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consenso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l’interazione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cooperativa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nella</a:t>
            </a:r>
            <a:r>
              <a:rPr lang="en-US" altLang="en-US" dirty="0" smtClean="0"/>
              <a:t> vita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dimensione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dell’integrazione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).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F441780-E7EA-4EAC-A8CA-6C1CD826D8D0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505200"/>
            <a:ext cx="7239000" cy="71913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Funzioni</a:t>
            </a:r>
            <a:r>
              <a:rPr lang="en-US" b="1" dirty="0" smtClean="0"/>
              <a:t> </a:t>
            </a:r>
            <a:r>
              <a:rPr lang="en-US" b="1" dirty="0" err="1" smtClean="0"/>
              <a:t>manifeste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Conseguenze</a:t>
            </a:r>
            <a:r>
              <a:rPr lang="en-US" dirty="0" smtClean="0"/>
              <a:t> </a:t>
            </a:r>
            <a:r>
              <a:rPr lang="en-US" dirty="0" err="1" smtClean="0"/>
              <a:t>riconosciute</a:t>
            </a:r>
            <a:r>
              <a:rPr lang="en-US" dirty="0" smtClean="0"/>
              <a:t> e volute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fenomeni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343400"/>
            <a:ext cx="8229600" cy="102002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Funzioni</a:t>
            </a:r>
            <a:r>
              <a:rPr lang="en-US" b="1" dirty="0" smtClean="0"/>
              <a:t> </a:t>
            </a:r>
            <a:r>
              <a:rPr lang="en-US" b="1" dirty="0" err="1" smtClean="0"/>
              <a:t>latenti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Conseguenze</a:t>
            </a:r>
            <a:r>
              <a:rPr lang="en-US" dirty="0" smtClean="0"/>
              <a:t> in </a:t>
            </a:r>
            <a:r>
              <a:rPr lang="en-US" dirty="0" err="1" smtClean="0"/>
              <a:t>gran</a:t>
            </a:r>
            <a:r>
              <a:rPr lang="en-US" dirty="0" smtClean="0"/>
              <a:t> parte non </a:t>
            </a:r>
            <a:r>
              <a:rPr lang="en-US" dirty="0" err="1" smtClean="0"/>
              <a:t>riconosciute</a:t>
            </a:r>
            <a:r>
              <a:rPr lang="en-US" dirty="0" smtClean="0"/>
              <a:t> </a:t>
            </a:r>
            <a:r>
              <a:rPr lang="en-US" dirty="0" err="1" smtClean="0"/>
              <a:t>né</a:t>
            </a:r>
            <a:r>
              <a:rPr lang="en-US" dirty="0" smtClean="0"/>
              <a:t> volute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fenomeni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5181600"/>
            <a:ext cx="62484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Disfunzione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Fenomeno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impedisce</a:t>
            </a:r>
            <a:r>
              <a:rPr lang="en-US" dirty="0" smtClean="0"/>
              <a:t> o </a:t>
            </a:r>
            <a:r>
              <a:rPr lang="en-US" dirty="0" err="1" smtClean="0"/>
              <a:t>distruba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funzionamento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</a:t>
            </a:r>
            <a:r>
              <a:rPr lang="en-US" dirty="0" err="1" smtClean="0"/>
              <a:t>insieme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Il </a:t>
            </a:r>
            <a:r>
              <a:rPr lang="en-US" altLang="en-US" sz="3800" dirty="0" err="1" smtClean="0"/>
              <a:t>pluralismo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teorico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della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sociologia</a:t>
            </a:r>
            <a:r>
              <a:rPr lang="en-US" altLang="en-US" sz="3800" dirty="0" smtClean="0"/>
              <a:t> (4)</a:t>
            </a:r>
            <a:endParaRPr lang="en-US" altLang="en-US" sz="3800" dirty="0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Teorie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conflitto</a:t>
            </a:r>
            <a:endParaRPr lang="en-US" altLang="en-US" dirty="0" smtClean="0"/>
          </a:p>
          <a:p>
            <a:pPr lvl="2" eaLnBrk="1" hangingPunct="1"/>
            <a:r>
              <a:rPr lang="en-US" altLang="en-US" dirty="0" err="1" smtClean="0"/>
              <a:t>Teorie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incentrate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sull’analisi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conflitti</a:t>
            </a:r>
            <a:r>
              <a:rPr lang="en-US" altLang="en-US" dirty="0" smtClean="0"/>
              <a:t>, del </a:t>
            </a:r>
            <a:r>
              <a:rPr lang="en-US" altLang="en-US" dirty="0" err="1" smtClean="0"/>
              <a:t>potere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delle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disuguaglianze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Interazionismo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simbolico</a:t>
            </a:r>
            <a:endParaRPr lang="en-US" altLang="en-US" dirty="0" smtClean="0"/>
          </a:p>
          <a:p>
            <a:pPr lvl="2" eaLnBrk="1" hangingPunct="1"/>
            <a:r>
              <a:rPr lang="en-US" altLang="en-US" dirty="0" err="1" smtClean="0"/>
              <a:t>Teoria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incentrata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</a:t>
            </a:r>
            <a:r>
              <a:rPr lang="en-US" altLang="en-US" dirty="0" smtClean="0"/>
              <a:t> come le </a:t>
            </a:r>
            <a:r>
              <a:rPr lang="en-US" altLang="en-US" dirty="0" err="1" smtClean="0"/>
              <a:t>persone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producono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utilizzano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simboli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nelle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loro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interazioni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quotidiane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Teorie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femministe</a:t>
            </a:r>
            <a:r>
              <a:rPr lang="en-US" altLang="en-US" dirty="0" smtClean="0"/>
              <a:t> e del </a:t>
            </a:r>
            <a:r>
              <a:rPr lang="en-US" altLang="en-US" dirty="0" err="1" smtClean="0"/>
              <a:t>Genere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marL="776605" lvl="3" indent="-319405" eaLnBrk="1" hangingPunct="1">
              <a:spcBef>
                <a:spcPts val="700"/>
              </a:spcBef>
              <a:buSzPct val="60000"/>
              <a:buFont typeface="Wingdings" panose="05000000000000000000" pitchFamily="2" charset="2"/>
              <a:buChar char=""/>
            </a:pPr>
            <a:r>
              <a:rPr lang="en-US" altLang="en-US" sz="2300" dirty="0" err="1" smtClean="0"/>
              <a:t>Teorie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incentrate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sull’analisi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delle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disuguaglianze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sociali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dovute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alle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differenze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sessuali</a:t>
            </a:r>
            <a:r>
              <a:rPr lang="en-US" altLang="en-US" sz="2300" dirty="0" smtClean="0"/>
              <a:t> e sui </a:t>
            </a:r>
            <a:r>
              <a:rPr lang="en-US" altLang="en-US" sz="2300" dirty="0" err="1" smtClean="0"/>
              <a:t>processi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di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costruzione</a:t>
            </a:r>
            <a:r>
              <a:rPr lang="en-US" altLang="en-US" sz="2300" dirty="0" smtClean="0"/>
              <a:t> del </a:t>
            </a:r>
            <a:r>
              <a:rPr lang="en-US" altLang="en-US" sz="2300" dirty="0" err="1" smtClean="0"/>
              <a:t>maschile</a:t>
            </a:r>
            <a:r>
              <a:rPr lang="en-US" altLang="en-US" sz="2300" dirty="0" smtClean="0"/>
              <a:t> e del </a:t>
            </a:r>
            <a:r>
              <a:rPr lang="en-US" altLang="en-US" sz="2300" dirty="0" err="1" smtClean="0"/>
              <a:t>femminile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nella</a:t>
            </a:r>
            <a:r>
              <a:rPr lang="en-US" altLang="en-US" sz="2300" dirty="0" smtClean="0"/>
              <a:t> </a:t>
            </a:r>
            <a:r>
              <a:rPr lang="en-US" altLang="en-US" sz="2300" dirty="0" err="1" smtClean="0"/>
              <a:t>società</a:t>
            </a:r>
            <a:r>
              <a:rPr lang="en-US" altLang="en-US" sz="2300" dirty="0" smtClean="0"/>
              <a:t>.</a:t>
            </a:r>
            <a:endParaRPr lang="en-US" altLang="en-US" sz="2300" dirty="0" smtClean="0"/>
          </a:p>
          <a:p>
            <a:pPr eaLnBrk="1" hangingPunct="1">
              <a:buNone/>
            </a:pP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6309F6D-263F-4CFF-914B-0143C0E6E10B}" type="slidenum">
              <a:rPr lang="en-US" smtClean="0"/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dirty="0" smtClean="0"/>
              <a:t>Il </a:t>
            </a:r>
            <a:r>
              <a:rPr lang="en-US" altLang="en-US" sz="3800" dirty="0" err="1" smtClean="0"/>
              <a:t>terreno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comune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della</a:t>
            </a:r>
            <a:r>
              <a:rPr lang="en-US" altLang="en-US" sz="3800" dirty="0" smtClean="0"/>
              <a:t> </a:t>
            </a:r>
            <a:r>
              <a:rPr lang="en-US" altLang="en-US" sz="3800" dirty="0" err="1" smtClean="0"/>
              <a:t>sociologia</a:t>
            </a:r>
            <a:endParaRPr lang="en-US" altLang="en-US" sz="3800" dirty="0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Cultura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Struttura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Potere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A5DDCD7-598F-474E-ADB7-BCBD37AA0BE4}" type="slidenum">
              <a:rPr lang="en-US" smtClean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1600835"/>
            <a:ext cx="5231130" cy="194143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Cultura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, </a:t>
            </a:r>
            <a:r>
              <a:rPr lang="en-US" dirty="0" err="1" smtClean="0"/>
              <a:t>credenze</a:t>
            </a:r>
            <a:r>
              <a:rPr lang="en-US" dirty="0" smtClean="0"/>
              <a:t>, </a:t>
            </a:r>
            <a:r>
              <a:rPr lang="en-US" dirty="0" err="1" smtClean="0"/>
              <a:t>norme</a:t>
            </a:r>
            <a:r>
              <a:rPr lang="en-US" dirty="0" smtClean="0"/>
              <a:t>, </a:t>
            </a:r>
            <a:r>
              <a:rPr lang="en-US" dirty="0" err="1" smtClean="0"/>
              <a:t>linguaggi</a:t>
            </a:r>
            <a:r>
              <a:rPr lang="en-US" dirty="0" smtClean="0"/>
              <a:t>, </a:t>
            </a:r>
            <a:r>
              <a:rPr lang="en-US" dirty="0" err="1" smtClean="0"/>
              <a:t>comportamenti</a:t>
            </a:r>
            <a:r>
              <a:rPr lang="en-US" dirty="0" smtClean="0"/>
              <a:t> e </a:t>
            </a:r>
            <a:r>
              <a:rPr lang="en-US" dirty="0" err="1" smtClean="0"/>
              <a:t>oggetti</a:t>
            </a:r>
            <a:r>
              <a:rPr lang="en-US" dirty="0" smtClean="0"/>
              <a:t> </a:t>
            </a:r>
            <a:r>
              <a:rPr lang="en-US" dirty="0" err="1" smtClean="0"/>
              <a:t>materiali</a:t>
            </a:r>
            <a:r>
              <a:rPr lang="en-US" dirty="0" smtClean="0"/>
              <a:t> </a:t>
            </a:r>
            <a:r>
              <a:rPr lang="en-US" dirty="0" err="1" smtClean="0"/>
              <a:t>condivisi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un </a:t>
            </a:r>
            <a:r>
              <a:rPr lang="en-US" dirty="0" err="1" smtClean="0"/>
              <a:t>gruppo</a:t>
            </a:r>
            <a:r>
              <a:rPr lang="en-US" dirty="0" smtClean="0"/>
              <a:t> e </a:t>
            </a:r>
            <a:r>
              <a:rPr lang="en-US" dirty="0" err="1" smtClean="0"/>
              <a:t>trasmessi</a:t>
            </a:r>
            <a:r>
              <a:rPr lang="en-US" dirty="0" smtClean="0"/>
              <a:t> </a:t>
            </a:r>
            <a:r>
              <a:rPr lang="en-US" dirty="0" err="1" smtClean="0"/>
              <a:t>socialmente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generazione</a:t>
            </a:r>
            <a:r>
              <a:rPr lang="en-US" dirty="0" smtClean="0"/>
              <a:t> </a:t>
            </a:r>
            <a:r>
              <a:rPr lang="en-US" dirty="0" err="1" smtClean="0"/>
              <a:t>all’altra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3581400"/>
            <a:ext cx="4953000" cy="102253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Struttura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Modelli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comportamenti</a:t>
            </a:r>
            <a:r>
              <a:rPr lang="en-US" dirty="0" smtClean="0"/>
              <a:t> </a:t>
            </a:r>
            <a:r>
              <a:rPr lang="en-US" dirty="0" err="1" smtClean="0"/>
              <a:t>ricorrenti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vita </a:t>
            </a:r>
            <a:r>
              <a:rPr lang="en-US" dirty="0" err="1" smtClean="0"/>
              <a:t>sociale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4769485"/>
            <a:ext cx="4953000" cy="13288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Potere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La </a:t>
            </a:r>
            <a:r>
              <a:rPr lang="en-US" dirty="0" err="1" smtClean="0"/>
              <a:t>capacità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raggiungere</a:t>
            </a:r>
            <a:r>
              <a:rPr lang="en-US" dirty="0" smtClean="0"/>
              <a:t> un </a:t>
            </a:r>
            <a:r>
              <a:rPr lang="en-US" dirty="0" err="1" smtClean="0"/>
              <a:t>obiettivo</a:t>
            </a:r>
            <a:r>
              <a:rPr lang="en-US" dirty="0" smtClean="0"/>
              <a:t> </a:t>
            </a:r>
            <a:r>
              <a:rPr lang="en-US" dirty="0" err="1" smtClean="0"/>
              <a:t>prefissato</a:t>
            </a:r>
            <a:r>
              <a:rPr lang="en-US" dirty="0" smtClean="0"/>
              <a:t> </a:t>
            </a:r>
            <a:r>
              <a:rPr lang="en-US" dirty="0" err="1" smtClean="0"/>
              <a:t>malgrado</a:t>
            </a:r>
            <a:r>
              <a:rPr lang="en-US" dirty="0" smtClean="0"/>
              <a:t> </a:t>
            </a:r>
            <a:r>
              <a:rPr lang="en-US" dirty="0" err="1" smtClean="0"/>
              <a:t>l’opposizione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en-US" sz="4000" dirty="0" err="1" smtClean="0"/>
              <a:t>Sociologia</a:t>
            </a:r>
            <a:r>
              <a:rPr lang="en-US" altLang="en-US" sz="4000" dirty="0" smtClean="0"/>
              <a:t> e </a:t>
            </a:r>
            <a:r>
              <a:rPr lang="en-US" altLang="en-US" sz="4000" dirty="0" err="1" smtClean="0"/>
              <a:t>cambiamento</a:t>
            </a:r>
            <a:r>
              <a:rPr lang="en-US" altLang="en-US" sz="4000" dirty="0" smtClean="0"/>
              <a:t> </a:t>
            </a:r>
            <a:r>
              <a:rPr lang="en-US" altLang="en-US" sz="4000" smtClean="0"/>
              <a:t>sociale</a:t>
            </a:r>
            <a:endParaRPr lang="en-US" altLang="en-US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 err="1" smtClean="0"/>
              <a:t>Dalla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modernità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postmodernità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lvl="1">
              <a:buNone/>
            </a:pP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1B1C0B-7000-4CD5-9C6F-9A6FE74CDC36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2861310"/>
            <a:ext cx="5943600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Postmodernità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storica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ha </a:t>
            </a:r>
            <a:r>
              <a:rPr lang="en-US" dirty="0" err="1" smtClean="0"/>
              <a:t>inizio</a:t>
            </a:r>
            <a:r>
              <a:rPr lang="en-US" dirty="0" smtClean="0"/>
              <a:t> a </a:t>
            </a:r>
            <a:r>
              <a:rPr lang="en-US" dirty="0" err="1" smtClean="0"/>
              <a:t>metà</a:t>
            </a:r>
            <a:r>
              <a:rPr lang="en-US" dirty="0" smtClean="0"/>
              <a:t> del XX </a:t>
            </a:r>
            <a:r>
              <a:rPr lang="en-US" dirty="0" err="1" smtClean="0"/>
              <a:t>secolo</a:t>
            </a:r>
            <a:r>
              <a:rPr lang="en-US" dirty="0" smtClean="0"/>
              <a:t>, </a:t>
            </a:r>
            <a:r>
              <a:rPr lang="en-US" dirty="0" err="1" smtClean="0"/>
              <a:t>caratterizzata</a:t>
            </a:r>
            <a:r>
              <a:rPr lang="en-US" dirty="0" smtClean="0"/>
              <a:t> </a:t>
            </a:r>
            <a:r>
              <a:rPr lang="en-US" dirty="0" err="1" smtClean="0"/>
              <a:t>dall’ascesa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economie</a:t>
            </a:r>
            <a:r>
              <a:rPr lang="en-US" dirty="0" smtClean="0"/>
              <a:t> </a:t>
            </a:r>
            <a:r>
              <a:rPr lang="en-US" dirty="0" err="1" smtClean="0"/>
              <a:t>basate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e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frammentazione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credenze</a:t>
            </a:r>
            <a:r>
              <a:rPr lang="en-US" dirty="0" smtClean="0"/>
              <a:t> </a:t>
            </a:r>
            <a:r>
              <a:rPr lang="en-US" dirty="0" err="1" smtClean="0"/>
              <a:t>politiche</a:t>
            </a:r>
            <a:r>
              <a:rPr lang="en-US" dirty="0" smtClean="0"/>
              <a:t> e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metodi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conoscenza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Argomenti</a:t>
            </a:r>
            <a:r>
              <a:rPr lang="en-US" altLang="en-US" dirty="0" smtClean="0"/>
              <a:t> </a:t>
            </a:r>
            <a:r>
              <a:rPr lang="en-US" altLang="en-US" smtClean="0"/>
              <a:t>trattati</a:t>
            </a: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Che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cos’è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quando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nasce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sociologia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 </a:t>
            </a:r>
            <a:r>
              <a:rPr lang="en-US" altLang="en-US" dirty="0" err="1" smtClean="0"/>
              <a:t>fondamenti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pensiero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sociologico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Il </a:t>
            </a:r>
            <a:r>
              <a:rPr lang="en-US" altLang="en-US" dirty="0" err="1" smtClean="0"/>
              <a:t>pluralismo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teorico</a:t>
            </a:r>
            <a:r>
              <a:rPr lang="en-US" altLang="en-US" dirty="0" smtClean="0"/>
              <a:t> in </a:t>
            </a:r>
            <a:r>
              <a:rPr lang="en-US" altLang="en-US" dirty="0" err="1" smtClean="0"/>
              <a:t>sociologia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Il </a:t>
            </a:r>
            <a:r>
              <a:rPr lang="en-US" altLang="en-US" dirty="0" err="1" smtClean="0"/>
              <a:t>terreno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comune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sociologia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cultura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struttura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potere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Sociologia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cambiamento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C5A965C-1714-42E8-89FD-BBAD56CCE298}" type="slidenum">
              <a:rPr lang="en-US" smtClean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Che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cos’è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sociologia</a:t>
            </a:r>
            <a:r>
              <a:rPr lang="en-US" altLang="en-US" dirty="0" smtClean="0"/>
              <a:t>?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F78BE3D5-D57A-4649-9FCB-5321F36938FB}" type="slidenum">
              <a:rPr lang="en-US"/>
            </a:fld>
            <a:endParaRPr lang="en-US" dirty="0"/>
          </a:p>
        </p:txBody>
      </p:sp>
      <p:sp>
        <p:nvSpPr>
          <p:cNvPr id="12293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prospettiva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sociologica</a:t>
            </a:r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Sociologia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buon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senso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sociologia</a:t>
            </a:r>
            <a:r>
              <a:rPr lang="en-US" altLang="en-US" dirty="0" smtClean="0"/>
              <a:t> come </a:t>
            </a:r>
            <a:r>
              <a:rPr lang="en-US" altLang="en-US" dirty="0" err="1" smtClean="0"/>
              <a:t>disciplina</a:t>
            </a:r>
            <a:endParaRPr lang="en-US" alt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" y="3703638"/>
            <a:ext cx="46482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smtClean="0"/>
              <a:t>La </a:t>
            </a:r>
            <a:r>
              <a:rPr lang="en-US" b="1" dirty="0" err="1" smtClean="0"/>
              <a:t>sociologia</a:t>
            </a:r>
            <a:r>
              <a:rPr lang="en-US" b="1" dirty="0" smtClean="0"/>
              <a:t> è: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Lo studio </a:t>
            </a:r>
            <a:r>
              <a:rPr lang="en-US" dirty="0" err="1" smtClean="0"/>
              <a:t>sistematico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individui</a:t>
            </a:r>
            <a:r>
              <a:rPr lang="en-US" dirty="0" smtClean="0"/>
              <a:t> e </a:t>
            </a:r>
            <a:r>
              <a:rPr lang="en-US" dirty="0" err="1" smtClean="0"/>
              <a:t>società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4846955"/>
            <a:ext cx="7444740" cy="163489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/>
              <a:t>La </a:t>
            </a:r>
            <a:r>
              <a:rPr lang="en-US" b="1" dirty="0" err="1" smtClean="0"/>
              <a:t>prospettiva</a:t>
            </a:r>
            <a:r>
              <a:rPr lang="en-US" b="1" dirty="0" smtClean="0"/>
              <a:t> </a:t>
            </a:r>
            <a:r>
              <a:rPr lang="en-US" b="1" dirty="0" err="1" smtClean="0"/>
              <a:t>sociologica</a:t>
            </a:r>
            <a:r>
              <a:rPr lang="en-US" b="1" dirty="0" smtClean="0"/>
              <a:t> </a:t>
            </a:r>
            <a:endParaRPr lang="en-US" i="1" dirty="0"/>
          </a:p>
          <a:p>
            <a:pPr>
              <a:defRPr/>
            </a:pP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sull’</a:t>
            </a:r>
            <a:r>
              <a:rPr lang="en-US" i="1" dirty="0" err="1" smtClean="0"/>
              <a:t>immaginazione</a:t>
            </a:r>
            <a:r>
              <a:rPr lang="en-US" i="1" dirty="0" smtClean="0"/>
              <a:t> </a:t>
            </a:r>
            <a:r>
              <a:rPr lang="en-US" i="1" dirty="0" err="1" smtClean="0"/>
              <a:t>sociologica</a:t>
            </a:r>
            <a:r>
              <a:rPr lang="en-US" i="1" dirty="0" smtClean="0"/>
              <a:t> </a:t>
            </a:r>
            <a:r>
              <a:rPr lang="en-US" dirty="0" smtClean="0"/>
              <a:t>(Mills 1959)</a:t>
            </a:r>
            <a:r>
              <a:rPr lang="en-US" i="1" dirty="0" smtClean="0"/>
              <a:t>,</a:t>
            </a:r>
            <a:r>
              <a:rPr lang="en-US" dirty="0" smtClean="0"/>
              <a:t> vale a dire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capacità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afferrare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mutuo</a:t>
            </a:r>
            <a:r>
              <a:rPr lang="en-US" dirty="0" smtClean="0"/>
              <a:t> </a:t>
            </a:r>
            <a:r>
              <a:rPr lang="en-US" dirty="0" err="1" smtClean="0"/>
              <a:t>rapporto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esiste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biografia</a:t>
            </a:r>
            <a:r>
              <a:rPr lang="en-US" dirty="0" smtClean="0"/>
              <a:t> </a:t>
            </a:r>
            <a:r>
              <a:rPr lang="en-US" dirty="0" err="1" smtClean="0"/>
              <a:t>individuale</a:t>
            </a:r>
            <a:r>
              <a:rPr lang="en-US" dirty="0" smtClean="0"/>
              <a:t> e </a:t>
            </a:r>
            <a:r>
              <a:rPr lang="en-US" dirty="0" err="1" smtClean="0"/>
              <a:t>storia</a:t>
            </a:r>
            <a:r>
              <a:rPr lang="en-US" dirty="0" smtClean="0"/>
              <a:t>, in un </a:t>
            </a:r>
            <a:r>
              <a:rPr lang="en-US" dirty="0" err="1" smtClean="0"/>
              <a:t>determinato</a:t>
            </a:r>
            <a:r>
              <a:rPr lang="en-US" dirty="0" smtClean="0"/>
              <a:t> </a:t>
            </a:r>
            <a:r>
              <a:rPr lang="en-US" dirty="0" err="1" smtClean="0"/>
              <a:t>contesto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La </a:t>
            </a:r>
            <a:r>
              <a:rPr lang="en-US" altLang="en-US" sz="4000" dirty="0" err="1" smtClean="0"/>
              <a:t>nascita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della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sociologia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lega</a:t>
            </a:r>
            <a:r>
              <a:rPr lang="en-US" altLang="en-US" sz="4000" dirty="0" smtClean="0"/>
              <a:t> a (1):</a:t>
            </a:r>
            <a:endParaRPr lang="en-US" altLang="en-US" sz="40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L’ascesa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modernità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Lo </a:t>
            </a:r>
            <a:r>
              <a:rPr lang="en-US" altLang="en-US" dirty="0" err="1" smtClean="0"/>
              <a:t>sviluppo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Scienza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moderna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dell’Illuminismo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EC7B221-EE22-4D2A-A03F-99E4FEA5C13E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200400"/>
            <a:ext cx="6695440" cy="194155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Modernità</a:t>
            </a:r>
            <a:endParaRPr lang="en-US" i="1" dirty="0"/>
          </a:p>
          <a:p>
            <a:pPr>
              <a:defRPr/>
            </a:pP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storica</a:t>
            </a:r>
            <a:r>
              <a:rPr lang="en-US" dirty="0" smtClean="0"/>
              <a:t> </a:t>
            </a:r>
            <a:r>
              <a:rPr lang="en-US" dirty="0" err="1" smtClean="0"/>
              <a:t>caratterizzata</a:t>
            </a:r>
            <a:r>
              <a:rPr lang="en-US" dirty="0" smtClean="0"/>
              <a:t> </a:t>
            </a:r>
            <a:r>
              <a:rPr lang="en-US" dirty="0" err="1" smtClean="0"/>
              <a:t>dallo</a:t>
            </a:r>
            <a:r>
              <a:rPr lang="en-US" dirty="0" smtClean="0"/>
              <a:t> </a:t>
            </a:r>
            <a:r>
              <a:rPr lang="en-US" dirty="0" err="1" smtClean="0"/>
              <a:t>sviluppo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democrazia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libertà</a:t>
            </a:r>
            <a:r>
              <a:rPr lang="en-US" dirty="0" smtClean="0"/>
              <a:t> </a:t>
            </a:r>
            <a:r>
              <a:rPr lang="en-US" dirty="0" err="1" smtClean="0"/>
              <a:t>personali</a:t>
            </a:r>
            <a:r>
              <a:rPr lang="en-US" dirty="0" smtClean="0"/>
              <a:t>, </a:t>
            </a:r>
            <a:r>
              <a:rPr lang="en-US" dirty="0" err="1" smtClean="0"/>
              <a:t>dal</a:t>
            </a:r>
            <a:r>
              <a:rPr lang="en-US" dirty="0" smtClean="0"/>
              <a:t> </a:t>
            </a:r>
            <a:r>
              <a:rPr lang="en-US" dirty="0" err="1" smtClean="0"/>
              <a:t>crescente</a:t>
            </a:r>
            <a:r>
              <a:rPr lang="en-US" dirty="0" smtClean="0"/>
              <a:t> </a:t>
            </a:r>
            <a:r>
              <a:rPr lang="en-US" dirty="0" err="1" smtClean="0"/>
              <a:t>ricorso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ragione</a:t>
            </a:r>
            <a:r>
              <a:rPr lang="en-US" dirty="0" smtClean="0"/>
              <a:t> e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scienza</a:t>
            </a:r>
            <a:r>
              <a:rPr lang="en-US" dirty="0" smtClean="0"/>
              <a:t> per </a:t>
            </a:r>
            <a:r>
              <a:rPr lang="en-US" dirty="0" err="1" smtClean="0"/>
              <a:t>spiegare</a:t>
            </a:r>
            <a:r>
              <a:rPr lang="en-US" dirty="0" smtClean="0"/>
              <a:t> la </a:t>
            </a:r>
            <a:r>
              <a:rPr lang="en-US" dirty="0" err="1" smtClean="0"/>
              <a:t>natura</a:t>
            </a:r>
            <a:r>
              <a:rPr lang="en-US" dirty="0" smtClean="0"/>
              <a:t> 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mondo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, e </a:t>
            </a:r>
            <a:r>
              <a:rPr lang="en-US" dirty="0" err="1" smtClean="0"/>
              <a:t>dall’affermazione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un’economia</a:t>
            </a:r>
            <a:r>
              <a:rPr lang="en-US" dirty="0" smtClean="0"/>
              <a:t> </a:t>
            </a:r>
            <a:r>
              <a:rPr lang="en-US" dirty="0" err="1" smtClean="0"/>
              <a:t>industriale</a:t>
            </a:r>
            <a:r>
              <a:rPr lang="en-US" dirty="0" smtClean="0"/>
              <a:t> </a:t>
            </a:r>
            <a:r>
              <a:rPr lang="en-US" dirty="0" err="1" smtClean="0"/>
              <a:t>urbana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4999355"/>
            <a:ext cx="5996305" cy="13275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Scienza</a:t>
            </a:r>
            <a:r>
              <a:rPr lang="en-US" b="1" dirty="0" smtClean="0"/>
              <a:t> </a:t>
            </a:r>
            <a:r>
              <a:rPr lang="en-US" b="1" dirty="0" err="1" smtClean="0"/>
              <a:t>moderna</a:t>
            </a:r>
            <a:endParaRPr lang="en-US" b="1" dirty="0"/>
          </a:p>
          <a:p>
            <a:pPr>
              <a:defRPr/>
            </a:pPr>
            <a:r>
              <a:rPr lang="en-US" dirty="0" smtClean="0"/>
              <a:t>Si </a:t>
            </a:r>
            <a:r>
              <a:rPr lang="en-US" dirty="0" err="1" smtClean="0"/>
              <a:t>avvale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logica</a:t>
            </a:r>
            <a:r>
              <a:rPr lang="en-US" dirty="0" smtClean="0"/>
              <a:t> 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raccolta</a:t>
            </a:r>
            <a:r>
              <a:rPr lang="en-US" dirty="0" smtClean="0"/>
              <a:t> </a:t>
            </a:r>
            <a:r>
              <a:rPr lang="en-US" dirty="0" err="1" smtClean="0"/>
              <a:t>sistematica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prove </a:t>
            </a:r>
            <a:r>
              <a:rPr lang="en-US" dirty="0" err="1" smtClean="0"/>
              <a:t>empiriche</a:t>
            </a:r>
            <a:r>
              <a:rPr lang="en-US" dirty="0" smtClean="0"/>
              <a:t> per </a:t>
            </a:r>
            <a:r>
              <a:rPr lang="en-US" dirty="0" err="1" smtClean="0"/>
              <a:t>supportare</a:t>
            </a:r>
            <a:r>
              <a:rPr lang="en-US" dirty="0" smtClean="0"/>
              <a:t> le </a:t>
            </a:r>
            <a:r>
              <a:rPr lang="en-US" dirty="0" err="1" smtClean="0"/>
              <a:t>proprie</a:t>
            </a:r>
            <a:r>
              <a:rPr lang="en-US" dirty="0" smtClean="0"/>
              <a:t> </a:t>
            </a:r>
            <a:r>
              <a:rPr lang="en-US" dirty="0" err="1" smtClean="0"/>
              <a:t>affermazioni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La </a:t>
            </a:r>
            <a:r>
              <a:rPr lang="en-US" altLang="en-US" sz="4000" dirty="0" err="1" smtClean="0"/>
              <a:t>nascita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della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sociologia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si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lega</a:t>
            </a:r>
            <a:r>
              <a:rPr lang="en-US" altLang="en-US" sz="4000" dirty="0" smtClean="0"/>
              <a:t> a (2):</a:t>
            </a:r>
            <a:endParaRPr lang="en-US" altLang="en-US" sz="4000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 </a:t>
            </a:r>
            <a:r>
              <a:rPr lang="en-US" altLang="en-US" dirty="0" err="1" smtClean="0"/>
              <a:t>Rivoluzioni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politiche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L’ascesa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della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democrazia</a:t>
            </a:r>
            <a:r>
              <a:rPr lang="en-US" altLang="en-US" dirty="0" smtClean="0"/>
              <a:t>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La </a:t>
            </a:r>
            <a:r>
              <a:rPr lang="en-US" altLang="en-US" dirty="0" err="1" smtClean="0"/>
              <a:t>Rivoluzione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economica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sociale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capitalismo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industriale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urbanizzazione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F4B61B9-EA25-40FA-A498-7D4989C8552B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886200"/>
            <a:ext cx="4733925" cy="13261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Industrializzazione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L’uso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larga</a:t>
            </a:r>
            <a:r>
              <a:rPr lang="en-US" dirty="0" smtClean="0"/>
              <a:t> </a:t>
            </a:r>
            <a:r>
              <a:rPr lang="en-US" dirty="0" err="1" smtClean="0"/>
              <a:t>scala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macchinari</a:t>
            </a:r>
            <a:r>
              <a:rPr lang="en-US" dirty="0" smtClean="0"/>
              <a:t> per la </a:t>
            </a:r>
            <a:r>
              <a:rPr lang="en-US" dirty="0" err="1" smtClean="0"/>
              <a:t>produzione</a:t>
            </a:r>
            <a:r>
              <a:rPr lang="en-US" dirty="0" smtClean="0"/>
              <a:t> in </a:t>
            </a:r>
            <a:r>
              <a:rPr lang="en-US" dirty="0" err="1" smtClean="0"/>
              <a:t>serie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beni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consumo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00475" y="5212080"/>
            <a:ext cx="2362200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Urbanizazione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Lo </a:t>
            </a:r>
            <a:r>
              <a:rPr lang="en-US" dirty="0" err="1" smtClean="0"/>
              <a:t>sviluppo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città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I </a:t>
            </a:r>
            <a:r>
              <a:rPr lang="en-US" altLang="en-US" sz="4000" dirty="0" err="1" smtClean="0"/>
              <a:t>fondamenti</a:t>
            </a:r>
            <a:r>
              <a:rPr lang="en-US" altLang="en-US" sz="4000" dirty="0" smtClean="0"/>
              <a:t> del </a:t>
            </a:r>
            <a:r>
              <a:rPr lang="en-US" altLang="en-US" sz="4000" dirty="0" err="1" smtClean="0"/>
              <a:t>pensiero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sociologico</a:t>
            </a:r>
            <a:r>
              <a:rPr lang="en-US" altLang="en-US" sz="4000" dirty="0" smtClean="0"/>
              <a:t> (1) </a:t>
            </a:r>
            <a:endParaRPr lang="en-US" altLang="en-US" sz="3900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700" dirty="0" err="1" smtClean="0"/>
              <a:t>Definire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l’ambito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della</a:t>
            </a:r>
            <a:r>
              <a:rPr lang="en-US" altLang="en-US" sz="2700" dirty="0" smtClean="0"/>
              <a:t> </a:t>
            </a:r>
            <a:r>
              <a:rPr lang="en-US" altLang="en-US" sz="2700" dirty="0" err="1" smtClean="0"/>
              <a:t>sociologia</a:t>
            </a:r>
            <a:r>
              <a:rPr lang="en-US" altLang="en-US" sz="2700" dirty="0" smtClean="0"/>
              <a:t>: Comte e Spencer</a:t>
            </a:r>
            <a:endParaRPr lang="en-US" altLang="en-US" sz="2700" dirty="0" smtClean="0"/>
          </a:p>
          <a:p>
            <a:pPr lvl="1" eaLnBrk="1" hangingPunct="1"/>
            <a:r>
              <a:rPr lang="en-US" altLang="en-US" sz="2500" dirty="0" err="1" smtClean="0"/>
              <a:t>Auguste</a:t>
            </a:r>
            <a:r>
              <a:rPr lang="en-US" altLang="en-US" sz="2500" dirty="0" smtClean="0"/>
              <a:t> Comte: </a:t>
            </a:r>
            <a:r>
              <a:rPr lang="en-US" altLang="en-US" sz="2500" dirty="0" err="1" smtClean="0"/>
              <a:t>Stabilità</a:t>
            </a:r>
            <a:r>
              <a:rPr lang="en-US" altLang="en-US" sz="2500" dirty="0" smtClean="0"/>
              <a:t> e </a:t>
            </a:r>
            <a:r>
              <a:rPr lang="en-US" altLang="en-US" sz="2500" dirty="0" err="1" smtClean="0"/>
              <a:t>cambiamento</a:t>
            </a:r>
            <a:r>
              <a:rPr lang="en-US" altLang="en-US" sz="2500" dirty="0" smtClean="0"/>
              <a:t>.</a:t>
            </a:r>
            <a:endParaRPr lang="en-US" altLang="en-US" sz="2500" dirty="0" smtClean="0"/>
          </a:p>
          <a:p>
            <a:pPr lvl="1" eaLnBrk="1" hangingPunct="1"/>
            <a:r>
              <a:rPr lang="en-US" altLang="en-US" sz="2500" dirty="0" smtClean="0"/>
              <a:t>Herbert Spencer: </a:t>
            </a:r>
            <a:r>
              <a:rPr lang="en-US" altLang="en-US" sz="2500" dirty="0" err="1" smtClean="0"/>
              <a:t>Società</a:t>
            </a:r>
            <a:r>
              <a:rPr lang="en-US" altLang="en-US" sz="2500" dirty="0" smtClean="0"/>
              <a:t> come </a:t>
            </a:r>
            <a:r>
              <a:rPr lang="en-US" altLang="en-US" sz="2500" dirty="0" err="1" smtClean="0"/>
              <a:t>organismo</a:t>
            </a:r>
            <a:r>
              <a:rPr lang="en-US" altLang="en-US" sz="2500" dirty="0" smtClean="0"/>
              <a:t> </a:t>
            </a:r>
            <a:r>
              <a:rPr lang="en-US" altLang="en-US" sz="2500" dirty="0" err="1" smtClean="0"/>
              <a:t>sociale</a:t>
            </a:r>
            <a:r>
              <a:rPr lang="en-US" altLang="en-US" sz="2500" dirty="0" smtClean="0"/>
              <a:t>.</a:t>
            </a:r>
            <a:endParaRPr lang="en-US" altLang="en-US" sz="25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EEFB1FF-FDA0-4C57-8092-BDEB2AD0F4A3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3542109"/>
            <a:ext cx="4267200" cy="25538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Positivismo</a:t>
            </a:r>
            <a:endParaRPr lang="en-US" b="1" dirty="0"/>
          </a:p>
          <a:p>
            <a:pPr>
              <a:defRPr/>
            </a:pPr>
            <a:r>
              <a:rPr lang="en-US" dirty="0" smtClean="0"/>
              <a:t>É </a:t>
            </a:r>
            <a:r>
              <a:rPr lang="en-US" dirty="0" err="1" smtClean="0"/>
              <a:t>quella</a:t>
            </a:r>
            <a:r>
              <a:rPr lang="en-US" dirty="0" smtClean="0"/>
              <a:t> </a:t>
            </a:r>
            <a:r>
              <a:rPr lang="en-US" dirty="0" err="1" smtClean="0"/>
              <a:t>corrente</a:t>
            </a:r>
            <a:r>
              <a:rPr lang="en-US" dirty="0" smtClean="0"/>
              <a:t> </a:t>
            </a:r>
            <a:r>
              <a:rPr lang="en-US" dirty="0" err="1" smtClean="0"/>
              <a:t>filosofica</a:t>
            </a:r>
            <a:r>
              <a:rPr lang="en-US" dirty="0" smtClean="0"/>
              <a:t> </a:t>
            </a:r>
            <a:r>
              <a:rPr lang="en-US" dirty="0" err="1" smtClean="0"/>
              <a:t>ottocentesca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credenza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conoscenza</a:t>
            </a:r>
            <a:r>
              <a:rPr lang="en-US" dirty="0" smtClean="0"/>
              <a:t> </a:t>
            </a:r>
            <a:r>
              <a:rPr lang="en-US" dirty="0" err="1" smtClean="0"/>
              <a:t>esatta</a:t>
            </a:r>
            <a:r>
              <a:rPr lang="en-US" dirty="0" smtClean="0"/>
              <a:t>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derivare</a:t>
            </a:r>
            <a:r>
              <a:rPr lang="en-US" dirty="0" smtClean="0"/>
              <a:t> solo </a:t>
            </a:r>
            <a:r>
              <a:rPr lang="en-US" dirty="0" err="1" smtClean="0"/>
              <a:t>dall’uso</a:t>
            </a:r>
            <a:r>
              <a:rPr lang="en-US" dirty="0" smtClean="0"/>
              <a:t> del </a:t>
            </a:r>
            <a:r>
              <a:rPr lang="en-US" dirty="0" err="1" smtClean="0"/>
              <a:t>metodo</a:t>
            </a:r>
            <a:r>
              <a:rPr lang="en-US" dirty="0" smtClean="0"/>
              <a:t> </a:t>
            </a:r>
            <a:r>
              <a:rPr lang="en-US" dirty="0" err="1" smtClean="0"/>
              <a:t>scientifico</a:t>
            </a:r>
            <a:r>
              <a:rPr lang="en-US" dirty="0" smtClean="0"/>
              <a:t> e </a:t>
            </a:r>
            <a:r>
              <a:rPr lang="en-US" dirty="0" err="1" smtClean="0"/>
              <a:t>che</a:t>
            </a:r>
            <a:r>
              <a:rPr lang="en-US" dirty="0" smtClean="0"/>
              <a:t> la </a:t>
            </a:r>
            <a:r>
              <a:rPr lang="en-US" dirty="0" err="1" smtClean="0"/>
              <a:t>scienza</a:t>
            </a:r>
            <a:r>
              <a:rPr lang="en-US" dirty="0" smtClean="0"/>
              <a:t> </a:t>
            </a:r>
            <a:r>
              <a:rPr lang="en-US" dirty="0" err="1" smtClean="0"/>
              <a:t>sarà</a:t>
            </a:r>
            <a:r>
              <a:rPr lang="en-US" dirty="0" smtClean="0"/>
              <a:t> in </a:t>
            </a:r>
            <a:r>
              <a:rPr lang="en-US" dirty="0" err="1" smtClean="0"/>
              <a:t>grado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risolvere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dell’umanità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 “</a:t>
            </a:r>
            <a:r>
              <a:rPr lang="en-US" altLang="en-US" dirty="0" err="1" smtClean="0"/>
              <a:t>classici</a:t>
            </a:r>
            <a:r>
              <a:rPr lang="en-US" altLang="en-US" dirty="0" smtClean="0"/>
              <a:t>” (o </a:t>
            </a:r>
            <a:r>
              <a:rPr lang="en-US" altLang="en-US" dirty="0" err="1" smtClean="0"/>
              <a:t>padri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fondatori</a:t>
            </a:r>
            <a:r>
              <a:rPr lang="en-US" altLang="en-US" dirty="0" smtClean="0"/>
              <a:t>): Marx, Durkheim, </a:t>
            </a:r>
            <a:br>
              <a:rPr lang="en-US" altLang="en-US" dirty="0" smtClean="0"/>
            </a:br>
            <a:r>
              <a:rPr lang="en-US" altLang="en-US" dirty="0" smtClean="0"/>
              <a:t>e Weber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Karl Marx: </a:t>
            </a:r>
            <a:r>
              <a:rPr lang="en-US" altLang="en-US" dirty="0" err="1" smtClean="0"/>
              <a:t>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concentra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sull’analisi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capitalismo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dei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suoi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effetti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F23735D-6A79-4BA9-9240-E21A4F8571F6}" type="slidenum">
              <a:rPr lang="en-US" smtClean="0"/>
            </a:fld>
            <a:endParaRPr lang="en-US" dirty="0"/>
          </a:p>
        </p:txBody>
      </p:sp>
      <p:sp>
        <p:nvSpPr>
          <p:cNvPr id="18437" name="Title 1"/>
          <p:cNvSpPr/>
          <p:nvPr/>
        </p:nvSpPr>
        <p:spPr bwMode="auto">
          <a:xfrm>
            <a:off x="612775" y="152400"/>
            <a:ext cx="8378825" cy="99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en-US" sz="4000" dirty="0" smtClean="0"/>
              <a:t>I </a:t>
            </a:r>
            <a:r>
              <a:rPr lang="en-US" altLang="en-US" sz="4000" dirty="0" err="1" smtClean="0"/>
              <a:t>fondamenti</a:t>
            </a:r>
            <a:r>
              <a:rPr lang="en-US" altLang="en-US" sz="4000" dirty="0" smtClean="0"/>
              <a:t> del </a:t>
            </a:r>
            <a:r>
              <a:rPr lang="en-US" altLang="en-US" sz="4000" dirty="0" err="1" smtClean="0"/>
              <a:t>pensiero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sociologico</a:t>
            </a:r>
            <a:r>
              <a:rPr lang="en-US" altLang="en-US" sz="4000" dirty="0" smtClean="0"/>
              <a:t> (2)</a:t>
            </a:r>
            <a:endParaRPr lang="en-US" altLang="en-US" sz="39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1425" y="3779837"/>
            <a:ext cx="4041775" cy="1634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Socialismo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economico</a:t>
            </a:r>
            <a:r>
              <a:rPr lang="en-US" dirty="0" smtClean="0"/>
              <a:t>, </a:t>
            </a:r>
            <a:r>
              <a:rPr lang="en-US" dirty="0" err="1" smtClean="0"/>
              <a:t>alternativo</a:t>
            </a:r>
            <a:r>
              <a:rPr lang="en-US" dirty="0" smtClean="0"/>
              <a:t> al </a:t>
            </a:r>
            <a:r>
              <a:rPr lang="en-US" dirty="0" err="1" smtClean="0"/>
              <a:t>capitalismo</a:t>
            </a:r>
            <a:r>
              <a:rPr lang="en-US" dirty="0" smtClean="0"/>
              <a:t>, </a:t>
            </a:r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socializzazione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mezzi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produzione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 “</a:t>
            </a:r>
            <a:r>
              <a:rPr lang="en-US" altLang="en-US" dirty="0" err="1" smtClean="0"/>
              <a:t>classici</a:t>
            </a:r>
            <a:r>
              <a:rPr lang="en-US" altLang="en-US" dirty="0" smtClean="0"/>
              <a:t>” (o </a:t>
            </a:r>
            <a:r>
              <a:rPr lang="en-US" altLang="en-US" dirty="0" err="1" smtClean="0"/>
              <a:t>padri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fondatori</a:t>
            </a:r>
            <a:r>
              <a:rPr lang="en-US" altLang="en-US" dirty="0" smtClean="0"/>
              <a:t>): Marx, Durkheim, e Weber </a:t>
            </a:r>
            <a:endParaRPr lang="en-US" altLang="en-US" i="1" dirty="0" smtClean="0"/>
          </a:p>
          <a:p>
            <a:pPr marL="457200" lvl="1" indent="0" eaLnBrk="1" hangingPunct="1">
              <a:buNone/>
            </a:pP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DCD2EDC-BFE0-4AB6-996F-544DB31DB5F8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200400"/>
            <a:ext cx="4038600" cy="13267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/>
              <a:t>Solidarietà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L’insieme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legami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uniscono</a:t>
            </a:r>
            <a:r>
              <a:rPr lang="en-US" dirty="0" smtClean="0"/>
              <a:t> i </a:t>
            </a:r>
            <a:r>
              <a:rPr lang="en-US" dirty="0" err="1" smtClean="0"/>
              <a:t>membri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collettività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880293"/>
            <a:ext cx="40386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Divisione</a:t>
            </a:r>
            <a:r>
              <a:rPr lang="en-US" b="1" dirty="0" smtClean="0"/>
              <a:t> del </a:t>
            </a:r>
            <a:r>
              <a:rPr lang="en-US" b="1" dirty="0" err="1" smtClean="0"/>
              <a:t>lavoro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basato</a:t>
            </a:r>
            <a:r>
              <a:rPr lang="en-US" dirty="0" smtClean="0"/>
              <a:t>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specializzazione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persone</a:t>
            </a:r>
            <a:r>
              <a:rPr lang="en-US" dirty="0" smtClean="0"/>
              <a:t> in </a:t>
            </a:r>
            <a:r>
              <a:rPr lang="en-US" dirty="0" err="1" smtClean="0"/>
              <a:t>compiti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60290" y="3352800"/>
            <a:ext cx="4041775" cy="10215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Coscienza</a:t>
            </a:r>
            <a:r>
              <a:rPr lang="en-US" b="1" dirty="0" smtClean="0"/>
              <a:t> </a:t>
            </a:r>
            <a:r>
              <a:rPr lang="en-US" b="1" dirty="0" err="1" smtClean="0"/>
              <a:t>collettiva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Insieme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valori</a:t>
            </a:r>
            <a:r>
              <a:rPr lang="en-US" dirty="0" smtClean="0"/>
              <a:t> </a:t>
            </a:r>
            <a:r>
              <a:rPr lang="en-US" dirty="0" err="1" smtClean="0"/>
              <a:t>condivisi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società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40910" y="4880610"/>
            <a:ext cx="4041775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anomia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Assenza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norme</a:t>
            </a:r>
            <a:r>
              <a:rPr lang="en-US" dirty="0" smtClean="0"/>
              <a:t> </a:t>
            </a:r>
            <a:r>
              <a:rPr lang="en-US" dirty="0" err="1" smtClean="0"/>
              <a:t>sociali</a:t>
            </a:r>
            <a:r>
              <a:rPr lang="en-US" dirty="0" smtClean="0"/>
              <a:t> e </a:t>
            </a:r>
            <a:r>
              <a:rPr lang="en-US" dirty="0" err="1" smtClean="0"/>
              <a:t>conseguente</a:t>
            </a:r>
            <a:r>
              <a:rPr lang="en-US" dirty="0" smtClean="0"/>
              <a:t> </a:t>
            </a:r>
            <a:r>
              <a:rPr lang="en-US" dirty="0" err="1" smtClean="0"/>
              <a:t>indebolimento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standard </a:t>
            </a:r>
            <a:r>
              <a:rPr lang="en-US" dirty="0" err="1" smtClean="0"/>
              <a:t>morali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9465" name="Title 1"/>
          <p:cNvSpPr/>
          <p:nvPr/>
        </p:nvSpPr>
        <p:spPr bwMode="auto">
          <a:xfrm>
            <a:off x="612775" y="152400"/>
            <a:ext cx="8378825" cy="99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en-US" sz="4000" dirty="0" smtClean="0"/>
              <a:t>I </a:t>
            </a:r>
            <a:r>
              <a:rPr lang="en-US" altLang="en-US" sz="4000" dirty="0" err="1" smtClean="0"/>
              <a:t>fondamenti</a:t>
            </a:r>
            <a:r>
              <a:rPr lang="en-US" altLang="en-US" sz="4000" dirty="0" smtClean="0"/>
              <a:t> del </a:t>
            </a:r>
            <a:r>
              <a:rPr lang="en-US" altLang="en-US" sz="4000" dirty="0" err="1" smtClean="0"/>
              <a:t>pensiero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sociologico</a:t>
            </a:r>
            <a:r>
              <a:rPr lang="en-US" altLang="en-US" sz="4000" dirty="0" smtClean="0"/>
              <a:t> (3)</a:t>
            </a:r>
            <a:endParaRPr lang="en-US" altLang="en-US" sz="3900" dirty="0">
              <a:solidFill>
                <a:schemeClr val="tx2"/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 “</a:t>
            </a:r>
            <a:r>
              <a:rPr lang="en-US" altLang="en-US" dirty="0" err="1" smtClean="0"/>
              <a:t>classici</a:t>
            </a:r>
            <a:r>
              <a:rPr lang="en-US" altLang="en-US" dirty="0" smtClean="0"/>
              <a:t>” (o </a:t>
            </a:r>
            <a:r>
              <a:rPr lang="en-US" altLang="en-US" dirty="0" err="1" smtClean="0"/>
              <a:t>padri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fondatori</a:t>
            </a:r>
            <a:r>
              <a:rPr lang="en-US" altLang="en-US" dirty="0" smtClean="0"/>
              <a:t>): Marx, Durkheim, e Weber </a:t>
            </a:r>
            <a:endParaRPr lang="en-US" altLang="en-US" sz="1800" dirty="0" smtClean="0"/>
          </a:p>
          <a:p>
            <a:pPr lvl="1" eaLnBrk="1" hangingPunct="1"/>
            <a:r>
              <a:rPr lang="en-US" altLang="en-US" dirty="0" smtClean="0"/>
              <a:t>Max Weber: </a:t>
            </a:r>
            <a:r>
              <a:rPr lang="en-US" altLang="en-US" dirty="0" err="1" smtClean="0"/>
              <a:t>l’etica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protestante</a:t>
            </a:r>
            <a:r>
              <a:rPr lang="en-US" altLang="en-US" dirty="0" smtClean="0"/>
              <a:t> e la </a:t>
            </a:r>
            <a:r>
              <a:rPr lang="en-US" altLang="en-US" dirty="0" err="1" smtClean="0"/>
              <a:t>razionalizzazione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mondo</a:t>
            </a:r>
            <a:r>
              <a:rPr lang="en-US" altLang="en-US" dirty="0" smtClean="0"/>
              <a:t>.</a:t>
            </a:r>
            <a:endParaRPr lang="en-US" alt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AB926E2-AE78-4242-BBA6-1D7CDB8A74D5}" type="slidenum">
              <a:rPr lang="en-US" smtClean="0"/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800" y="4038600"/>
            <a:ext cx="6629400" cy="132802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b="1" dirty="0" err="1" smtClean="0"/>
              <a:t>Razionalizzazione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società</a:t>
            </a:r>
            <a:endParaRPr lang="en-US" b="1" dirty="0"/>
          </a:p>
          <a:p>
            <a:pPr>
              <a:defRPr/>
            </a:pPr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storico</a:t>
            </a:r>
            <a:r>
              <a:rPr lang="en-US" dirty="0" smtClean="0"/>
              <a:t> a </a:t>
            </a:r>
            <a:r>
              <a:rPr lang="en-US" dirty="0" err="1" smtClean="0"/>
              <a:t>lungo</a:t>
            </a:r>
            <a:r>
              <a:rPr lang="en-US" dirty="0" smtClean="0"/>
              <a:t> </a:t>
            </a:r>
            <a:r>
              <a:rPr lang="en-US" dirty="0" err="1" smtClean="0"/>
              <a:t>termine</a:t>
            </a:r>
            <a:r>
              <a:rPr lang="en-US" dirty="0" smtClean="0"/>
              <a:t>,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quale</a:t>
            </a:r>
            <a:r>
              <a:rPr lang="en-US" dirty="0" smtClean="0"/>
              <a:t> la </a:t>
            </a:r>
            <a:r>
              <a:rPr lang="en-US" dirty="0" err="1" smtClean="0"/>
              <a:t>razionalità</a:t>
            </a:r>
            <a:r>
              <a:rPr lang="en-US" dirty="0" smtClean="0"/>
              <a:t> ha </a:t>
            </a:r>
            <a:r>
              <a:rPr lang="en-US" dirty="0" err="1" smtClean="0"/>
              <a:t>sostituito</a:t>
            </a:r>
            <a:r>
              <a:rPr lang="en-US" dirty="0" smtClean="0"/>
              <a:t> la </a:t>
            </a:r>
            <a:r>
              <a:rPr lang="en-US" dirty="0" err="1" smtClean="0"/>
              <a:t>tradizione</a:t>
            </a:r>
            <a:r>
              <a:rPr lang="en-US" dirty="0" smtClean="0"/>
              <a:t> come base </a:t>
            </a:r>
            <a:r>
              <a:rPr lang="en-US" dirty="0" err="1" smtClean="0"/>
              <a:t>organizzativa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vita </a:t>
            </a:r>
            <a:r>
              <a:rPr lang="en-US" dirty="0" err="1" smtClean="0"/>
              <a:t>economica</a:t>
            </a:r>
            <a:r>
              <a:rPr lang="en-US" dirty="0" smtClean="0"/>
              <a:t> e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0486" name="Title 1"/>
          <p:cNvSpPr/>
          <p:nvPr/>
        </p:nvSpPr>
        <p:spPr bwMode="auto">
          <a:xfrm>
            <a:off x="612775" y="152400"/>
            <a:ext cx="8378825" cy="99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en-US" sz="4000" dirty="0" smtClean="0"/>
              <a:t>I </a:t>
            </a:r>
            <a:r>
              <a:rPr lang="en-US" altLang="en-US" sz="4000" dirty="0" err="1" smtClean="0"/>
              <a:t>fondamenti</a:t>
            </a:r>
            <a:r>
              <a:rPr lang="en-US" altLang="en-US" sz="4000" dirty="0" smtClean="0"/>
              <a:t> del </a:t>
            </a:r>
            <a:r>
              <a:rPr lang="en-US" altLang="en-US" sz="4000" dirty="0" err="1" smtClean="0"/>
              <a:t>pensiero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sociologico</a:t>
            </a:r>
            <a:r>
              <a:rPr lang="en-US" altLang="en-US" sz="4000" dirty="0" smtClean="0"/>
              <a:t> (4)</a:t>
            </a:r>
            <a:endParaRPr lang="en-US" altLang="en-US" sz="3900" dirty="0">
              <a:solidFill>
                <a:schemeClr val="tx2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r>
              <a:rPr lang="en-US" altLang="en-US" dirty="0" smtClean="0"/>
              <a:t>©2015, McGraw-Hill Education, Inc. All Rights Reserved.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Bg_Template_Presentazione_v2">
  <a:themeElements>
    <a:clrScheme name="Impostazioni personalizzate 5">
      <a:dk1>
        <a:srgbClr val="202020"/>
      </a:dk1>
      <a:lt1>
        <a:sysClr val="window" lastClr="FFFFFF"/>
      </a:lt1>
      <a:dk2>
        <a:srgbClr val="0A1431"/>
      </a:dk2>
      <a:lt2>
        <a:srgbClr val="F5EFDE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4740A9"/>
      </a:hlink>
      <a:folHlink>
        <a:srgbClr val="70707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6177</Words>
  <Application>WPS Presentation</Application>
  <PresentationFormat>On-screen Show (4:3)</PresentationFormat>
  <Paragraphs>218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Arial</vt:lpstr>
      <vt:lpstr>SimSun</vt:lpstr>
      <vt:lpstr>Wingdings</vt:lpstr>
      <vt:lpstr>Bodoni SvtyTwo ITC TT-Book</vt:lpstr>
      <vt:lpstr>Verdana</vt:lpstr>
      <vt:lpstr>Arial</vt:lpstr>
      <vt:lpstr>Courier New</vt:lpstr>
      <vt:lpstr>Segoe Print</vt:lpstr>
      <vt:lpstr>Microsoft YaHei</vt:lpstr>
      <vt:lpstr/>
      <vt:lpstr>Arial Unicode MS</vt:lpstr>
      <vt:lpstr>Calibri</vt:lpstr>
      <vt:lpstr>Verdana</vt:lpstr>
      <vt:lpstr>UniBg_Template_Presentazione_v2</vt:lpstr>
      <vt:lpstr>CAPITOLO 1:  INTRODUZIONE ALLA SOCIOLOGIA</vt:lpstr>
      <vt:lpstr>Argomenti trattati</vt:lpstr>
      <vt:lpstr>Che cos’è la sociologia?</vt:lpstr>
      <vt:lpstr>La nascita della sociologia si lega a (1):</vt:lpstr>
      <vt:lpstr>La nascita della sociologia si lega a (2):</vt:lpstr>
      <vt:lpstr>I fondamenti del pensiero sociologico (1) </vt:lpstr>
      <vt:lpstr>PowerPoint 演示文稿</vt:lpstr>
      <vt:lpstr>PowerPoint 演示文稿</vt:lpstr>
      <vt:lpstr>PowerPoint 演示文稿</vt:lpstr>
      <vt:lpstr>Il pluralismo teorico della sociologia (1)</vt:lpstr>
      <vt:lpstr>Il pluralismo teorico della sociologia (2)</vt:lpstr>
      <vt:lpstr>Il pluralismo teorico della sociologia (3)</vt:lpstr>
      <vt:lpstr>Il pluralismo teorico della sociologia (4)</vt:lpstr>
      <vt:lpstr>Il terreno comune della sociologia</vt:lpstr>
      <vt:lpstr>Sociologia e cambiamento sociale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bekbek</dc:creator>
  <cp:lastModifiedBy>roberta</cp:lastModifiedBy>
  <cp:revision>55</cp:revision>
  <dcterms:created xsi:type="dcterms:W3CDTF">2011-08-15T14:37:00Z</dcterms:created>
  <dcterms:modified xsi:type="dcterms:W3CDTF">2017-10-05T12:21:24Z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