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1"/>
  </p:notesMasterIdLst>
  <p:sldIdLst>
    <p:sldId id="256" r:id="rId3"/>
    <p:sldId id="271" r:id="rId4"/>
    <p:sldId id="257" r:id="rId5"/>
    <p:sldId id="274" r:id="rId6"/>
    <p:sldId id="275" r:id="rId7"/>
    <p:sldId id="273" r:id="rId8"/>
    <p:sldId id="286" r:id="rId9"/>
    <p:sldId id="276" r:id="rId10"/>
    <p:sldId id="288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311" r:id="rId19"/>
    <p:sldId id="289" r:id="rId20"/>
    <p:sldId id="290" r:id="rId21"/>
    <p:sldId id="291" r:id="rId22"/>
    <p:sldId id="292" r:id="rId23"/>
    <p:sldId id="293" r:id="rId24"/>
    <p:sldId id="294" r:id="rId25"/>
    <p:sldId id="296" r:id="rId26"/>
    <p:sldId id="298" r:id="rId27"/>
    <p:sldId id="300" r:id="rId28"/>
    <p:sldId id="301" r:id="rId29"/>
    <p:sldId id="30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17" d="100"/>
          <a:sy n="117" d="100"/>
        </p:scale>
        <p:origin x="-27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notesMaster" Target="notesMasters/notesMaster1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6B4C73-427E-4077-AE13-6E4D3372E524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F4BAC0-EFBA-419D-A852-F984790FEEFD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9411CFA-18C0-406A-B3A0-E35E2F978750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8AA889-700C-46BA-8BAC-64A38DEE623D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56F78A-D650-411D-9EF4-5E31109360B1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53C0B3-B7B2-46EE-A6D1-644594116886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01EAD-589B-41FE-B02C-CC6239140FA4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5914B-D0BA-4803-97DF-67CEDC9701FB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529D6-81D6-4F97-9F5C-FF25E53BA315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F41F7-0895-4380-8A6B-2C8C8D0F48BA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A5A186-D2A9-4E66-8F10-FA2143E53BA5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27AAF2-3280-407D-882D-21DF972AA8CC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3: 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cultura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dirty="0" smtClean="0"/>
              <a:t> </a:t>
            </a:r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1e McGraw-Hill, 2015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(7)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Gli</a:t>
            </a:r>
            <a:r>
              <a:rPr lang="en-US" sz="2600" dirty="0" smtClean="0"/>
              <a:t> </a:t>
            </a:r>
            <a:r>
              <a:rPr lang="en-US" sz="2600" dirty="0" err="1" smtClean="0"/>
              <a:t>elementi</a:t>
            </a:r>
            <a:r>
              <a:rPr lang="en-US" sz="2600" dirty="0" smtClean="0"/>
              <a:t> </a:t>
            </a:r>
            <a:r>
              <a:rPr lang="en-US" sz="2600" dirty="0" err="1" smtClean="0"/>
              <a:t>della</a:t>
            </a:r>
            <a:r>
              <a:rPr lang="en-US" sz="2600" dirty="0" smtClean="0"/>
              <a:t> </a:t>
            </a:r>
            <a:r>
              <a:rPr lang="en-US" sz="2600" dirty="0" err="1" smtClean="0"/>
              <a:t>cultura</a:t>
            </a:r>
            <a:r>
              <a:rPr lang="en-US" sz="2600" dirty="0" smtClean="0"/>
              <a:t> </a:t>
            </a:r>
            <a:r>
              <a:rPr lang="en-US" sz="2600" dirty="0" err="1" smtClean="0"/>
              <a:t>che</a:t>
            </a:r>
            <a:r>
              <a:rPr lang="en-US" sz="2600" dirty="0" smtClean="0"/>
              <a:t> </a:t>
            </a:r>
            <a:r>
              <a:rPr lang="en-US" sz="2600" dirty="0" err="1" smtClean="0"/>
              <a:t>agiscono</a:t>
            </a:r>
            <a:r>
              <a:rPr lang="en-US" sz="2600" dirty="0" smtClean="0"/>
              <a:t> </a:t>
            </a:r>
            <a:r>
              <a:rPr lang="en-US" sz="2600" dirty="0" err="1" smtClean="0"/>
              <a:t>sul</a:t>
            </a:r>
            <a:r>
              <a:rPr lang="en-US" sz="2600" dirty="0" smtClean="0"/>
              <a:t> </a:t>
            </a:r>
            <a:r>
              <a:rPr lang="en-US" sz="2600" dirty="0" err="1" smtClean="0"/>
              <a:t>nostro</a:t>
            </a:r>
            <a:r>
              <a:rPr lang="en-US" sz="2600" dirty="0" smtClean="0"/>
              <a:t> </a:t>
            </a:r>
            <a:r>
              <a:rPr lang="en-US" sz="2600" dirty="0" err="1" smtClean="0"/>
              <a:t>Sé</a:t>
            </a:r>
            <a:r>
              <a:rPr lang="en-US" sz="2600" dirty="0" smtClean="0"/>
              <a:t>: </a:t>
            </a:r>
            <a:r>
              <a:rPr lang="en-US" sz="2600" dirty="0" err="1" smtClean="0"/>
              <a:t>Valori</a:t>
            </a:r>
            <a:r>
              <a:rPr lang="en-US" sz="2600" dirty="0" smtClean="0"/>
              <a:t>, </a:t>
            </a:r>
            <a:r>
              <a:rPr lang="en-US" sz="2600" dirty="0" err="1" smtClean="0"/>
              <a:t>conoscenze</a:t>
            </a:r>
            <a:r>
              <a:rPr lang="en-US" sz="2600" dirty="0" smtClean="0"/>
              <a:t>, </a:t>
            </a:r>
            <a:r>
              <a:rPr lang="en-US" sz="2600" dirty="0" err="1" smtClean="0"/>
              <a:t>credenze</a:t>
            </a:r>
            <a:r>
              <a:rPr lang="en-US" sz="2600" dirty="0" smtClean="0"/>
              <a:t> e </a:t>
            </a:r>
            <a:r>
              <a:rPr lang="en-US" sz="2600" dirty="0" err="1" smtClean="0"/>
              <a:t>norme</a:t>
            </a:r>
            <a:r>
              <a:rPr lang="en-US" sz="2600" dirty="0" smtClean="0"/>
              <a:t> </a:t>
            </a:r>
            <a:r>
              <a:rPr lang="en-US" sz="2600" dirty="0" err="1" smtClean="0"/>
              <a:t>sociali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i="1" dirty="0" smtClean="0"/>
              <a:t>(Continua)</a:t>
            </a:r>
            <a:endParaRPr lang="en-US" i="1" dirty="0" smtClean="0"/>
          </a:p>
          <a:p>
            <a:pPr lvl="1"/>
            <a:r>
              <a:rPr lang="en-US" dirty="0" err="1" smtClean="0"/>
              <a:t>Conoscenza</a:t>
            </a:r>
            <a:r>
              <a:rPr lang="en-US" dirty="0" smtClean="0"/>
              <a:t>: </a:t>
            </a:r>
            <a:r>
              <a:rPr lang="en-US" i="1" dirty="0" err="1" smtClean="0"/>
              <a:t>cosa</a:t>
            </a:r>
            <a:r>
              <a:rPr lang="en-US" i="1" dirty="0" smtClean="0"/>
              <a:t> </a:t>
            </a:r>
            <a:r>
              <a:rPr lang="en-US" i="1" dirty="0" err="1" smtClean="0"/>
              <a:t>sappiamo</a:t>
            </a:r>
            <a:r>
              <a:rPr lang="en-US" i="1" dirty="0" smtClean="0"/>
              <a:t>?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3C55EB6-B53B-4462-8687-D02BA2FC0539}" type="slidenum">
              <a:rPr lang="en-US" smtClean="0"/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89555" y="4011613"/>
            <a:ext cx="52578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conoscenza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en-US" sz="1600" i="1" dirty="0" err="1" smtClean="0"/>
              <a:t>culturale</a:t>
            </a:r>
            <a:r>
              <a:rPr lang="en-US" sz="1600" dirty="0" smtClean="0"/>
              <a:t>)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Insieme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informazioni</a:t>
            </a:r>
            <a:r>
              <a:rPr lang="en-US" sz="1600" dirty="0" smtClean="0"/>
              <a:t>, </a:t>
            </a:r>
            <a:r>
              <a:rPr lang="en-US" sz="1600" dirty="0" err="1" smtClean="0"/>
              <a:t>consapevolezza</a:t>
            </a:r>
            <a:r>
              <a:rPr lang="en-US" sz="1600" dirty="0" smtClean="0"/>
              <a:t> e </a:t>
            </a:r>
            <a:r>
              <a:rPr lang="en-US" sz="1600" dirty="0" err="1" smtClean="0"/>
              <a:t>comprensione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ci</a:t>
            </a:r>
            <a:r>
              <a:rPr lang="en-US" sz="1600" dirty="0" smtClean="0"/>
              <a:t> </a:t>
            </a:r>
            <a:r>
              <a:rPr lang="en-US" sz="1600" dirty="0" err="1" smtClean="0"/>
              <a:t>aiuta</a:t>
            </a:r>
            <a:r>
              <a:rPr lang="en-US" sz="1600" dirty="0" smtClean="0"/>
              <a:t> a </a:t>
            </a:r>
            <a:r>
              <a:rPr lang="en-US" sz="1600" dirty="0" err="1" smtClean="0"/>
              <a:t>orientarci</a:t>
            </a:r>
            <a:r>
              <a:rPr lang="en-US" sz="1600" dirty="0" smtClean="0"/>
              <a:t> </a:t>
            </a:r>
            <a:r>
              <a:rPr lang="en-US" sz="1600" dirty="0" err="1" smtClean="0"/>
              <a:t>nel</a:t>
            </a:r>
            <a:r>
              <a:rPr lang="en-US" sz="1600" dirty="0" smtClean="0"/>
              <a:t> </a:t>
            </a:r>
            <a:r>
              <a:rPr lang="en-US" sz="1600" dirty="0" err="1" smtClean="0"/>
              <a:t>nostro</a:t>
            </a:r>
            <a:r>
              <a:rPr lang="en-US" sz="1600" dirty="0" smtClean="0"/>
              <a:t> </a:t>
            </a:r>
            <a:r>
              <a:rPr lang="en-US" sz="1600" dirty="0" err="1" smtClean="0"/>
              <a:t>mondo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789555" y="5206683"/>
            <a:ext cx="5715000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/>
              <a:t>Shock </a:t>
            </a:r>
            <a:r>
              <a:rPr lang="en-US" sz="1600" b="1" dirty="0" err="1" smtClean="0"/>
              <a:t>culturale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Esperienza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disorientamento</a:t>
            </a:r>
            <a:r>
              <a:rPr lang="en-US" sz="1600" dirty="0" smtClean="0"/>
              <a:t> </a:t>
            </a:r>
            <a:r>
              <a:rPr lang="en-US" sz="1600" dirty="0" err="1" smtClean="0"/>
              <a:t>dovuta</a:t>
            </a:r>
            <a:r>
              <a:rPr lang="en-US" sz="1600" dirty="0" smtClean="0"/>
              <a:t> </a:t>
            </a:r>
            <a:r>
              <a:rPr lang="en-US" sz="1600" dirty="0" err="1" smtClean="0"/>
              <a:t>alla</a:t>
            </a:r>
            <a:r>
              <a:rPr lang="en-US" sz="1600" dirty="0" smtClean="0"/>
              <a:t> </a:t>
            </a:r>
            <a:r>
              <a:rPr lang="en-US" sz="1600" dirty="0" err="1" smtClean="0"/>
              <a:t>mancata</a:t>
            </a:r>
            <a:r>
              <a:rPr lang="en-US" sz="1600" dirty="0" smtClean="0"/>
              <a:t> </a:t>
            </a:r>
            <a:r>
              <a:rPr lang="en-US" sz="1600" dirty="0" err="1" smtClean="0"/>
              <a:t>conoscenza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situazione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 non </a:t>
            </a:r>
            <a:r>
              <a:rPr lang="en-US" sz="1600" dirty="0" err="1" smtClean="0"/>
              <a:t>familiare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(8)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 smtClean="0"/>
              <a:t>Gli</a:t>
            </a:r>
            <a:r>
              <a:rPr lang="en-US" sz="2500" dirty="0" smtClean="0"/>
              <a:t> </a:t>
            </a:r>
            <a:r>
              <a:rPr lang="en-US" sz="2500" dirty="0" err="1" smtClean="0"/>
              <a:t>elementi</a:t>
            </a:r>
            <a:r>
              <a:rPr lang="en-US" sz="2500" dirty="0" smtClean="0"/>
              <a:t> </a:t>
            </a:r>
            <a:r>
              <a:rPr lang="en-US" sz="2500" dirty="0" err="1" smtClean="0"/>
              <a:t>della</a:t>
            </a:r>
            <a:r>
              <a:rPr lang="en-US" sz="2500" dirty="0" smtClean="0"/>
              <a:t> </a:t>
            </a:r>
            <a:r>
              <a:rPr lang="en-US" sz="2500" dirty="0" err="1" smtClean="0"/>
              <a:t>cultura</a:t>
            </a:r>
            <a:r>
              <a:rPr lang="en-US" sz="2500" dirty="0" smtClean="0"/>
              <a:t> </a:t>
            </a:r>
            <a:r>
              <a:rPr lang="en-US" sz="2500" dirty="0" err="1" smtClean="0"/>
              <a:t>che</a:t>
            </a:r>
            <a:r>
              <a:rPr lang="en-US" sz="2500" dirty="0" smtClean="0"/>
              <a:t> </a:t>
            </a:r>
            <a:r>
              <a:rPr lang="en-US" sz="2500" dirty="0" err="1" smtClean="0"/>
              <a:t>agiscono</a:t>
            </a:r>
            <a:r>
              <a:rPr lang="en-US" sz="2500" dirty="0" smtClean="0"/>
              <a:t> </a:t>
            </a:r>
            <a:r>
              <a:rPr lang="en-US" sz="2500" dirty="0" err="1" smtClean="0"/>
              <a:t>sul</a:t>
            </a:r>
            <a:r>
              <a:rPr lang="en-US" sz="2500" dirty="0" smtClean="0"/>
              <a:t> </a:t>
            </a:r>
            <a:r>
              <a:rPr lang="en-US" sz="2500" dirty="0" err="1" smtClean="0"/>
              <a:t>nostro</a:t>
            </a:r>
            <a:r>
              <a:rPr lang="en-US" sz="2500" dirty="0" smtClean="0"/>
              <a:t> </a:t>
            </a:r>
            <a:r>
              <a:rPr lang="en-US" sz="2500" dirty="0" err="1" smtClean="0"/>
              <a:t>Sé</a:t>
            </a:r>
            <a:r>
              <a:rPr lang="en-US" sz="2500" dirty="0" smtClean="0"/>
              <a:t>: </a:t>
            </a:r>
            <a:r>
              <a:rPr lang="en-US" sz="2500" dirty="0" err="1" smtClean="0"/>
              <a:t>Valori</a:t>
            </a:r>
            <a:r>
              <a:rPr lang="en-US" sz="2500" dirty="0" smtClean="0"/>
              <a:t>, </a:t>
            </a:r>
            <a:r>
              <a:rPr lang="en-US" sz="2500" dirty="0" err="1" smtClean="0"/>
              <a:t>conoscenze</a:t>
            </a:r>
            <a:r>
              <a:rPr lang="en-US" sz="2500" dirty="0" smtClean="0"/>
              <a:t>, </a:t>
            </a:r>
            <a:r>
              <a:rPr lang="en-US" sz="2500" dirty="0" err="1" smtClean="0"/>
              <a:t>credenze</a:t>
            </a:r>
            <a:r>
              <a:rPr lang="en-US" sz="2500" dirty="0" smtClean="0"/>
              <a:t> e </a:t>
            </a:r>
            <a:r>
              <a:rPr lang="en-US" sz="2500" dirty="0" err="1" smtClean="0"/>
              <a:t>norme</a:t>
            </a:r>
            <a:r>
              <a:rPr lang="en-US" sz="2500" dirty="0" smtClean="0"/>
              <a:t> </a:t>
            </a:r>
            <a:r>
              <a:rPr lang="en-US" sz="2500" dirty="0" err="1" smtClean="0"/>
              <a:t>sociali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   </a:t>
            </a:r>
            <a:r>
              <a:rPr lang="en-US" sz="2000" i="1" dirty="0" smtClean="0"/>
              <a:t>(Continua)</a:t>
            </a:r>
            <a:r>
              <a:rPr lang="en-US" sz="2500" i="1" dirty="0" smtClean="0"/>
              <a:t>  </a:t>
            </a:r>
            <a:r>
              <a:rPr lang="en-US" sz="2500" dirty="0" err="1" smtClean="0"/>
              <a:t>Norme</a:t>
            </a:r>
            <a:r>
              <a:rPr lang="en-US" sz="2500" dirty="0" smtClean="0"/>
              <a:t> </a:t>
            </a:r>
            <a:r>
              <a:rPr lang="en-US" sz="2500" dirty="0" err="1" smtClean="0"/>
              <a:t>sociali</a:t>
            </a:r>
            <a:r>
              <a:rPr lang="en-US" sz="2500" dirty="0" smtClean="0"/>
              <a:t>: </a:t>
            </a:r>
            <a:r>
              <a:rPr lang="en-US" sz="2500" i="1" dirty="0" err="1" smtClean="0"/>
              <a:t>cosa</a:t>
            </a:r>
            <a:r>
              <a:rPr lang="en-US" sz="2500" i="1" dirty="0" smtClean="0"/>
              <a:t> è </a:t>
            </a:r>
            <a:r>
              <a:rPr lang="en-US" sz="2500" i="1" dirty="0" err="1" smtClean="0"/>
              <a:t>appropriato</a:t>
            </a:r>
            <a:r>
              <a:rPr lang="en-US" sz="2500" i="1" dirty="0" smtClean="0"/>
              <a:t>?</a:t>
            </a:r>
            <a:endParaRPr lang="en-US" sz="25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21E7E07-E647-406B-89BD-0DD5D6739180}" type="slidenum">
              <a:rPr lang="en-US" smtClean="0"/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267075"/>
            <a:ext cx="41148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Norme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sociali</a:t>
            </a:r>
            <a:endParaRPr lang="en-US" sz="1600" b="1" dirty="0" smtClean="0"/>
          </a:p>
          <a:p>
            <a:pPr>
              <a:defRPr/>
            </a:pPr>
            <a:r>
              <a:rPr lang="en-US" sz="1600" dirty="0" err="1" smtClean="0"/>
              <a:t>Regole</a:t>
            </a:r>
            <a:r>
              <a:rPr lang="en-US" sz="1600" dirty="0" smtClean="0"/>
              <a:t> e </a:t>
            </a:r>
            <a:r>
              <a:rPr lang="en-US" sz="1600" dirty="0" err="1" smtClean="0"/>
              <a:t>aspettative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cultura</a:t>
            </a:r>
            <a:r>
              <a:rPr lang="en-US" sz="1600" dirty="0" smtClean="0"/>
              <a:t> </a:t>
            </a:r>
            <a:r>
              <a:rPr lang="en-US" sz="1600" dirty="0" err="1" smtClean="0"/>
              <a:t>rispetto</a:t>
            </a:r>
            <a:r>
              <a:rPr lang="en-US" sz="1600" dirty="0" smtClean="0"/>
              <a:t> a un </a:t>
            </a:r>
            <a:r>
              <a:rPr lang="en-US" sz="1600" dirty="0" err="1" smtClean="0"/>
              <a:t>comportamento</a:t>
            </a:r>
            <a:r>
              <a:rPr lang="en-US" sz="1600" dirty="0" smtClean="0"/>
              <a:t> </a:t>
            </a:r>
            <a:r>
              <a:rPr lang="en-US" sz="1600" dirty="0" err="1" smtClean="0"/>
              <a:t>ritenuto</a:t>
            </a:r>
            <a:r>
              <a:rPr lang="en-US" sz="1600" dirty="0" smtClean="0"/>
              <a:t> “</a:t>
            </a:r>
            <a:r>
              <a:rPr lang="en-US" sz="1600" dirty="0" err="1" smtClean="0"/>
              <a:t>appropriato</a:t>
            </a:r>
            <a:r>
              <a:rPr lang="en-US" sz="1600" dirty="0" smtClean="0"/>
              <a:t>”.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992505" y="4483735"/>
            <a:ext cx="3656330" cy="20096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Ritardo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culturale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situazione</a:t>
            </a:r>
            <a:r>
              <a:rPr lang="en-US" sz="1600" dirty="0" smtClean="0"/>
              <a:t> </a:t>
            </a:r>
            <a:r>
              <a:rPr lang="en-US" sz="1600" dirty="0" err="1" smtClean="0"/>
              <a:t>strutturata</a:t>
            </a:r>
            <a:r>
              <a:rPr lang="en-US" sz="1600" dirty="0" smtClean="0"/>
              <a:t> </a:t>
            </a:r>
            <a:r>
              <a:rPr lang="en-US" sz="1600" dirty="0" err="1" smtClean="0"/>
              <a:t>nella</a:t>
            </a:r>
            <a:r>
              <a:rPr lang="en-US" sz="1600" dirty="0" smtClean="0"/>
              <a:t> </a:t>
            </a:r>
            <a:r>
              <a:rPr lang="en-US" sz="1600" dirty="0" err="1" smtClean="0"/>
              <a:t>quale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nuovi</a:t>
            </a:r>
            <a:r>
              <a:rPr lang="en-US" sz="1600" dirty="0" smtClean="0"/>
              <a:t> </a:t>
            </a:r>
            <a:r>
              <a:rPr lang="en-US" sz="1600" dirty="0" err="1" smtClean="0"/>
              <a:t>sviluppi</a:t>
            </a:r>
            <a:r>
              <a:rPr lang="en-US" sz="1600" dirty="0" smtClean="0"/>
              <a:t> </a:t>
            </a:r>
            <a:r>
              <a:rPr lang="en-US" sz="1600" dirty="0" err="1" smtClean="0"/>
              <a:t>tecnologici</a:t>
            </a:r>
            <a:r>
              <a:rPr lang="en-US" sz="1600" dirty="0" smtClean="0"/>
              <a:t> </a:t>
            </a:r>
            <a:r>
              <a:rPr lang="en-US" sz="1600" dirty="0" err="1" smtClean="0"/>
              <a:t>sono</a:t>
            </a:r>
            <a:r>
              <a:rPr lang="en-US" sz="1600" dirty="0" smtClean="0"/>
              <a:t> </a:t>
            </a:r>
            <a:r>
              <a:rPr lang="en-US" sz="1600" dirty="0" err="1" smtClean="0"/>
              <a:t>più</a:t>
            </a:r>
            <a:r>
              <a:rPr lang="en-US" sz="1600" dirty="0" smtClean="0"/>
              <a:t> </a:t>
            </a:r>
            <a:r>
              <a:rPr lang="en-US" sz="1600" dirty="0" err="1" smtClean="0"/>
              <a:t>veloci</a:t>
            </a:r>
            <a:r>
              <a:rPr lang="en-US" sz="1600" dirty="0" smtClean="0"/>
              <a:t> </a:t>
            </a:r>
            <a:r>
              <a:rPr lang="en-US" sz="1600" dirty="0" err="1" smtClean="0"/>
              <a:t>delle</a:t>
            </a:r>
            <a:r>
              <a:rPr lang="en-US" sz="1600" dirty="0" smtClean="0"/>
              <a:t> </a:t>
            </a:r>
            <a:r>
              <a:rPr lang="en-US" sz="1600" dirty="0" err="1" smtClean="0"/>
              <a:t>norme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governano</a:t>
            </a:r>
            <a:r>
              <a:rPr lang="en-US" sz="1600" dirty="0" smtClean="0"/>
              <a:t> le </a:t>
            </a:r>
            <a:r>
              <a:rPr lang="en-US" sz="1600" dirty="0" err="1" smtClean="0"/>
              <a:t>esperienze</a:t>
            </a:r>
            <a:r>
              <a:rPr lang="en-US" sz="1600" dirty="0" smtClean="0"/>
              <a:t> </a:t>
            </a:r>
            <a:r>
              <a:rPr lang="en-US" sz="1600" dirty="0" err="1" smtClean="0"/>
              <a:t>collettive</a:t>
            </a:r>
            <a:r>
              <a:rPr lang="en-US" sz="1600" dirty="0" smtClean="0"/>
              <a:t> </a:t>
            </a:r>
            <a:r>
              <a:rPr lang="en-US" sz="1600" dirty="0" err="1" smtClean="0"/>
              <a:t>associati</a:t>
            </a:r>
            <a:r>
              <a:rPr lang="en-US" sz="1600" dirty="0" smtClean="0"/>
              <a:t> a </a:t>
            </a:r>
            <a:r>
              <a:rPr lang="en-US" sz="1600" dirty="0" err="1" smtClean="0"/>
              <a:t>essi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3403600"/>
            <a:ext cx="4150995" cy="14631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Norme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formali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spesso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giuridiche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Norme</a:t>
            </a:r>
            <a:r>
              <a:rPr lang="en-US" sz="1600" dirty="0" smtClean="0"/>
              <a:t> </a:t>
            </a:r>
            <a:r>
              <a:rPr lang="en-US" sz="1600" dirty="0" err="1" smtClean="0"/>
              <a:t>rigidamente</a:t>
            </a:r>
            <a:r>
              <a:rPr lang="en-US" sz="1600" dirty="0" smtClean="0"/>
              <a:t> </a:t>
            </a:r>
            <a:r>
              <a:rPr lang="en-US" sz="1600" dirty="0" err="1" smtClean="0"/>
              <a:t>applicate</a:t>
            </a:r>
            <a:r>
              <a:rPr lang="en-US" sz="1600" dirty="0" smtClean="0"/>
              <a:t>, con </a:t>
            </a:r>
            <a:r>
              <a:rPr lang="en-US" sz="1600" dirty="0" err="1" smtClean="0"/>
              <a:t>potenziali</a:t>
            </a:r>
            <a:r>
              <a:rPr lang="en-US" sz="1600" dirty="0" smtClean="0"/>
              <a:t> </a:t>
            </a:r>
            <a:r>
              <a:rPr lang="en-US" sz="1600" dirty="0" err="1" smtClean="0"/>
              <a:t>pene</a:t>
            </a:r>
            <a:r>
              <a:rPr lang="en-US" sz="1600" dirty="0" smtClean="0"/>
              <a:t> severe per chi le viola.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991100" y="4756150"/>
            <a:ext cx="35052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Norme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informali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costumi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Abitudini</a:t>
            </a:r>
            <a:r>
              <a:rPr lang="en-US" sz="1600" dirty="0" smtClean="0"/>
              <a:t> del </a:t>
            </a:r>
            <a:r>
              <a:rPr lang="en-US" sz="1600" dirty="0" err="1" smtClean="0"/>
              <a:t>gruppo</a:t>
            </a:r>
            <a:r>
              <a:rPr lang="en-US" sz="1600" dirty="0" smtClean="0"/>
              <a:t> o </a:t>
            </a:r>
            <a:r>
              <a:rPr lang="en-US" sz="1600" dirty="0" err="1" smtClean="0"/>
              <a:t>norme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informali</a:t>
            </a:r>
            <a:r>
              <a:rPr lang="en-US" sz="1600" dirty="0" smtClean="0"/>
              <a:t> </a:t>
            </a:r>
            <a:r>
              <a:rPr lang="en-US" sz="1600" dirty="0" err="1" smtClean="0"/>
              <a:t>comuni</a:t>
            </a:r>
            <a:r>
              <a:rPr lang="en-US" sz="1600" dirty="0" smtClean="0"/>
              <a:t> a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determinata</a:t>
            </a:r>
            <a:r>
              <a:rPr lang="en-US" sz="1600" dirty="0" smtClean="0"/>
              <a:t> </a:t>
            </a:r>
            <a:r>
              <a:rPr lang="en-US" sz="1600" dirty="0" err="1" smtClean="0"/>
              <a:t>cultura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(9)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Comunicare</a:t>
            </a:r>
            <a:r>
              <a:rPr lang="en-US" dirty="0" smtClean="0"/>
              <a:t> la </a:t>
            </a:r>
            <a:r>
              <a:rPr lang="en-US" dirty="0" err="1" smtClean="0"/>
              <a:t>cultura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Simboli</a:t>
            </a:r>
            <a:r>
              <a:rPr lang="en-US" dirty="0" smtClean="0"/>
              <a:t> e </a:t>
            </a:r>
            <a:r>
              <a:rPr lang="en-US" dirty="0" err="1" smtClean="0"/>
              <a:t>linguaggio</a:t>
            </a:r>
            <a:endParaRPr lang="en-US" dirty="0" smtClean="0"/>
          </a:p>
          <a:p>
            <a:pPr lvl="1"/>
            <a:endParaRPr lang="en-US" sz="2000" i="1" dirty="0" smtClean="0"/>
          </a:p>
          <a:p>
            <a:pPr lvl="1"/>
            <a:r>
              <a:rPr lang="en-US" sz="2000" i="1" dirty="0" err="1" smtClean="0"/>
              <a:t>L’ipotesi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</a:t>
            </a:r>
            <a:r>
              <a:rPr lang="en-US" sz="2000" i="1" dirty="0" smtClean="0"/>
              <a:t> Sapir-Whorf </a:t>
            </a:r>
            <a:endParaRPr lang="en-US" sz="2000" i="1" dirty="0" smtClean="0"/>
          </a:p>
          <a:p>
            <a:pPr lvl="2"/>
            <a:r>
              <a:rPr lang="en-US" sz="2000" dirty="0" err="1" smtClean="0"/>
              <a:t>Ipotesi</a:t>
            </a:r>
            <a:r>
              <a:rPr lang="en-US" sz="2000" dirty="0" smtClean="0"/>
              <a:t> </a:t>
            </a:r>
            <a:r>
              <a:rPr lang="en-US" sz="2000" dirty="0" err="1" smtClean="0"/>
              <a:t>secondo</a:t>
            </a:r>
            <a:r>
              <a:rPr lang="en-US" sz="2000" dirty="0" smtClean="0"/>
              <a:t> la </a:t>
            </a:r>
            <a:r>
              <a:rPr lang="en-US" sz="2000" dirty="0" err="1" smtClean="0"/>
              <a:t>quale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diversi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2">
              <a:buNone/>
            </a:pPr>
            <a:r>
              <a:rPr lang="en-US" sz="2000" dirty="0" err="1" smtClean="0"/>
              <a:t>linguaggi</a:t>
            </a:r>
            <a:r>
              <a:rPr lang="en-US" sz="2000" dirty="0" smtClean="0"/>
              <a:t> </a:t>
            </a:r>
            <a:r>
              <a:rPr lang="en-US" sz="2000" dirty="0" err="1" smtClean="0"/>
              <a:t>influenzano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modo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2">
              <a:buNone/>
            </a:pPr>
            <a:r>
              <a:rPr lang="en-US" sz="2000" dirty="0" err="1" smtClean="0"/>
              <a:t>pensare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chi </a:t>
            </a:r>
            <a:r>
              <a:rPr lang="en-US" sz="2000" dirty="0" err="1" smtClean="0"/>
              <a:t>li</a:t>
            </a:r>
            <a:r>
              <a:rPr lang="en-US" sz="2000" dirty="0" smtClean="0"/>
              <a:t> </a:t>
            </a:r>
            <a:r>
              <a:rPr lang="en-US" sz="2000" dirty="0" err="1" smtClean="0"/>
              <a:t>parla</a:t>
            </a:r>
            <a:r>
              <a:rPr lang="en-US" sz="2000" dirty="0" smtClean="0"/>
              <a:t>, a </a:t>
            </a:r>
            <a:r>
              <a:rPr lang="en-US" sz="2000" dirty="0" err="1" smtClean="0"/>
              <a:t>causa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2">
              <a:buNone/>
            </a:pPr>
            <a:r>
              <a:rPr lang="en-US" sz="2000" dirty="0" err="1" smtClean="0"/>
              <a:t>della</a:t>
            </a:r>
            <a:r>
              <a:rPr lang="en-US" sz="2000" dirty="0" smtClean="0"/>
              <a:t> </a:t>
            </a:r>
            <a:r>
              <a:rPr lang="en-US" sz="2000" dirty="0" err="1" smtClean="0"/>
              <a:t>loro</a:t>
            </a:r>
            <a:r>
              <a:rPr lang="en-US" sz="2000" dirty="0" smtClean="0"/>
              <a:t> </a:t>
            </a:r>
            <a:r>
              <a:rPr lang="en-US" sz="2000" dirty="0" err="1" smtClean="0"/>
              <a:t>diversità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contenuto</a:t>
            </a:r>
            <a:endParaRPr lang="en-US" sz="2000" dirty="0" err="1" smtClean="0"/>
          </a:p>
          <a:p>
            <a:pPr lvl="2">
              <a:buNone/>
            </a:pPr>
            <a:r>
              <a:rPr lang="en-US" sz="2000" dirty="0" smtClean="0"/>
              <a:t> e </a:t>
            </a:r>
            <a:r>
              <a:rPr lang="en-US" sz="2000" dirty="0" err="1" smtClean="0"/>
              <a:t>struttura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03AA81F-6B42-4AD4-A5BF-762B3D8B3FE9}" type="slidenum">
              <a:rPr lang="en-US" smtClean="0"/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81675" y="1600200"/>
            <a:ext cx="3263265" cy="441117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Simbolo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Qualcosa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rappresenta</a:t>
            </a:r>
            <a:r>
              <a:rPr lang="en-US" sz="1600" dirty="0" smtClean="0"/>
              <a:t> </a:t>
            </a:r>
            <a:r>
              <a:rPr lang="en-US" sz="1600" dirty="0" err="1" smtClean="0"/>
              <a:t>qualcos’altro</a:t>
            </a:r>
            <a:r>
              <a:rPr lang="en-US" sz="1600" dirty="0" smtClean="0"/>
              <a:t>.</a:t>
            </a:r>
            <a:endParaRPr lang="en-US" sz="1600" dirty="0"/>
          </a:p>
          <a:p>
            <a:pPr>
              <a:spcBef>
                <a:spcPts val="1200"/>
              </a:spcBef>
              <a:defRPr/>
            </a:pPr>
            <a:r>
              <a:rPr lang="en-US" sz="1600" b="1" dirty="0" err="1" smtClean="0"/>
              <a:t>Linguaggio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Sistema</a:t>
            </a:r>
            <a:r>
              <a:rPr lang="en-US" sz="1600" dirty="0" smtClean="0"/>
              <a:t> </a:t>
            </a:r>
            <a:r>
              <a:rPr lang="en-US" sz="1600" dirty="0" err="1" smtClean="0"/>
              <a:t>elaborato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simboli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consente</a:t>
            </a:r>
            <a:r>
              <a:rPr lang="en-US" sz="1600" dirty="0" smtClean="0"/>
              <a:t> </a:t>
            </a:r>
            <a:r>
              <a:rPr lang="en-US" sz="1600" dirty="0" err="1" smtClean="0"/>
              <a:t>alle</a:t>
            </a:r>
            <a:r>
              <a:rPr lang="en-US" sz="1600" dirty="0" smtClean="0"/>
              <a:t>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comunicare</a:t>
            </a:r>
            <a:r>
              <a:rPr lang="en-US" sz="1600" dirty="0" smtClean="0"/>
              <a:t> </a:t>
            </a:r>
            <a:r>
              <a:rPr lang="en-US" sz="1600" dirty="0" err="1" smtClean="0"/>
              <a:t>tra</a:t>
            </a:r>
            <a:r>
              <a:rPr lang="en-US" sz="1600" dirty="0" smtClean="0"/>
              <a:t> </a:t>
            </a:r>
            <a:r>
              <a:rPr lang="en-US" sz="1600" dirty="0" err="1" smtClean="0"/>
              <a:t>loro</a:t>
            </a:r>
            <a:r>
              <a:rPr lang="en-US" sz="1600" dirty="0" smtClean="0"/>
              <a:t> in </a:t>
            </a:r>
            <a:r>
              <a:rPr lang="en-US" sz="1600" dirty="0" err="1" smtClean="0"/>
              <a:t>modi</a:t>
            </a:r>
            <a:r>
              <a:rPr lang="en-US" sz="1600" dirty="0" smtClean="0"/>
              <a:t> </a:t>
            </a:r>
            <a:r>
              <a:rPr lang="en-US" sz="1600" dirty="0" err="1" smtClean="0"/>
              <a:t>complessi</a:t>
            </a:r>
            <a:r>
              <a:rPr lang="en-US" sz="1600" dirty="0" smtClean="0"/>
              <a:t>.</a:t>
            </a:r>
            <a:endParaRPr lang="en-US" sz="1600" dirty="0"/>
          </a:p>
          <a:p>
            <a:pPr>
              <a:spcBef>
                <a:spcPts val="1200"/>
              </a:spcBef>
              <a:defRPr/>
            </a:pPr>
            <a:r>
              <a:rPr lang="en-US" sz="1600" b="1" dirty="0" err="1" smtClean="0"/>
              <a:t>Dialetto</a:t>
            </a:r>
            <a:r>
              <a:rPr lang="en-US" sz="1600" b="1" dirty="0" smtClean="0"/>
              <a:t> o </a:t>
            </a:r>
            <a:r>
              <a:rPr lang="en-US" sz="1600" b="1" dirty="0" err="1" smtClean="0"/>
              <a:t>gergo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Variante</a:t>
            </a:r>
            <a:r>
              <a:rPr lang="en-US" sz="1600" dirty="0" smtClean="0"/>
              <a:t> del </a:t>
            </a:r>
            <a:r>
              <a:rPr lang="en-US" sz="1600" dirty="0" err="1" smtClean="0"/>
              <a:t>linguaggio</a:t>
            </a:r>
            <a:r>
              <a:rPr lang="en-US" sz="1600" dirty="0" smtClean="0"/>
              <a:t> con un </a:t>
            </a:r>
            <a:r>
              <a:rPr lang="en-US" sz="1600" dirty="0" err="1" smtClean="0"/>
              <a:t>proprio</a:t>
            </a:r>
            <a:r>
              <a:rPr lang="en-US" sz="1600" dirty="0" smtClean="0"/>
              <a:t> </a:t>
            </a:r>
            <a:r>
              <a:rPr lang="en-US" sz="1600" dirty="0" err="1" smtClean="0"/>
              <a:t>accento</a:t>
            </a:r>
            <a:r>
              <a:rPr lang="en-US" sz="1600" dirty="0" smtClean="0"/>
              <a:t> </a:t>
            </a:r>
            <a:r>
              <a:rPr lang="en-US" sz="1600" dirty="0" err="1" smtClean="0"/>
              <a:t>distintivo</a:t>
            </a:r>
            <a:r>
              <a:rPr lang="en-US" sz="1600" dirty="0" smtClean="0"/>
              <a:t>, un </a:t>
            </a:r>
            <a:r>
              <a:rPr lang="en-US" sz="1600" dirty="0" err="1" smtClean="0"/>
              <a:t>proprio</a:t>
            </a:r>
            <a:r>
              <a:rPr lang="en-US" sz="1600" dirty="0" smtClean="0"/>
              <a:t> </a:t>
            </a:r>
            <a:r>
              <a:rPr lang="en-US" sz="1600" dirty="0" err="1" smtClean="0"/>
              <a:t>vocabilario</a:t>
            </a:r>
            <a:r>
              <a:rPr lang="en-US" sz="1600" dirty="0" smtClean="0"/>
              <a:t> e, in </a:t>
            </a:r>
            <a:r>
              <a:rPr lang="en-US" sz="1600" dirty="0" err="1" smtClean="0"/>
              <a:t>alcuni</a:t>
            </a:r>
            <a:r>
              <a:rPr lang="en-US" sz="1600" dirty="0" smtClean="0"/>
              <a:t> </a:t>
            </a:r>
            <a:r>
              <a:rPr lang="en-US" sz="1600" dirty="0" err="1" smtClean="0"/>
              <a:t>casi</a:t>
            </a:r>
            <a:r>
              <a:rPr lang="en-US" sz="1600" dirty="0" smtClean="0"/>
              <a:t>, </a:t>
            </a:r>
            <a:r>
              <a:rPr lang="en-US" sz="1600" dirty="0" err="1" smtClean="0"/>
              <a:t>proprie</a:t>
            </a:r>
            <a:r>
              <a:rPr lang="en-US" sz="1600" dirty="0" smtClean="0"/>
              <a:t> </a:t>
            </a:r>
            <a:r>
              <a:rPr lang="en-US" sz="1600" dirty="0" err="1" smtClean="0"/>
              <a:t>caratteristiche</a:t>
            </a:r>
            <a:r>
              <a:rPr lang="en-US" sz="1600" dirty="0" smtClean="0"/>
              <a:t> </a:t>
            </a:r>
            <a:r>
              <a:rPr lang="en-US" sz="1600" dirty="0" err="1" smtClean="0"/>
              <a:t>grammaticali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(10)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Riprodurre</a:t>
            </a:r>
            <a:r>
              <a:rPr lang="en-US" sz="2400" dirty="0" smtClean="0"/>
              <a:t> la </a:t>
            </a:r>
            <a:r>
              <a:rPr lang="en-US" sz="2400" dirty="0" err="1" smtClean="0"/>
              <a:t>cultura</a:t>
            </a:r>
            <a:r>
              <a:rPr lang="en-US" sz="2400" dirty="0" smtClean="0"/>
              <a:t>: I </a:t>
            </a:r>
            <a:r>
              <a:rPr lang="en-US" sz="2400" dirty="0" err="1" smtClean="0"/>
              <a:t>comportamenti</a:t>
            </a:r>
            <a:endParaRPr lang="en-US" sz="2400" dirty="0" smtClean="0"/>
          </a:p>
          <a:p>
            <a:r>
              <a:rPr lang="en-US" sz="2400" dirty="0" err="1" smtClean="0"/>
              <a:t>Oggetti</a:t>
            </a:r>
            <a:r>
              <a:rPr lang="en-US" sz="2400" dirty="0" smtClean="0"/>
              <a:t>: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artefatti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fanno</a:t>
            </a:r>
            <a:r>
              <a:rPr lang="en-US" sz="2400" dirty="0" smtClean="0"/>
              <a:t> parte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cultura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A3C0401-B235-47CE-92F4-1B111816B48C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5175" y="2969260"/>
            <a:ext cx="4495800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Comportamenti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Azioni</a:t>
            </a:r>
            <a:r>
              <a:rPr lang="en-US" sz="1600" dirty="0" smtClean="0"/>
              <a:t> associate a un </a:t>
            </a:r>
            <a:r>
              <a:rPr lang="en-US" sz="1600" dirty="0" err="1" smtClean="0"/>
              <a:t>gruppo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aiutano</a:t>
            </a:r>
            <a:r>
              <a:rPr lang="en-US" sz="1600" dirty="0" smtClean="0"/>
              <a:t> a </a:t>
            </a:r>
            <a:r>
              <a:rPr lang="en-US" sz="1600" dirty="0" err="1" smtClean="0"/>
              <a:t>riprodurre</a:t>
            </a:r>
            <a:r>
              <a:rPr lang="en-US" sz="1600" dirty="0" smtClean="0"/>
              <a:t> </a:t>
            </a:r>
            <a:r>
              <a:rPr lang="en-US" sz="1600" dirty="0" err="1" smtClean="0"/>
              <a:t>uno</a:t>
            </a:r>
            <a:r>
              <a:rPr lang="en-US" sz="1600" dirty="0" smtClean="0"/>
              <a:t> stile </a:t>
            </a:r>
            <a:r>
              <a:rPr lang="en-US" sz="1600" dirty="0" err="1" smtClean="0"/>
              <a:t>di</a:t>
            </a:r>
            <a:r>
              <a:rPr lang="en-US" sz="1600" dirty="0" smtClean="0"/>
              <a:t> vita </a:t>
            </a:r>
            <a:r>
              <a:rPr lang="en-US" sz="1600" dirty="0" err="1" smtClean="0"/>
              <a:t>ben</a:t>
            </a:r>
            <a:r>
              <a:rPr lang="en-US" sz="1600" dirty="0" smtClean="0"/>
              <a:t> </a:t>
            </a:r>
            <a:r>
              <a:rPr lang="en-US" sz="1600" dirty="0" err="1" smtClean="0"/>
              <a:t>preciso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051935"/>
            <a:ext cx="42672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Cultura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normativa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Ciò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gli</a:t>
            </a:r>
            <a:r>
              <a:rPr lang="en-US" sz="1600" dirty="0" smtClean="0"/>
              <a:t> </a:t>
            </a:r>
            <a:r>
              <a:rPr lang="en-US" sz="1600" dirty="0" err="1" smtClean="0"/>
              <a:t>appartenenti</a:t>
            </a:r>
            <a:r>
              <a:rPr lang="en-US" sz="1600" dirty="0" smtClean="0"/>
              <a:t> a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cultura</a:t>
            </a:r>
            <a:r>
              <a:rPr lang="en-US" sz="1600" dirty="0" smtClean="0"/>
              <a:t> </a:t>
            </a:r>
            <a:r>
              <a:rPr lang="en-US" sz="1600" dirty="0" err="1" smtClean="0"/>
              <a:t>dicono</a:t>
            </a:r>
            <a:r>
              <a:rPr lang="en-US" sz="1600" dirty="0" smtClean="0"/>
              <a:t> </a:t>
            </a:r>
            <a:r>
              <a:rPr lang="en-US" sz="1600" dirty="0" err="1" smtClean="0"/>
              <a:t>essere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propri</a:t>
            </a:r>
            <a:r>
              <a:rPr lang="en-US" sz="1600" dirty="0" smtClean="0"/>
              <a:t> </a:t>
            </a:r>
            <a:r>
              <a:rPr lang="en-US" sz="1600" dirty="0" err="1" smtClean="0"/>
              <a:t>valori</a:t>
            </a:r>
            <a:r>
              <a:rPr lang="en-US" sz="1600" dirty="0" smtClean="0"/>
              <a:t>, le </a:t>
            </a:r>
            <a:r>
              <a:rPr lang="en-US" sz="1600" dirty="0" err="1" smtClean="0"/>
              <a:t>proprie</a:t>
            </a:r>
            <a:r>
              <a:rPr lang="en-US" sz="1600" dirty="0" smtClean="0"/>
              <a:t> </a:t>
            </a:r>
            <a:r>
              <a:rPr lang="en-US" sz="1600" dirty="0" err="1" smtClean="0"/>
              <a:t>credenze</a:t>
            </a:r>
            <a:r>
              <a:rPr lang="en-US" sz="1600" dirty="0" smtClean="0"/>
              <a:t> e le </a:t>
            </a:r>
            <a:r>
              <a:rPr lang="en-US" sz="1600" dirty="0" err="1" smtClean="0"/>
              <a:t>proprie</a:t>
            </a:r>
            <a:r>
              <a:rPr lang="en-US" sz="1600" dirty="0" smtClean="0"/>
              <a:t> </a:t>
            </a:r>
            <a:r>
              <a:rPr lang="en-US" sz="1600" dirty="0" err="1" smtClean="0"/>
              <a:t>norme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243830"/>
            <a:ext cx="5334000" cy="119145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Cultura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effettiva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Ciò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gli</a:t>
            </a:r>
            <a:r>
              <a:rPr lang="en-US" sz="1600" dirty="0" smtClean="0"/>
              <a:t> </a:t>
            </a:r>
            <a:r>
              <a:rPr lang="en-US" sz="1600" dirty="0" err="1" smtClean="0"/>
              <a:t>appartenenti</a:t>
            </a:r>
            <a:r>
              <a:rPr lang="en-US" sz="1600" dirty="0" smtClean="0"/>
              <a:t> a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cultura</a:t>
            </a:r>
            <a:r>
              <a:rPr lang="en-US" sz="1600" dirty="0" smtClean="0"/>
              <a:t> </a:t>
            </a:r>
            <a:r>
              <a:rPr lang="en-US" sz="1600" dirty="0" err="1" smtClean="0"/>
              <a:t>fanno</a:t>
            </a:r>
            <a:r>
              <a:rPr lang="en-US" sz="1600" dirty="0" smtClean="0"/>
              <a:t> </a:t>
            </a:r>
            <a:r>
              <a:rPr lang="en-US" sz="1600" dirty="0" err="1" smtClean="0"/>
              <a:t>realmente</a:t>
            </a:r>
            <a:r>
              <a:rPr lang="en-US" sz="1600" dirty="0" smtClean="0"/>
              <a:t> e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può</a:t>
            </a:r>
            <a:r>
              <a:rPr lang="en-US" sz="1600" dirty="0" smtClean="0"/>
              <a:t> </a:t>
            </a:r>
            <a:r>
              <a:rPr lang="en-US" sz="1600" dirty="0" err="1" smtClean="0"/>
              <a:t>rispecchiare</a:t>
            </a:r>
            <a:r>
              <a:rPr lang="en-US" sz="1600" dirty="0" smtClean="0"/>
              <a:t> o </a:t>
            </a:r>
            <a:r>
              <a:rPr lang="en-US" sz="1600" dirty="0" err="1" smtClean="0"/>
              <a:t>meno</a:t>
            </a:r>
            <a:r>
              <a:rPr lang="en-US" sz="1600" dirty="0" smtClean="0"/>
              <a:t> la </a:t>
            </a:r>
            <a:r>
              <a:rPr lang="en-US" sz="1600" dirty="0" err="1" smtClean="0"/>
              <a:t>cultura</a:t>
            </a:r>
            <a:r>
              <a:rPr lang="en-US" sz="1600" dirty="0" smtClean="0"/>
              <a:t> </a:t>
            </a:r>
            <a:r>
              <a:rPr lang="en-US" sz="1600" dirty="0" err="1" smtClean="0"/>
              <a:t>normativa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625" y="3672205"/>
            <a:ext cx="3350260" cy="14671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Oggetti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culturali</a:t>
            </a:r>
            <a:r>
              <a:rPr lang="en-US" sz="1600" dirty="0" smtClean="0"/>
              <a:t> </a:t>
            </a:r>
            <a:br>
              <a:rPr lang="en-US" sz="1600" dirty="0"/>
            </a:br>
            <a:r>
              <a:rPr lang="en-US" sz="1600" dirty="0" smtClean="0"/>
              <a:t>(</a:t>
            </a:r>
            <a:r>
              <a:rPr lang="en-US" sz="1600" i="1" dirty="0" err="1" smtClean="0"/>
              <a:t>artefatti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culturali</a:t>
            </a:r>
            <a:r>
              <a:rPr lang="en-US" sz="1600" dirty="0" smtClean="0"/>
              <a:t>)</a:t>
            </a:r>
            <a:endParaRPr lang="en-US" sz="1600" dirty="0"/>
          </a:p>
          <a:p>
            <a:pPr>
              <a:defRPr/>
            </a:pPr>
            <a:r>
              <a:rPr lang="en-US" sz="1600" dirty="0" err="1" smtClean="0"/>
              <a:t>Oggetti</a:t>
            </a:r>
            <a:r>
              <a:rPr lang="en-US" sz="1600" dirty="0" smtClean="0"/>
              <a:t> </a:t>
            </a:r>
            <a:r>
              <a:rPr lang="en-US" sz="1600" dirty="0" err="1" smtClean="0"/>
              <a:t>fisici</a:t>
            </a:r>
            <a:r>
              <a:rPr lang="en-US" sz="1600" dirty="0" smtClean="0"/>
              <a:t> </a:t>
            </a:r>
            <a:r>
              <a:rPr lang="en-US" sz="1600" dirty="0" err="1" smtClean="0"/>
              <a:t>crati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condividono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cultura</a:t>
            </a:r>
            <a:r>
              <a:rPr lang="en-US" sz="1600" dirty="0" smtClean="0"/>
              <a:t> e a </a:t>
            </a:r>
            <a:r>
              <a:rPr lang="en-US" sz="1600" dirty="0" err="1" smtClean="0"/>
              <a:t>questa</a:t>
            </a:r>
            <a:r>
              <a:rPr lang="en-US" sz="1600" dirty="0" smtClean="0"/>
              <a:t> </a:t>
            </a:r>
            <a:r>
              <a:rPr lang="en-US" sz="1600" dirty="0" err="1" smtClean="0"/>
              <a:t>associato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Cultura</a:t>
            </a:r>
            <a:r>
              <a:rPr lang="en-US" dirty="0" smtClean="0"/>
              <a:t>, </a:t>
            </a:r>
            <a:r>
              <a:rPr lang="en-US" dirty="0" err="1" smtClean="0"/>
              <a:t>Ideologia</a:t>
            </a:r>
            <a:r>
              <a:rPr lang="en-US" dirty="0" smtClean="0"/>
              <a:t> e </a:t>
            </a:r>
            <a:r>
              <a:rPr lang="en-US" dirty="0" err="1" smtClean="0"/>
              <a:t>Potere</a:t>
            </a:r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Ideologia</a:t>
            </a:r>
            <a:endParaRPr lang="en-US" i="1" dirty="0" smtClean="0"/>
          </a:p>
          <a:p>
            <a:pPr lvl="2"/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significati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aiuta</a:t>
            </a:r>
            <a:r>
              <a:rPr lang="en-US" dirty="0" smtClean="0"/>
              <a:t> a </a:t>
            </a:r>
            <a:r>
              <a:rPr lang="en-US" dirty="0" err="1" smtClean="0"/>
              <a:t>definire</a:t>
            </a:r>
            <a:r>
              <a:rPr lang="en-US" dirty="0" smtClean="0"/>
              <a:t> e </a:t>
            </a:r>
            <a:r>
              <a:rPr lang="en-US" dirty="0" err="1" smtClean="0"/>
              <a:t>spiegare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mondo</a:t>
            </a:r>
            <a:r>
              <a:rPr lang="en-US" dirty="0" smtClean="0"/>
              <a:t> 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fornisce</a:t>
            </a:r>
            <a:r>
              <a:rPr lang="en-US" dirty="0" smtClean="0"/>
              <a:t> </a:t>
            </a:r>
            <a:r>
              <a:rPr lang="en-US" dirty="0" err="1" smtClean="0"/>
              <a:t>giudizi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mondo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i="1" dirty="0" err="1" smtClean="0"/>
              <a:t>Ideologia</a:t>
            </a:r>
            <a:r>
              <a:rPr lang="en-US" i="1" dirty="0" smtClean="0"/>
              <a:t> </a:t>
            </a:r>
            <a:r>
              <a:rPr lang="en-US" i="1" dirty="0" err="1" smtClean="0"/>
              <a:t>dominante</a:t>
            </a:r>
            <a:endParaRPr lang="en-US" i="1" dirty="0" smtClean="0"/>
          </a:p>
          <a:p>
            <a:pPr lvl="2"/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affermazioni</a:t>
            </a:r>
            <a:r>
              <a:rPr lang="en-US" dirty="0" smtClean="0"/>
              <a:t> </a:t>
            </a:r>
            <a:r>
              <a:rPr lang="en-US" dirty="0" err="1" smtClean="0"/>
              <a:t>ampiamente</a:t>
            </a:r>
            <a:r>
              <a:rPr lang="en-US" dirty="0" smtClean="0"/>
              <a:t> </a:t>
            </a:r>
            <a:r>
              <a:rPr lang="en-US" dirty="0" err="1" smtClean="0"/>
              <a:t>condivise</a:t>
            </a:r>
            <a:r>
              <a:rPr lang="en-US" dirty="0" smtClean="0"/>
              <a:t> e </a:t>
            </a:r>
            <a:r>
              <a:rPr lang="en-US" dirty="0" err="1" smtClean="0"/>
              <a:t>regolarmente</a:t>
            </a:r>
            <a:r>
              <a:rPr lang="en-US" dirty="0" smtClean="0"/>
              <a:t> </a:t>
            </a:r>
            <a:r>
              <a:rPr lang="en-US" dirty="0" err="1" smtClean="0"/>
              <a:t>rafforzate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, in </a:t>
            </a:r>
            <a:r>
              <a:rPr lang="en-US" dirty="0" err="1" smtClean="0"/>
              <a:t>genere</a:t>
            </a:r>
            <a:r>
              <a:rPr lang="en-US" dirty="0" smtClean="0"/>
              <a:t>, </a:t>
            </a:r>
            <a:r>
              <a:rPr lang="en-US" dirty="0" err="1" smtClean="0"/>
              <a:t>sostengono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del </a:t>
            </a:r>
            <a:r>
              <a:rPr lang="en-US" dirty="0" err="1" smtClean="0"/>
              <a:t>momento</a:t>
            </a:r>
            <a:r>
              <a:rPr lang="en-US" dirty="0" smtClean="0"/>
              <a:t> e </a:t>
            </a:r>
            <a:r>
              <a:rPr lang="en-US" dirty="0" err="1" smtClean="0"/>
              <a:t>servono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interessi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autorità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7A5366D-B17A-4F81-85EA-96B165E965E8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diversità</a:t>
            </a:r>
            <a:r>
              <a:rPr lang="en-US" sz="3600" dirty="0" smtClean="0"/>
              <a:t> e </a:t>
            </a:r>
            <a:r>
              <a:rPr lang="en-US" sz="3600" dirty="0" err="1" smtClean="0"/>
              <a:t>il</a:t>
            </a:r>
            <a:r>
              <a:rPr lang="en-US" sz="3600" dirty="0" smtClean="0"/>
              <a:t> </a:t>
            </a:r>
            <a:r>
              <a:rPr lang="en-US" sz="3600" dirty="0" err="1" smtClean="0"/>
              <a:t>pluralismo</a:t>
            </a:r>
            <a:r>
              <a:rPr lang="en-US" sz="3600" dirty="0" smtClean="0"/>
              <a:t> </a:t>
            </a:r>
            <a:r>
              <a:rPr lang="en-US" sz="3600" dirty="0" err="1" smtClean="0"/>
              <a:t>culturale</a:t>
            </a:r>
            <a:r>
              <a:rPr lang="en-US" sz="3600" dirty="0" smtClean="0"/>
              <a:t> (1)</a:t>
            </a:r>
            <a:endParaRPr lang="en-US" sz="36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dominante</a:t>
            </a:r>
            <a:r>
              <a:rPr lang="en-US" dirty="0" smtClean="0"/>
              <a:t>, </a:t>
            </a:r>
            <a:r>
              <a:rPr lang="en-US" dirty="0" err="1" smtClean="0"/>
              <a:t>subcultura</a:t>
            </a:r>
            <a:r>
              <a:rPr lang="en-US" dirty="0" smtClean="0"/>
              <a:t>, </a:t>
            </a:r>
            <a:r>
              <a:rPr lang="en-US" dirty="0" err="1" smtClean="0"/>
              <a:t>controcultura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92D164A-EE5C-4CB9-A833-9A8D80BA88DF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514600"/>
            <a:ext cx="6397625" cy="13275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Cultura</a:t>
            </a:r>
            <a:r>
              <a:rPr lang="en-US" b="1" dirty="0" smtClean="0"/>
              <a:t> </a:t>
            </a:r>
            <a:r>
              <a:rPr lang="en-US" b="1" dirty="0" err="1" smtClean="0"/>
              <a:t>dominante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permea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e </a:t>
            </a:r>
            <a:r>
              <a:rPr lang="en-US" dirty="0" err="1" smtClean="0"/>
              <a:t>rappresenta</a:t>
            </a:r>
            <a:r>
              <a:rPr lang="en-US" dirty="0" smtClean="0"/>
              <a:t> le </a:t>
            </a:r>
            <a:r>
              <a:rPr lang="en-US" dirty="0" err="1" smtClean="0"/>
              <a:t>idee</a:t>
            </a:r>
            <a:r>
              <a:rPr lang="en-US" dirty="0" smtClean="0"/>
              <a:t> e la </a:t>
            </a:r>
            <a:r>
              <a:rPr lang="en-US" dirty="0" err="1" smtClean="0"/>
              <a:t>prassi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coloro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posizioni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733800"/>
            <a:ext cx="6847840" cy="13275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Subcultura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associata</a:t>
            </a:r>
            <a:r>
              <a:rPr lang="en-US" dirty="0" smtClean="0"/>
              <a:t> a un piccolo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</a:t>
            </a:r>
            <a:r>
              <a:rPr lang="en-US" dirty="0" err="1" smtClean="0"/>
              <a:t>avente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, </a:t>
            </a:r>
            <a:r>
              <a:rPr lang="en-US" dirty="0" err="1" smtClean="0"/>
              <a:t>valori</a:t>
            </a:r>
            <a:r>
              <a:rPr lang="en-US" dirty="0" smtClean="0"/>
              <a:t> e </a:t>
            </a:r>
            <a:r>
              <a:rPr lang="en-US" dirty="0" err="1" smtClean="0"/>
              <a:t>stili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vita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lo </a:t>
            </a:r>
            <a:r>
              <a:rPr lang="en-US" dirty="0" err="1" smtClean="0"/>
              <a:t>distinguono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953000"/>
            <a:ext cx="74676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Controcultura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Subcultura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batte</a:t>
            </a:r>
            <a:r>
              <a:rPr lang="en-US" dirty="0" smtClean="0"/>
              <a:t> per </a:t>
            </a:r>
            <a:r>
              <a:rPr lang="en-US" dirty="0" err="1" smtClean="0"/>
              <a:t>valori</a:t>
            </a:r>
            <a:r>
              <a:rPr lang="en-US" dirty="0" smtClean="0"/>
              <a:t> e </a:t>
            </a:r>
            <a:r>
              <a:rPr lang="en-US" dirty="0" err="1" smtClean="0"/>
              <a:t>stili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vita </a:t>
            </a:r>
            <a:r>
              <a:rPr lang="en-US" dirty="0" err="1" smtClean="0"/>
              <a:t>chiaramente</a:t>
            </a:r>
            <a:r>
              <a:rPr lang="en-US" dirty="0" smtClean="0"/>
              <a:t> </a:t>
            </a:r>
            <a:r>
              <a:rPr lang="en-US" dirty="0" err="1" smtClean="0"/>
              <a:t>opposti</a:t>
            </a:r>
            <a:r>
              <a:rPr lang="en-US" dirty="0" smtClean="0"/>
              <a:t> a 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dominante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diversità</a:t>
            </a:r>
            <a:r>
              <a:rPr lang="en-US" sz="3600" dirty="0" smtClean="0"/>
              <a:t> e </a:t>
            </a:r>
            <a:r>
              <a:rPr lang="en-US" sz="3600" dirty="0" err="1" smtClean="0"/>
              <a:t>il</a:t>
            </a:r>
            <a:r>
              <a:rPr lang="en-US" sz="3600" dirty="0" smtClean="0"/>
              <a:t> </a:t>
            </a:r>
            <a:r>
              <a:rPr lang="en-US" sz="3600" dirty="0" err="1" smtClean="0"/>
              <a:t>pluralismo</a:t>
            </a:r>
            <a:r>
              <a:rPr lang="en-US" sz="3600" dirty="0" smtClean="0"/>
              <a:t> </a:t>
            </a:r>
            <a:r>
              <a:rPr lang="en-US" sz="3600" dirty="0" err="1" smtClean="0"/>
              <a:t>culturale</a:t>
            </a:r>
            <a:r>
              <a:rPr lang="en-US" sz="3600" dirty="0" smtClean="0"/>
              <a:t> (2)</a:t>
            </a:r>
            <a:endParaRPr lang="en-US" sz="36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Alta </a:t>
            </a:r>
            <a:r>
              <a:rPr lang="en-US" sz="2400" dirty="0" err="1" smtClean="0"/>
              <a:t>cultura</a:t>
            </a:r>
            <a:r>
              <a:rPr lang="en-US" sz="2400" dirty="0" smtClean="0"/>
              <a:t> e </a:t>
            </a:r>
            <a:r>
              <a:rPr lang="en-US" sz="2400" dirty="0" err="1" smtClean="0"/>
              <a:t>cultura</a:t>
            </a:r>
            <a:r>
              <a:rPr lang="en-US" sz="2400" dirty="0" smtClean="0"/>
              <a:t> </a:t>
            </a:r>
            <a:r>
              <a:rPr lang="en-US" sz="2400" dirty="0" err="1" smtClean="0"/>
              <a:t>popolare</a:t>
            </a:r>
            <a:endParaRPr lang="en-US" sz="2400" dirty="0" smtClean="0"/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mercificazione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cultura</a:t>
            </a:r>
            <a:r>
              <a:rPr lang="en-US" sz="2400" dirty="0" smtClean="0"/>
              <a:t> (</a:t>
            </a:r>
            <a:r>
              <a:rPr lang="en-US" sz="2400" dirty="0" err="1" smtClean="0"/>
              <a:t>cultura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):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1ABB967-F5DD-4947-AAD2-9AEE2E830EDF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2891155"/>
            <a:ext cx="6219825" cy="102292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Alta </a:t>
            </a:r>
            <a:r>
              <a:rPr lang="en-US" b="1" dirty="0" err="1" smtClean="0"/>
              <a:t>cultura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associate </a:t>
            </a:r>
            <a:r>
              <a:rPr lang="en-US" dirty="0" err="1" smtClean="0"/>
              <a:t>all’élite</a:t>
            </a:r>
            <a:r>
              <a:rPr lang="en-US" dirty="0" smtClean="0"/>
              <a:t>, </a:t>
            </a:r>
            <a:r>
              <a:rPr lang="en-US" dirty="0" err="1" smtClean="0"/>
              <a:t>diffusamente</a:t>
            </a:r>
            <a:r>
              <a:rPr lang="en-US" dirty="0" smtClean="0"/>
              <a:t> </a:t>
            </a:r>
            <a:r>
              <a:rPr lang="en-US" dirty="0" err="1" smtClean="0"/>
              <a:t>riconosciute</a:t>
            </a:r>
            <a:r>
              <a:rPr lang="en-US" dirty="0" smtClean="0"/>
              <a:t> come </a:t>
            </a:r>
            <a:r>
              <a:rPr lang="en-US" dirty="0" err="1" smtClean="0"/>
              <a:t>valide</a:t>
            </a:r>
            <a:r>
              <a:rPr lang="en-US" dirty="0" smtClean="0"/>
              <a:t> e </a:t>
            </a:r>
            <a:r>
              <a:rPr lang="en-US" dirty="0" err="1" smtClean="0"/>
              <a:t>legittime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3914775"/>
            <a:ext cx="6311900" cy="10225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Cultura</a:t>
            </a:r>
            <a:r>
              <a:rPr lang="en-US" b="1" dirty="0" smtClean="0"/>
              <a:t> </a:t>
            </a:r>
            <a:r>
              <a:rPr lang="en-US" b="1" dirty="0" err="1" smtClean="0"/>
              <a:t>popolare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diffuse e </a:t>
            </a:r>
            <a:r>
              <a:rPr lang="en-US" dirty="0" err="1" smtClean="0"/>
              <a:t>comunemente</a:t>
            </a:r>
            <a:r>
              <a:rPr lang="en-US" dirty="0" smtClean="0"/>
              <a:t> </a:t>
            </a:r>
            <a:r>
              <a:rPr lang="en-US" dirty="0" err="1" smtClean="0"/>
              <a:t>accettate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6"/>
          <p:cNvSpPr txBox="1"/>
          <p:nvPr/>
        </p:nvSpPr>
        <p:spPr>
          <a:xfrm>
            <a:off x="1752600" y="4937125"/>
            <a:ext cx="6311900" cy="13293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Cultura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massa</a:t>
            </a:r>
            <a:r>
              <a:rPr lang="en-US" b="1" dirty="0" smtClean="0"/>
              <a:t> (</a:t>
            </a:r>
            <a:r>
              <a:rPr lang="en-US" b="1" dirty="0" err="1" smtClean="0"/>
              <a:t>mercificazione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cultura</a:t>
            </a:r>
            <a:r>
              <a:rPr lang="en-US" b="1" dirty="0" smtClean="0"/>
              <a:t>)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</a:t>
            </a:r>
            <a:r>
              <a:rPr lang="en-US" dirty="0" err="1" smtClean="0"/>
              <a:t>prodotte</a:t>
            </a:r>
            <a:r>
              <a:rPr lang="en-US" dirty="0" smtClean="0"/>
              <a:t> </a:t>
            </a:r>
            <a:r>
              <a:rPr lang="en-US" dirty="0" err="1" smtClean="0"/>
              <a:t>esplicitamente</a:t>
            </a:r>
            <a:r>
              <a:rPr lang="en-US" dirty="0" smtClean="0"/>
              <a:t> a </a:t>
            </a:r>
            <a:r>
              <a:rPr lang="en-US" dirty="0" err="1" smtClean="0"/>
              <a:t>scopi</a:t>
            </a:r>
            <a:r>
              <a:rPr lang="en-US" dirty="0" smtClean="0"/>
              <a:t> </a:t>
            </a:r>
            <a:r>
              <a:rPr lang="en-US" dirty="0" err="1" smtClean="0"/>
              <a:t>commerciali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r>
              <a:rPr lang="it-IT" sz="3600" dirty="0" smtClean="0"/>
              <a:t>Uno dei processi culturali più complessi e gravido di conseguenze per la società è rappresentato dalla religione.</a:t>
            </a:r>
            <a:endParaRPr lang="it-IT" sz="36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565914B-D0BA-4803-97DF-67CEDC9701FB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Comprendere</a:t>
            </a:r>
            <a:r>
              <a:rPr lang="en-US" sz="3800" dirty="0" smtClean="0"/>
              <a:t> la </a:t>
            </a:r>
            <a:r>
              <a:rPr lang="en-US" sz="3800" dirty="0" err="1" smtClean="0"/>
              <a:t>religione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e </a:t>
            </a:r>
            <a:r>
              <a:rPr lang="en-US" sz="3800" dirty="0" err="1" smtClean="0"/>
              <a:t>culturale</a:t>
            </a:r>
            <a:r>
              <a:rPr lang="en-US" sz="3800" dirty="0" smtClean="0"/>
              <a:t> (1)</a:t>
            </a:r>
            <a:endParaRPr lang="en-US" sz="38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sociologia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endParaRPr lang="en-US" dirty="0" smtClean="0"/>
          </a:p>
          <a:p>
            <a:pPr lvl="2"/>
            <a:r>
              <a:rPr lang="en-US" dirty="0" smtClean="0"/>
              <a:t>In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,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strumenti</a:t>
            </a:r>
            <a:r>
              <a:rPr lang="en-US" dirty="0" smtClean="0"/>
              <a:t> e </a:t>
            </a:r>
            <a:r>
              <a:rPr lang="en-US" dirty="0" err="1" smtClean="0"/>
              <a:t>approcci</a:t>
            </a:r>
            <a:r>
              <a:rPr lang="en-US" dirty="0" smtClean="0"/>
              <a:t>, la </a:t>
            </a:r>
            <a:r>
              <a:rPr lang="en-US" dirty="0" err="1" smtClean="0"/>
              <a:t>sociologia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studiare</a:t>
            </a:r>
            <a:r>
              <a:rPr lang="en-US" dirty="0" smtClean="0"/>
              <a:t> un </a:t>
            </a:r>
            <a:r>
              <a:rPr lang="en-US" dirty="0" err="1" smtClean="0"/>
              <a:t>fenomeno</a:t>
            </a:r>
            <a:r>
              <a:rPr lang="en-US" dirty="0" smtClean="0"/>
              <a:t> </a:t>
            </a:r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fede</a:t>
            </a:r>
            <a:r>
              <a:rPr lang="en-US" dirty="0" smtClean="0"/>
              <a:t> come la </a:t>
            </a:r>
            <a:r>
              <a:rPr lang="en-US" dirty="0" err="1" smtClean="0"/>
              <a:t>religione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A130680-2DC2-4CE2-B87D-569CB6E9F508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657600"/>
            <a:ext cx="51054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Fede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Credenza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convinzione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o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rivelazione</a:t>
            </a:r>
            <a:r>
              <a:rPr lang="en-US" dirty="0" smtClean="0"/>
              <a:t> </a:t>
            </a:r>
            <a:r>
              <a:rPr lang="en-US" dirty="0" err="1" smtClean="0"/>
              <a:t>divina</a:t>
            </a:r>
            <a:r>
              <a:rPr lang="en-US" dirty="0" smtClean="0"/>
              <a:t> </a:t>
            </a:r>
            <a:r>
              <a:rPr lang="en-US" dirty="0" err="1" smtClean="0"/>
              <a:t>anziché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prove </a:t>
            </a:r>
            <a:r>
              <a:rPr lang="en-US" dirty="0" err="1" smtClean="0"/>
              <a:t>scientifiche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Durkheim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r>
              <a:rPr lang="en-US" dirty="0" smtClean="0"/>
              <a:t>: Il </a:t>
            </a:r>
            <a:r>
              <a:rPr lang="en-US" dirty="0" err="1" smtClean="0"/>
              <a:t>sacro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profano</a:t>
            </a:r>
            <a:endParaRPr lang="en-US" dirty="0" smtClean="0"/>
          </a:p>
          <a:p>
            <a:pPr lvl="2"/>
            <a:r>
              <a:rPr lang="en-US" sz="1600" dirty="0" err="1" smtClean="0"/>
              <a:t>Gli</a:t>
            </a:r>
            <a:r>
              <a:rPr lang="en-US" sz="1600" dirty="0" smtClean="0"/>
              <a:t> </a:t>
            </a:r>
            <a:r>
              <a:rPr lang="en-US" sz="1600" dirty="0" err="1" smtClean="0"/>
              <a:t>elementi</a:t>
            </a:r>
            <a:r>
              <a:rPr lang="en-US" sz="1600" dirty="0" smtClean="0"/>
              <a:t> </a:t>
            </a:r>
            <a:r>
              <a:rPr lang="en-US" sz="1600" dirty="0" err="1" smtClean="0"/>
              <a:t>fondamentali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ogni</a:t>
            </a:r>
            <a:r>
              <a:rPr lang="en-US" sz="1600" dirty="0" smtClean="0"/>
              <a:t> </a:t>
            </a:r>
            <a:r>
              <a:rPr lang="en-US" sz="1600" dirty="0" err="1" smtClean="0"/>
              <a:t>religione</a:t>
            </a:r>
            <a:r>
              <a:rPr lang="en-US" sz="1600" dirty="0" smtClean="0"/>
              <a:t> </a:t>
            </a:r>
            <a:r>
              <a:rPr lang="en-US" sz="1600" dirty="0" err="1" smtClean="0"/>
              <a:t>sono</a:t>
            </a:r>
            <a:r>
              <a:rPr lang="en-US" sz="1600" dirty="0" smtClean="0"/>
              <a:t>:</a:t>
            </a:r>
            <a:endParaRPr lang="en-US" sz="1600" dirty="0" smtClean="0"/>
          </a:p>
          <a:p>
            <a:pPr lvl="3"/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serie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credenze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3"/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serie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pratiche</a:t>
            </a:r>
            <a:r>
              <a:rPr lang="en-US" sz="1600" dirty="0" smtClean="0"/>
              <a:t> </a:t>
            </a:r>
            <a:r>
              <a:rPr lang="en-US" sz="1600" dirty="0" err="1" smtClean="0"/>
              <a:t>rituali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3"/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comunità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praticanti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0AEA4F2-30DD-4124-AA7F-CCA710C43B84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006215"/>
            <a:ext cx="4267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Sacro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straordinario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trattare</a:t>
            </a:r>
            <a:r>
              <a:rPr lang="en-US" dirty="0" smtClean="0"/>
              <a:t> con </a:t>
            </a:r>
            <a:r>
              <a:rPr lang="en-US" dirty="0" err="1" smtClean="0"/>
              <a:t>rispetto</a:t>
            </a:r>
            <a:r>
              <a:rPr lang="en-US" dirty="0" smtClean="0"/>
              <a:t>, </a:t>
            </a:r>
            <a:r>
              <a:rPr lang="en-US" dirty="0" err="1" smtClean="0"/>
              <a:t>deferenza</a:t>
            </a:r>
            <a:r>
              <a:rPr lang="en-US" dirty="0" smtClean="0"/>
              <a:t> e </a:t>
            </a:r>
            <a:r>
              <a:rPr lang="en-US" dirty="0" err="1" smtClean="0"/>
              <a:t>timore</a:t>
            </a:r>
            <a:r>
              <a:rPr lang="en-US" dirty="0" smtClean="0"/>
              <a:t> </a:t>
            </a:r>
            <a:r>
              <a:rPr lang="en-US" dirty="0" err="1" smtClean="0"/>
              <a:t>reverenziale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334000"/>
            <a:ext cx="4419600" cy="10217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Profano</a:t>
            </a:r>
            <a:endParaRPr lang="en-US" b="1" dirty="0"/>
          </a:p>
          <a:p>
            <a:pPr>
              <a:defRPr/>
            </a:pPr>
            <a:r>
              <a:rPr lang="en-US" dirty="0" smtClean="0"/>
              <a:t>Il </a:t>
            </a:r>
            <a:r>
              <a:rPr lang="en-US" dirty="0" err="1" smtClean="0"/>
              <a:t>mondo</a:t>
            </a:r>
            <a:r>
              <a:rPr lang="en-US" dirty="0" smtClean="0"/>
              <a:t> </a:t>
            </a:r>
            <a:r>
              <a:rPr lang="en-US" dirty="0" err="1" smtClean="0"/>
              <a:t>ordinario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vita </a:t>
            </a:r>
            <a:r>
              <a:rPr lang="en-US" dirty="0" err="1" smtClean="0"/>
              <a:t>quotidiana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886200"/>
            <a:ext cx="3429635" cy="224895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Rituale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azioni</a:t>
            </a:r>
            <a:r>
              <a:rPr lang="en-US" dirty="0" smtClean="0"/>
              <a:t> </a:t>
            </a:r>
            <a:r>
              <a:rPr lang="en-US" dirty="0" err="1" smtClean="0"/>
              <a:t>simboliche</a:t>
            </a:r>
            <a:r>
              <a:rPr lang="en-US" dirty="0" smtClean="0"/>
              <a:t>, </a:t>
            </a:r>
            <a:r>
              <a:rPr lang="en-US" dirty="0" err="1" smtClean="0"/>
              <a:t>eseguite</a:t>
            </a:r>
            <a:r>
              <a:rPr lang="en-US" dirty="0" smtClean="0"/>
              <a:t> quasi </a:t>
            </a:r>
            <a:r>
              <a:rPr lang="en-US" dirty="0" err="1" smtClean="0"/>
              <a:t>sempre</a:t>
            </a:r>
            <a:r>
              <a:rPr lang="en-US" dirty="0" smtClean="0"/>
              <a:t> in </a:t>
            </a:r>
            <a:r>
              <a:rPr lang="en-US" dirty="0" err="1" smtClean="0"/>
              <a:t>momenti</a:t>
            </a:r>
            <a:r>
              <a:rPr lang="en-US" dirty="0" smtClean="0"/>
              <a:t> </a:t>
            </a:r>
            <a:r>
              <a:rPr lang="en-US" dirty="0" err="1" smtClean="0"/>
              <a:t>specifici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aiutano</a:t>
            </a:r>
            <a:r>
              <a:rPr lang="en-US" dirty="0" smtClean="0"/>
              <a:t> a </a:t>
            </a:r>
            <a:r>
              <a:rPr lang="en-US" dirty="0" err="1" smtClean="0"/>
              <a:t>creare</a:t>
            </a:r>
            <a:r>
              <a:rPr lang="en-US" dirty="0" smtClean="0"/>
              <a:t> un </a:t>
            </a:r>
            <a:r>
              <a:rPr lang="en-US" dirty="0" err="1" smtClean="0"/>
              <a:t>vincolo</a:t>
            </a:r>
            <a:r>
              <a:rPr lang="en-US" dirty="0" smtClean="0"/>
              <a:t> </a:t>
            </a:r>
            <a:r>
              <a:rPr lang="en-US" dirty="0" err="1" smtClean="0"/>
              <a:t>emotivo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partecipanti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itle 1"/>
          <p:cNvSpPr txBox="1"/>
          <p:nvPr/>
        </p:nvSpPr>
        <p:spPr bwMode="auto">
          <a:xfrm>
            <a:off x="612775" y="152400"/>
            <a:ext cx="8153400" cy="99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Comprendere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religione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come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fenomeno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sociale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culturale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(2)</a:t>
            </a: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Argomenti</a:t>
            </a:r>
            <a:r>
              <a:rPr lang="en-US" altLang="en-US" dirty="0" smtClean="0"/>
              <a:t> </a:t>
            </a:r>
            <a:r>
              <a:rPr lang="en-US" altLang="en-US" smtClean="0"/>
              <a:t>trattati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Definire</a:t>
            </a:r>
            <a:r>
              <a:rPr lang="en-US" dirty="0" smtClean="0"/>
              <a:t> la </a:t>
            </a:r>
            <a:r>
              <a:rPr lang="en-US" dirty="0" err="1" smtClean="0"/>
              <a:t>cultura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Cultura</a:t>
            </a:r>
            <a:r>
              <a:rPr lang="en-US" dirty="0" smtClean="0"/>
              <a:t>, </a:t>
            </a:r>
            <a:r>
              <a:rPr lang="en-US" dirty="0" err="1" smtClean="0"/>
              <a:t>ideologia</a:t>
            </a:r>
            <a:r>
              <a:rPr lang="en-US" dirty="0" smtClean="0"/>
              <a:t> e </a:t>
            </a:r>
            <a:r>
              <a:rPr lang="en-US" dirty="0" err="1" smtClean="0"/>
              <a:t>potere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Diversità</a:t>
            </a:r>
            <a:r>
              <a:rPr lang="en-US" dirty="0" smtClean="0"/>
              <a:t> e </a:t>
            </a:r>
            <a:r>
              <a:rPr lang="en-US" dirty="0" err="1" smtClean="0"/>
              <a:t>pluralismo</a:t>
            </a:r>
            <a:r>
              <a:rPr lang="en-US" dirty="0" smtClean="0"/>
              <a:t> </a:t>
            </a:r>
            <a:r>
              <a:rPr lang="en-US" dirty="0" err="1" smtClean="0"/>
              <a:t>culturale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Comprendere</a:t>
            </a:r>
            <a:r>
              <a:rPr lang="en-US" dirty="0" smtClean="0"/>
              <a:t> la </a:t>
            </a:r>
            <a:r>
              <a:rPr lang="en-US" dirty="0" err="1" smtClean="0"/>
              <a:t>religione</a:t>
            </a:r>
            <a:r>
              <a:rPr lang="en-US" dirty="0" smtClean="0"/>
              <a:t> come </a:t>
            </a:r>
            <a:r>
              <a:rPr lang="en-US" dirty="0" err="1" smtClean="0"/>
              <a:t>fenomeno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e </a:t>
            </a:r>
            <a:r>
              <a:rPr lang="en-US" dirty="0" err="1" smtClean="0"/>
              <a:t>culturale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smtClean="0"/>
              <a:t>La </a:t>
            </a:r>
            <a:r>
              <a:rPr lang="en-US" dirty="0" err="1" smtClean="0"/>
              <a:t>religione</a:t>
            </a:r>
            <a:r>
              <a:rPr lang="en-US" dirty="0" smtClean="0"/>
              <a:t> in un </a:t>
            </a:r>
            <a:r>
              <a:rPr lang="en-US" dirty="0" err="1" smtClean="0"/>
              <a:t>contesto</a:t>
            </a:r>
            <a:r>
              <a:rPr lang="en-US" dirty="0" smtClean="0"/>
              <a:t> </a:t>
            </a:r>
            <a:r>
              <a:rPr lang="en-US" dirty="0" err="1" smtClean="0"/>
              <a:t>globale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								</a:t>
            </a:r>
            <a:r>
              <a:rPr lang="en-US" sz="2000" i="1" dirty="0" smtClean="0">
                <a:hlinkClick r:id="rId1" action="ppaction://hlinksldjump"/>
              </a:rPr>
              <a:t>More</a:t>
            </a:r>
            <a:endParaRPr lang="en-US" i="1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F64408A-0EF6-48D2-8A3E-F042F366E91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Durkheim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r>
              <a:rPr lang="en-US" dirty="0" smtClean="0"/>
              <a:t>: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sacro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profano</a:t>
            </a:r>
            <a:r>
              <a:rPr lang="en-US" dirty="0" smtClean="0"/>
              <a:t> </a:t>
            </a:r>
            <a:r>
              <a:rPr lang="en-US" sz="2000" i="1" dirty="0" smtClean="0"/>
              <a:t>continua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4A6AA8-2B8A-4E9A-9D96-A818C214419B}" type="slidenum">
              <a:rPr lang="en-US" smtClean="0"/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590800"/>
            <a:ext cx="3912870" cy="13272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Chiesa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Organizzazione</a:t>
            </a:r>
            <a:r>
              <a:rPr lang="en-US" dirty="0" smtClean="0"/>
              <a:t> </a:t>
            </a:r>
            <a:r>
              <a:rPr lang="en-US" dirty="0" err="1" smtClean="0"/>
              <a:t>religiosa</a:t>
            </a:r>
            <a:r>
              <a:rPr lang="en-US" dirty="0" smtClean="0"/>
              <a:t> </a:t>
            </a:r>
            <a:r>
              <a:rPr lang="en-US" dirty="0" err="1" smtClean="0"/>
              <a:t>formale</a:t>
            </a:r>
            <a:r>
              <a:rPr lang="en-US" dirty="0" smtClean="0"/>
              <a:t> con </a:t>
            </a:r>
            <a:r>
              <a:rPr lang="en-US" dirty="0" err="1" smtClean="0"/>
              <a:t>ampio</a:t>
            </a:r>
            <a:r>
              <a:rPr lang="en-US" dirty="0" smtClean="0"/>
              <a:t>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fedeli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2362200"/>
            <a:ext cx="41910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Setta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Piccola</a:t>
            </a:r>
            <a:r>
              <a:rPr lang="en-US" dirty="0" smtClean="0"/>
              <a:t> </a:t>
            </a:r>
            <a:r>
              <a:rPr lang="en-US" dirty="0" err="1" smtClean="0"/>
              <a:t>fazione</a:t>
            </a:r>
            <a:r>
              <a:rPr lang="en-US" dirty="0" smtClean="0"/>
              <a:t> </a:t>
            </a:r>
            <a:r>
              <a:rPr lang="en-US" dirty="0" err="1" smtClean="0"/>
              <a:t>dissidente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Chiesa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promuove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credenze</a:t>
            </a:r>
            <a:r>
              <a:rPr lang="en-US" dirty="0" smtClean="0"/>
              <a:t> o </a:t>
            </a: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pratiche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3776663"/>
            <a:ext cx="62484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Culto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Piccola</a:t>
            </a:r>
            <a:r>
              <a:rPr lang="en-US" dirty="0" smtClean="0"/>
              <a:t> </a:t>
            </a:r>
            <a:r>
              <a:rPr lang="en-US" dirty="0" err="1" smtClean="0"/>
              <a:t>comunità</a:t>
            </a:r>
            <a:r>
              <a:rPr lang="en-US" dirty="0" smtClean="0"/>
              <a:t> </a:t>
            </a:r>
            <a:r>
              <a:rPr lang="en-US" dirty="0" err="1" smtClean="0"/>
              <a:t>religiosa</a:t>
            </a:r>
            <a:r>
              <a:rPr lang="en-US" dirty="0" smtClean="0"/>
              <a:t> le cui </a:t>
            </a:r>
            <a:r>
              <a:rPr lang="en-US" dirty="0" err="1" smtClean="0"/>
              <a:t>credenze</a:t>
            </a:r>
            <a:r>
              <a:rPr lang="en-US" dirty="0" smtClean="0"/>
              <a:t> e le cui </a:t>
            </a:r>
            <a:r>
              <a:rPr lang="en-US" dirty="0" err="1" smtClean="0"/>
              <a:t>pratiche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in </a:t>
            </a:r>
            <a:r>
              <a:rPr lang="en-US" dirty="0" err="1" smtClean="0"/>
              <a:t>contrasto</a:t>
            </a:r>
            <a:r>
              <a:rPr lang="en-US" dirty="0" smtClean="0"/>
              <a:t> con la </a:t>
            </a:r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n-US" dirty="0" err="1" smtClean="0"/>
              <a:t>dominante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4919662"/>
            <a:ext cx="4648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Religione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unificato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credenze</a:t>
            </a:r>
            <a:r>
              <a:rPr lang="en-US" dirty="0" smtClean="0"/>
              <a:t> e </a:t>
            </a:r>
            <a:r>
              <a:rPr lang="en-US" dirty="0" err="1" smtClean="0"/>
              <a:t>pratiche</a:t>
            </a:r>
            <a:r>
              <a:rPr lang="en-US" dirty="0" smtClean="0"/>
              <a:t> </a:t>
            </a:r>
            <a:r>
              <a:rPr lang="en-US" dirty="0" err="1" smtClean="0"/>
              <a:t>rituali</a:t>
            </a:r>
            <a:r>
              <a:rPr lang="en-US" dirty="0" smtClean="0"/>
              <a:t> relative al </a:t>
            </a:r>
            <a:r>
              <a:rPr lang="en-US" dirty="0" err="1" smtClean="0"/>
              <a:t>sacro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unisce</a:t>
            </a:r>
            <a:r>
              <a:rPr lang="en-US" dirty="0" smtClean="0"/>
              <a:t> le </a:t>
            </a:r>
            <a:r>
              <a:rPr lang="en-US" dirty="0" err="1" smtClean="0"/>
              <a:t>persone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comunità</a:t>
            </a:r>
            <a:r>
              <a:rPr lang="en-US" dirty="0" smtClean="0"/>
              <a:t> morale.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5072062"/>
            <a:ext cx="29718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Teismo</a:t>
            </a:r>
            <a:endParaRPr lang="en-US" b="1" dirty="0"/>
          </a:p>
          <a:p>
            <a:pPr>
              <a:defRPr/>
            </a:pPr>
            <a:r>
              <a:rPr lang="en-US" dirty="0" smtClean="0"/>
              <a:t>Credenza </a:t>
            </a:r>
            <a:r>
              <a:rPr lang="en-US" dirty="0" err="1" smtClean="0"/>
              <a:t>nell’esistenza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divinità</a:t>
            </a:r>
            <a:r>
              <a:rPr lang="en-US" dirty="0" smtClean="0"/>
              <a:t> </a:t>
            </a:r>
            <a:r>
              <a:rPr lang="en-US" dirty="0" err="1" smtClean="0"/>
              <a:t>personali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Comprendere</a:t>
            </a:r>
            <a:r>
              <a:rPr lang="en-US" sz="3800" dirty="0" smtClean="0"/>
              <a:t> la </a:t>
            </a:r>
            <a:r>
              <a:rPr lang="en-US" sz="3800" dirty="0" err="1" smtClean="0"/>
              <a:t>religione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e </a:t>
            </a:r>
            <a:r>
              <a:rPr lang="en-US" sz="3800" dirty="0" err="1" smtClean="0"/>
              <a:t>culturale</a:t>
            </a:r>
            <a:r>
              <a:rPr lang="en-US" sz="3800" dirty="0" smtClean="0"/>
              <a:t> (2)</a:t>
            </a:r>
            <a:endParaRPr lang="en-US" sz="3800" dirty="0" smtClean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Durkheim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r>
              <a:rPr lang="en-US" dirty="0" smtClean="0"/>
              <a:t>: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sacro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profano</a:t>
            </a:r>
            <a:r>
              <a:rPr lang="en-US" dirty="0" smtClean="0"/>
              <a:t> </a:t>
            </a:r>
            <a:r>
              <a:rPr lang="en-US" sz="2000" i="1" dirty="0" smtClean="0"/>
              <a:t>continua</a:t>
            </a:r>
            <a:endParaRPr lang="en-US" sz="2000" i="1" dirty="0" smtClean="0"/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funzioni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err="1" smtClean="0"/>
              <a:t>Promuovere</a:t>
            </a:r>
            <a:r>
              <a:rPr lang="en-US" dirty="0" smtClean="0"/>
              <a:t> la </a:t>
            </a:r>
            <a:r>
              <a:rPr lang="en-US" dirty="0" err="1" smtClean="0"/>
              <a:t>solidarietà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Operare</a:t>
            </a:r>
            <a:r>
              <a:rPr lang="en-US" dirty="0" smtClean="0"/>
              <a:t> come </a:t>
            </a:r>
            <a:r>
              <a:rPr lang="en-US" dirty="0" err="1" smtClean="0"/>
              <a:t>una</a:t>
            </a:r>
            <a:r>
              <a:rPr lang="en-US" dirty="0" smtClean="0"/>
              <a:t> forma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Fornire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credenti</a:t>
            </a:r>
            <a:r>
              <a:rPr lang="en-US" dirty="0" smtClean="0"/>
              <a:t> </a:t>
            </a:r>
            <a:r>
              <a:rPr lang="en-US" dirty="0" err="1" smtClean="0"/>
              <a:t>benefici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natura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e </a:t>
            </a:r>
            <a:r>
              <a:rPr lang="en-US" dirty="0" err="1" smtClean="0"/>
              <a:t>psicologica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err="1" smtClean="0"/>
              <a:t>Motivare</a:t>
            </a:r>
            <a:r>
              <a:rPr lang="en-US" dirty="0" smtClean="0"/>
              <a:t> </a:t>
            </a:r>
            <a:r>
              <a:rPr lang="en-US" dirty="0" err="1" smtClean="0"/>
              <a:t>l’azione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8DC04FE-7465-4385-8E20-C36DB62212C5}" type="slidenum">
              <a:rPr lang="en-US" smtClean="0"/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Comprendere</a:t>
            </a:r>
            <a:r>
              <a:rPr lang="en-US" sz="3800" dirty="0" smtClean="0"/>
              <a:t> la </a:t>
            </a:r>
            <a:r>
              <a:rPr lang="en-US" sz="3800" dirty="0" err="1" smtClean="0"/>
              <a:t>religione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e </a:t>
            </a:r>
            <a:r>
              <a:rPr lang="en-US" sz="3800" dirty="0" err="1" smtClean="0"/>
              <a:t>culturale</a:t>
            </a:r>
            <a:r>
              <a:rPr lang="en-US" sz="3800" dirty="0" smtClean="0"/>
              <a:t> (3)</a:t>
            </a:r>
            <a:endParaRPr lang="en-US" sz="3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Durkheim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r>
              <a:rPr lang="en-US" dirty="0" smtClean="0"/>
              <a:t>: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sacro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profano</a:t>
            </a:r>
            <a:r>
              <a:rPr lang="en-US" dirty="0" smtClean="0"/>
              <a:t> </a:t>
            </a:r>
            <a:r>
              <a:rPr lang="en-US" sz="2000" i="1" dirty="0" smtClean="0"/>
              <a:t>continua</a:t>
            </a:r>
            <a:endParaRPr lang="en-US" sz="2000" i="1" dirty="0" smtClean="0"/>
          </a:p>
          <a:p>
            <a:pPr lvl="1"/>
            <a:r>
              <a:rPr lang="en-US" dirty="0" err="1" smtClean="0"/>
              <a:t>Società</a:t>
            </a:r>
            <a:r>
              <a:rPr lang="en-US" dirty="0" smtClean="0"/>
              <a:t> e </a:t>
            </a:r>
            <a:r>
              <a:rPr lang="en-US" dirty="0" err="1" smtClean="0"/>
              <a:t>Religione</a:t>
            </a:r>
            <a:endParaRPr lang="en-US" dirty="0" smtClean="0"/>
          </a:p>
          <a:p>
            <a:pPr lvl="2"/>
            <a:r>
              <a:rPr lang="en-US" dirty="0" err="1" smtClean="0"/>
              <a:t>L’importanza</a:t>
            </a:r>
            <a:r>
              <a:rPr lang="en-US" dirty="0" smtClean="0"/>
              <a:t> </a:t>
            </a:r>
            <a:r>
              <a:rPr lang="en-US" dirty="0" err="1" smtClean="0"/>
              <a:t>dell’etica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reciprocità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Il </a:t>
            </a:r>
            <a:r>
              <a:rPr lang="en-US" dirty="0" err="1" smtClean="0"/>
              <a:t>sacro</a:t>
            </a:r>
            <a:r>
              <a:rPr lang="en-US" dirty="0" smtClean="0"/>
              <a:t> è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simbolo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collettività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49E57E-D63F-4872-83E9-4941F3305584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114800"/>
            <a:ext cx="48006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Etica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reciprocità</a:t>
            </a:r>
            <a:endParaRPr lang="en-US" b="1" dirty="0"/>
          </a:p>
          <a:p>
            <a:pPr>
              <a:defRPr/>
            </a:pPr>
            <a:r>
              <a:rPr lang="en-US" dirty="0" smtClean="0"/>
              <a:t>“</a:t>
            </a:r>
            <a:r>
              <a:rPr lang="en-US" dirty="0" err="1" smtClean="0"/>
              <a:t>Regola</a:t>
            </a:r>
            <a:r>
              <a:rPr lang="en-US" dirty="0" smtClean="0"/>
              <a:t> </a:t>
            </a:r>
            <a:r>
              <a:rPr lang="en-US" dirty="0" err="1" smtClean="0"/>
              <a:t>aurea</a:t>
            </a:r>
            <a:r>
              <a:rPr lang="en-US" dirty="0" smtClean="0"/>
              <a:t>” </a:t>
            </a:r>
            <a:r>
              <a:rPr lang="en-US" dirty="0" err="1" smtClean="0"/>
              <a:t>secondo</a:t>
            </a:r>
            <a:r>
              <a:rPr lang="en-US" dirty="0" smtClean="0"/>
              <a:t> la </a:t>
            </a:r>
            <a:r>
              <a:rPr lang="en-US" dirty="0" err="1" smtClean="0"/>
              <a:t>quale</a:t>
            </a:r>
            <a:r>
              <a:rPr lang="en-US" dirty="0" smtClean="0"/>
              <a:t> le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dovrebbero</a:t>
            </a:r>
            <a:r>
              <a:rPr lang="en-US" dirty="0" smtClean="0"/>
              <a:t> </a:t>
            </a:r>
            <a:r>
              <a:rPr lang="en-US" dirty="0" err="1" smtClean="0"/>
              <a:t>trattare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come </a:t>
            </a:r>
            <a:r>
              <a:rPr lang="en-US" dirty="0" err="1" smtClean="0"/>
              <a:t>vorrebbero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trattate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Comprendere</a:t>
            </a:r>
            <a:r>
              <a:rPr lang="en-US" sz="3800" dirty="0" smtClean="0"/>
              <a:t> la </a:t>
            </a:r>
            <a:r>
              <a:rPr lang="en-US" sz="3800" dirty="0" err="1" smtClean="0"/>
              <a:t>religione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e </a:t>
            </a:r>
            <a:r>
              <a:rPr lang="en-US" sz="3800" dirty="0" err="1" smtClean="0"/>
              <a:t>culturale</a:t>
            </a:r>
            <a:r>
              <a:rPr lang="en-US" sz="3800" dirty="0" smtClean="0"/>
              <a:t> (4)</a:t>
            </a:r>
            <a:endParaRPr lang="en-US" sz="3800" dirty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Marx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r>
              <a:rPr lang="en-US" dirty="0" smtClean="0"/>
              <a:t>: </a:t>
            </a:r>
            <a:r>
              <a:rPr lang="en-US" dirty="0" err="1" smtClean="0"/>
              <a:t>l’oppio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popoli</a:t>
            </a:r>
            <a:endParaRPr lang="en-US" dirty="0" smtClean="0"/>
          </a:p>
          <a:p>
            <a:pPr lvl="2"/>
            <a:r>
              <a:rPr lang="en-US" dirty="0" smtClean="0"/>
              <a:t>La </a:t>
            </a:r>
            <a:r>
              <a:rPr lang="en-US" dirty="0" err="1" smtClean="0"/>
              <a:t>religione</a:t>
            </a:r>
            <a:r>
              <a:rPr lang="en-US" dirty="0" smtClean="0"/>
              <a:t> </a:t>
            </a:r>
            <a:r>
              <a:rPr lang="en-US" dirty="0" err="1" smtClean="0"/>
              <a:t>offre</a:t>
            </a:r>
            <a:r>
              <a:rPr lang="en-US" dirty="0" smtClean="0"/>
              <a:t> un </a:t>
            </a:r>
            <a:r>
              <a:rPr lang="en-US" dirty="0" err="1" smtClean="0"/>
              <a:t>falso</a:t>
            </a:r>
            <a:r>
              <a:rPr lang="en-US" dirty="0" smtClean="0"/>
              <a:t> </a:t>
            </a:r>
            <a:r>
              <a:rPr lang="en-US" dirty="0" err="1" smtClean="0"/>
              <a:t>conforto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credenti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I </a:t>
            </a:r>
            <a:r>
              <a:rPr lang="en-US" dirty="0" err="1" smtClean="0"/>
              <a:t>detentori</a:t>
            </a:r>
            <a:r>
              <a:rPr lang="en-US" dirty="0" smtClean="0"/>
              <a:t> del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manipolano</a:t>
            </a:r>
            <a:r>
              <a:rPr lang="en-US" dirty="0" smtClean="0"/>
              <a:t> la </a:t>
            </a:r>
            <a:r>
              <a:rPr lang="en-US" dirty="0" err="1" smtClean="0"/>
              <a:t>relgione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propri</a:t>
            </a:r>
            <a:r>
              <a:rPr lang="en-US" dirty="0" smtClean="0"/>
              <a:t> </a:t>
            </a:r>
            <a:r>
              <a:rPr lang="en-US" dirty="0" err="1" smtClean="0"/>
              <a:t>fini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CF960E3-62C9-451F-8774-853796A18D2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581400"/>
            <a:ext cx="5373370" cy="13304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Teologia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liberazione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Forma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cristianesimo</a:t>
            </a:r>
            <a:r>
              <a:rPr lang="en-US" dirty="0" smtClean="0"/>
              <a:t> </a:t>
            </a:r>
            <a:r>
              <a:rPr lang="en-US" dirty="0" err="1" smtClean="0"/>
              <a:t>dedicata</a:t>
            </a:r>
            <a:r>
              <a:rPr lang="en-US" dirty="0" smtClean="0"/>
              <a:t> a </a:t>
            </a:r>
            <a:r>
              <a:rPr lang="en-US" dirty="0" err="1" smtClean="0"/>
              <a:t>combattere</a:t>
            </a:r>
            <a:r>
              <a:rPr lang="en-US" dirty="0" smtClean="0"/>
              <a:t> la </a:t>
            </a:r>
            <a:r>
              <a:rPr lang="en-US" dirty="0" err="1" smtClean="0"/>
              <a:t>povertà</a:t>
            </a:r>
            <a:r>
              <a:rPr lang="en-US" dirty="0" smtClean="0"/>
              <a:t> e le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ingiustizia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Comprendere</a:t>
            </a:r>
            <a:r>
              <a:rPr lang="en-US" sz="3800" dirty="0" smtClean="0"/>
              <a:t> la </a:t>
            </a:r>
            <a:r>
              <a:rPr lang="en-US" sz="3800" dirty="0" err="1" smtClean="0"/>
              <a:t>religione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e </a:t>
            </a:r>
            <a:r>
              <a:rPr lang="en-US" sz="3800" dirty="0" err="1" smtClean="0"/>
              <a:t>culturale</a:t>
            </a:r>
            <a:r>
              <a:rPr lang="en-US" sz="3800" dirty="0" smtClean="0"/>
              <a:t> (5)</a:t>
            </a:r>
            <a:endParaRPr lang="en-US" sz="3800" dirty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Weber </a:t>
            </a:r>
            <a:r>
              <a:rPr lang="en-US" dirty="0" err="1" smtClean="0"/>
              <a:t>sulla</a:t>
            </a:r>
            <a:r>
              <a:rPr lang="en-US" dirty="0" smtClean="0"/>
              <a:t> Religion: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disincanto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endParaRPr lang="en-US" dirty="0" smtClean="0"/>
          </a:p>
          <a:p>
            <a:pPr lvl="2"/>
            <a:r>
              <a:rPr lang="en-US" dirty="0" smtClean="0"/>
              <a:t>La </a:t>
            </a:r>
            <a:r>
              <a:rPr lang="en-US" dirty="0" err="1" smtClean="0"/>
              <a:t>razionalizzazione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Berger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r>
              <a:rPr lang="en-US" dirty="0" smtClean="0"/>
              <a:t>: la </a:t>
            </a:r>
            <a:r>
              <a:rPr lang="en-US" dirty="0" err="1" smtClean="0"/>
              <a:t>volta</a:t>
            </a:r>
            <a:r>
              <a:rPr lang="en-US" dirty="0" smtClean="0"/>
              <a:t> sacra</a:t>
            </a:r>
            <a:endParaRPr lang="en-US" dirty="0" smtClean="0"/>
          </a:p>
          <a:p>
            <a:pPr lvl="2"/>
            <a:r>
              <a:rPr lang="en-US" dirty="0" err="1" smtClean="0"/>
              <a:t>Protezione</a:t>
            </a:r>
            <a:r>
              <a:rPr lang="en-US" dirty="0" smtClean="0"/>
              <a:t>, al </a:t>
            </a:r>
            <a:r>
              <a:rPr lang="en-US" dirty="0" err="1" smtClean="0"/>
              <a:t>livello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senso</a:t>
            </a:r>
            <a:r>
              <a:rPr lang="en-US" dirty="0" smtClean="0"/>
              <a:t>, </a:t>
            </a:r>
            <a:r>
              <a:rPr lang="en-US" dirty="0" err="1" smtClean="0"/>
              <a:t>contro</a:t>
            </a:r>
            <a:r>
              <a:rPr lang="en-US" dirty="0" smtClean="0"/>
              <a:t> </a:t>
            </a:r>
            <a:r>
              <a:rPr lang="en-US" dirty="0" err="1" smtClean="0"/>
              <a:t>l’irrazionalità</a:t>
            </a:r>
            <a:r>
              <a:rPr lang="en-US" dirty="0" smtClean="0"/>
              <a:t> e </a:t>
            </a:r>
            <a:r>
              <a:rPr lang="en-US" dirty="0" err="1" smtClean="0"/>
              <a:t>l’imprevedibilità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vita.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36A9D62-E01D-4BB0-8B4C-7CFD3655DAAC}" type="slidenum">
              <a:rPr lang="en-US" smtClean="0"/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Comprendere</a:t>
            </a:r>
            <a:r>
              <a:rPr lang="en-US" sz="3800" dirty="0" smtClean="0"/>
              <a:t> la </a:t>
            </a:r>
            <a:r>
              <a:rPr lang="en-US" sz="3800" dirty="0" err="1" smtClean="0"/>
              <a:t>religione</a:t>
            </a:r>
            <a:r>
              <a:rPr lang="en-US" sz="3800" dirty="0" smtClean="0"/>
              <a:t> come </a:t>
            </a:r>
            <a:r>
              <a:rPr lang="en-US" sz="3800" dirty="0" err="1" smtClean="0"/>
              <a:t>fenomeno</a:t>
            </a:r>
            <a:r>
              <a:rPr lang="en-US" sz="3800" dirty="0" smtClean="0"/>
              <a:t> </a:t>
            </a:r>
            <a:r>
              <a:rPr lang="en-US" sz="3800" dirty="0" err="1" smtClean="0"/>
              <a:t>sociale</a:t>
            </a:r>
            <a:r>
              <a:rPr lang="en-US" sz="3800" dirty="0" smtClean="0"/>
              <a:t> e </a:t>
            </a:r>
            <a:r>
              <a:rPr lang="en-US" sz="3800" dirty="0" err="1" smtClean="0"/>
              <a:t>culturale</a:t>
            </a:r>
            <a:r>
              <a:rPr lang="en-US" sz="3800" dirty="0" smtClean="0"/>
              <a:t> (6)</a:t>
            </a:r>
            <a:endParaRPr lang="en-US" sz="3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religione</a:t>
            </a:r>
            <a:r>
              <a:rPr lang="en-US" sz="3600" dirty="0" smtClean="0"/>
              <a:t> in un </a:t>
            </a:r>
            <a:r>
              <a:rPr lang="en-US" sz="3600" dirty="0" err="1" smtClean="0"/>
              <a:t>contesto</a:t>
            </a:r>
            <a:r>
              <a:rPr lang="en-US" sz="3600" dirty="0" smtClean="0"/>
              <a:t> </a:t>
            </a:r>
            <a:r>
              <a:rPr lang="en-US" sz="3600" dirty="0" err="1" smtClean="0"/>
              <a:t>globale</a:t>
            </a:r>
            <a:r>
              <a:rPr lang="en-US" sz="3600" dirty="0" smtClean="0"/>
              <a:t> (1)</a:t>
            </a:r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76BCD64-5549-4567-B4FC-3A559D16E3CF}" type="slidenum">
              <a:rPr lang="en-US" smtClean="0"/>
            </a:fld>
            <a:endParaRPr lang="en-US" dirty="0"/>
          </a:p>
        </p:txBody>
      </p:sp>
      <p:pic>
        <p:nvPicPr>
          <p:cNvPr id="35847" name="Picture 7" descr="1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90800" y="1722438"/>
            <a:ext cx="4314825" cy="4449762"/>
          </a:xfrm>
          <a:prstGeom prst="rect">
            <a:avLst/>
          </a:prstGeom>
          <a:noFill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religione</a:t>
            </a:r>
            <a:r>
              <a:rPr lang="en-US" sz="3600" dirty="0" smtClean="0"/>
              <a:t> in un </a:t>
            </a:r>
            <a:r>
              <a:rPr lang="en-US" sz="3600" dirty="0" err="1" smtClean="0"/>
              <a:t>contesto</a:t>
            </a:r>
            <a:r>
              <a:rPr lang="en-US" sz="3600" dirty="0" smtClean="0"/>
              <a:t> </a:t>
            </a:r>
            <a:r>
              <a:rPr lang="en-US" sz="3600" dirty="0" err="1" smtClean="0"/>
              <a:t>globale</a:t>
            </a:r>
            <a:r>
              <a:rPr lang="en-US" sz="3600" dirty="0" smtClean="0"/>
              <a:t> (2)</a:t>
            </a:r>
            <a:endParaRPr lang="en-US" sz="3600" dirty="0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Secolarizzazione</a:t>
            </a:r>
            <a:endParaRPr lang="en-US" dirty="0" smtClean="0"/>
          </a:p>
          <a:p>
            <a:pPr lvl="1"/>
            <a:r>
              <a:rPr lang="en-US" dirty="0" err="1" smtClean="0"/>
              <a:t>Secolarizzazione</a:t>
            </a:r>
            <a:r>
              <a:rPr lang="en-US" dirty="0" smtClean="0"/>
              <a:t> e </a:t>
            </a:r>
            <a:r>
              <a:rPr lang="en-US" dirty="0" err="1" smtClean="0"/>
              <a:t>Modernità</a:t>
            </a:r>
            <a:endParaRPr lang="en-US" dirty="0" smtClean="0"/>
          </a:p>
          <a:p>
            <a:pPr lvl="2"/>
            <a:r>
              <a:rPr lang="en-US" dirty="0" smtClean="0"/>
              <a:t>La </a:t>
            </a:r>
            <a:r>
              <a:rPr lang="en-US" dirty="0" err="1" smtClean="0"/>
              <a:t>secolarizzazione</a:t>
            </a:r>
            <a:r>
              <a:rPr lang="en-US" dirty="0" smtClean="0"/>
              <a:t> al </a:t>
            </a:r>
            <a:r>
              <a:rPr lang="en-US" dirty="0" err="1" smtClean="0"/>
              <a:t>livello</a:t>
            </a:r>
            <a:r>
              <a:rPr lang="en-US" dirty="0" smtClean="0"/>
              <a:t> micro, </a:t>
            </a:r>
            <a:r>
              <a:rPr lang="en-US" dirty="0" err="1" smtClean="0"/>
              <a:t>meso</a:t>
            </a:r>
            <a:r>
              <a:rPr lang="en-US" dirty="0" smtClean="0"/>
              <a:t> e macro.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C5BEC47-C225-46E0-8D12-B6330122ED4A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200400"/>
            <a:ext cx="4648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Secolarizzazione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Declino</a:t>
            </a:r>
            <a:r>
              <a:rPr lang="en-US" dirty="0" smtClean="0"/>
              <a:t> in </a:t>
            </a:r>
            <a:r>
              <a:rPr lang="en-US" dirty="0" err="1" smtClean="0"/>
              <a:t>atto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rilevanza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credenze</a:t>
            </a:r>
            <a:r>
              <a:rPr lang="en-US" dirty="0" smtClean="0"/>
              <a:t>,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pratiche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istituzioni</a:t>
            </a:r>
            <a:r>
              <a:rPr lang="en-US" dirty="0" smtClean="0"/>
              <a:t> </a:t>
            </a:r>
            <a:r>
              <a:rPr lang="en-US" dirty="0" err="1" smtClean="0"/>
              <a:t>religiose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4648200"/>
            <a:ext cx="4571365" cy="13283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Tesi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secolarizzazione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Per </a:t>
            </a:r>
            <a:r>
              <a:rPr lang="en-US" dirty="0" err="1" smtClean="0"/>
              <a:t>effetto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modernità</a:t>
            </a:r>
            <a:r>
              <a:rPr lang="en-US" dirty="0" smtClean="0"/>
              <a:t>, la </a:t>
            </a:r>
            <a:r>
              <a:rPr lang="en-US" dirty="0" err="1" smtClean="0"/>
              <a:t>rilevanza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r>
              <a:rPr lang="en-US" dirty="0" smtClean="0"/>
              <a:t> è in continuo </a:t>
            </a:r>
            <a:r>
              <a:rPr lang="en-US" dirty="0" err="1" smtClean="0"/>
              <a:t>declino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religione</a:t>
            </a:r>
            <a:r>
              <a:rPr lang="en-US" sz="3600" dirty="0" smtClean="0"/>
              <a:t> in un </a:t>
            </a:r>
            <a:r>
              <a:rPr lang="en-US" sz="3600" dirty="0" err="1" smtClean="0"/>
              <a:t>contesto</a:t>
            </a:r>
            <a:r>
              <a:rPr lang="en-US" sz="3600" dirty="0" smtClean="0"/>
              <a:t> </a:t>
            </a:r>
            <a:r>
              <a:rPr lang="en-US" sz="3600" dirty="0" err="1" smtClean="0"/>
              <a:t>globale</a:t>
            </a:r>
            <a:r>
              <a:rPr lang="en-US" sz="3600" dirty="0" smtClean="0"/>
              <a:t> (3)</a:t>
            </a:r>
            <a:endParaRPr lang="en-US" sz="3600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Secolarizzazione</a:t>
            </a:r>
            <a:r>
              <a:rPr lang="en-US" dirty="0" smtClean="0"/>
              <a:t> </a:t>
            </a:r>
            <a:r>
              <a:rPr lang="en-US" sz="2000" i="1" dirty="0" smtClean="0"/>
              <a:t>continua</a:t>
            </a:r>
            <a:endParaRPr lang="en-US" i="1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secolarizzazione</a:t>
            </a:r>
            <a:r>
              <a:rPr lang="en-US" dirty="0" smtClean="0"/>
              <a:t> </a:t>
            </a:r>
            <a:r>
              <a:rPr lang="en-US" dirty="0" err="1" smtClean="0"/>
              <a:t>oggi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B1D331E-4D66-4691-BDD7-15144CE916EA}" type="slidenum">
              <a:rPr lang="en-US" smtClean="0"/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2743200"/>
            <a:ext cx="4674235" cy="17374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Umanesimo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secolare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Sistema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credenze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enfatizza</a:t>
            </a:r>
            <a:r>
              <a:rPr lang="en-US" sz="1600" dirty="0" smtClean="0"/>
              <a:t> la </a:t>
            </a:r>
            <a:r>
              <a:rPr lang="en-US" sz="1600" dirty="0" err="1" smtClean="0"/>
              <a:t>moralità</a:t>
            </a:r>
            <a:r>
              <a:rPr lang="en-US" sz="1600" dirty="0" smtClean="0"/>
              <a:t> e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processo</a:t>
            </a:r>
            <a:r>
              <a:rPr lang="en-US" sz="1600" dirty="0" smtClean="0"/>
              <a:t> </a:t>
            </a:r>
            <a:r>
              <a:rPr lang="en-US" sz="1600" dirty="0" err="1" smtClean="0"/>
              <a:t>decisionale</a:t>
            </a:r>
            <a:r>
              <a:rPr lang="en-US" sz="1600" dirty="0" smtClean="0"/>
              <a:t> </a:t>
            </a:r>
            <a:r>
              <a:rPr lang="en-US" sz="1600" dirty="0" err="1" smtClean="0"/>
              <a:t>basato</a:t>
            </a:r>
            <a:r>
              <a:rPr lang="en-US" sz="1600" dirty="0" smtClean="0"/>
              <a:t> </a:t>
            </a:r>
            <a:r>
              <a:rPr lang="en-US" sz="1600" dirty="0" err="1" smtClean="0"/>
              <a:t>sulla</a:t>
            </a:r>
            <a:r>
              <a:rPr lang="en-US" sz="1600" dirty="0" smtClean="0"/>
              <a:t> </a:t>
            </a:r>
            <a:r>
              <a:rPr lang="en-US" sz="1600" dirty="0" err="1" smtClean="0"/>
              <a:t>ragione</a:t>
            </a:r>
            <a:r>
              <a:rPr lang="en-US" sz="1600" dirty="0" smtClean="0"/>
              <a:t>, </a:t>
            </a:r>
            <a:r>
              <a:rPr lang="en-US" sz="1600" dirty="0" err="1" smtClean="0"/>
              <a:t>sull’etica</a:t>
            </a:r>
            <a:r>
              <a:rPr lang="en-US" sz="1600" dirty="0" smtClean="0"/>
              <a:t> e </a:t>
            </a:r>
            <a:r>
              <a:rPr lang="en-US" sz="1600" dirty="0" err="1" smtClean="0"/>
              <a:t>sulla</a:t>
            </a:r>
            <a:r>
              <a:rPr lang="en-US" sz="1600" dirty="0" smtClean="0"/>
              <a:t> </a:t>
            </a:r>
            <a:r>
              <a:rPr lang="en-US" sz="1600" dirty="0" err="1" smtClean="0"/>
              <a:t>giustizia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, </a:t>
            </a:r>
            <a:r>
              <a:rPr lang="en-US" sz="1600" dirty="0" err="1" smtClean="0"/>
              <a:t>anziché</a:t>
            </a:r>
            <a:r>
              <a:rPr lang="en-US" sz="1600" dirty="0" smtClean="0"/>
              <a:t> </a:t>
            </a:r>
            <a:r>
              <a:rPr lang="en-US" sz="1600" dirty="0" err="1" smtClean="0"/>
              <a:t>sulla</a:t>
            </a:r>
            <a:r>
              <a:rPr lang="en-US" sz="1600" dirty="0" smtClean="0"/>
              <a:t> </a:t>
            </a:r>
            <a:r>
              <a:rPr lang="en-US" sz="1600" dirty="0" err="1" smtClean="0"/>
              <a:t>dottrina</a:t>
            </a:r>
            <a:r>
              <a:rPr lang="en-US" sz="1600" dirty="0" smtClean="0"/>
              <a:t> </a:t>
            </a:r>
            <a:r>
              <a:rPr lang="en-US" sz="1600" dirty="0" err="1" smtClean="0"/>
              <a:t>religiosa</a:t>
            </a:r>
            <a:r>
              <a:rPr lang="en-US" sz="1600" dirty="0" smtClean="0"/>
              <a:t> o </a:t>
            </a:r>
            <a:r>
              <a:rPr lang="en-US" sz="1600" dirty="0" err="1" smtClean="0"/>
              <a:t>sul</a:t>
            </a:r>
            <a:r>
              <a:rPr lang="en-US" sz="1600" dirty="0" smtClean="0"/>
              <a:t> </a:t>
            </a:r>
            <a:r>
              <a:rPr lang="en-US" sz="1600" dirty="0" err="1" smtClean="0"/>
              <a:t>soprannaturale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495800"/>
            <a:ext cx="3886200" cy="146423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Religione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civile</a:t>
            </a:r>
            <a:endParaRPr lang="en-US" sz="1600" b="1" dirty="0" smtClean="0"/>
          </a:p>
          <a:p>
            <a:pPr>
              <a:defRPr/>
            </a:pPr>
            <a:r>
              <a:rPr lang="en-US" sz="1600" dirty="0" err="1" smtClean="0"/>
              <a:t>Serie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credenze</a:t>
            </a:r>
            <a:r>
              <a:rPr lang="en-US" sz="1600" dirty="0" smtClean="0"/>
              <a:t> </a:t>
            </a:r>
            <a:r>
              <a:rPr lang="en-US" sz="1600" dirty="0" err="1" smtClean="0"/>
              <a:t>comuni</a:t>
            </a:r>
            <a:r>
              <a:rPr lang="en-US" sz="1600" dirty="0" smtClean="0"/>
              <a:t> e </a:t>
            </a:r>
            <a:r>
              <a:rPr lang="en-US" sz="1600" dirty="0" err="1" smtClean="0"/>
              <a:t>pratiche</a:t>
            </a:r>
            <a:r>
              <a:rPr lang="en-US" sz="1600" dirty="0" smtClean="0"/>
              <a:t> </a:t>
            </a:r>
            <a:r>
              <a:rPr lang="en-US" sz="1600" dirty="0" err="1" smtClean="0"/>
              <a:t>rituali</a:t>
            </a:r>
            <a:r>
              <a:rPr lang="en-US" sz="1600" dirty="0" smtClean="0"/>
              <a:t> </a:t>
            </a:r>
            <a:r>
              <a:rPr lang="en-US" sz="1600" dirty="0" err="1" smtClean="0"/>
              <a:t>condivise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uniscono</a:t>
            </a:r>
            <a:r>
              <a:rPr lang="en-US" sz="1600" dirty="0" smtClean="0"/>
              <a:t> le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in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società</a:t>
            </a:r>
            <a:r>
              <a:rPr lang="en-US" sz="1600" dirty="0" smtClean="0"/>
              <a:t> </a:t>
            </a:r>
            <a:r>
              <a:rPr lang="en-US" sz="1600" dirty="0" err="1" smtClean="0"/>
              <a:t>prevalentemente</a:t>
            </a:r>
            <a:r>
              <a:rPr lang="en-US" sz="1600" dirty="0" smtClean="0"/>
              <a:t> </a:t>
            </a:r>
            <a:r>
              <a:rPr lang="en-US" sz="1600" dirty="0" err="1" smtClean="0"/>
              <a:t>secolare</a:t>
            </a:r>
            <a:endParaRPr lang="en-US" sz="16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religione</a:t>
            </a:r>
            <a:r>
              <a:rPr lang="en-US" sz="3600" dirty="0" smtClean="0"/>
              <a:t> in un </a:t>
            </a:r>
            <a:r>
              <a:rPr lang="en-US" sz="3600" dirty="0" err="1" smtClean="0"/>
              <a:t>contesto</a:t>
            </a:r>
            <a:r>
              <a:rPr lang="en-US" sz="3600" dirty="0" smtClean="0"/>
              <a:t> </a:t>
            </a:r>
            <a:r>
              <a:rPr lang="en-US" sz="3600" dirty="0" err="1" smtClean="0"/>
              <a:t>globale</a:t>
            </a:r>
            <a:r>
              <a:rPr lang="en-US" sz="3600" dirty="0" smtClean="0"/>
              <a:t> (4)</a:t>
            </a:r>
            <a:endParaRPr lang="en-US" sz="3600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resistenza</a:t>
            </a:r>
            <a:r>
              <a:rPr lang="en-US" dirty="0" smtClean="0"/>
              <a:t> al </a:t>
            </a:r>
            <a:r>
              <a:rPr lang="en-US" dirty="0" err="1" smtClean="0"/>
              <a:t>cambiamento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Fondamentalisti</a:t>
            </a:r>
            <a:endParaRPr lang="en-US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fondamentalismo</a:t>
            </a:r>
            <a:r>
              <a:rPr lang="en-US" dirty="0" smtClean="0"/>
              <a:t> </a:t>
            </a:r>
            <a:r>
              <a:rPr lang="en-US" dirty="0" err="1" smtClean="0"/>
              <a:t>ieri</a:t>
            </a:r>
            <a:r>
              <a:rPr lang="en-US" dirty="0" smtClean="0"/>
              <a:t> e </a:t>
            </a:r>
            <a:r>
              <a:rPr lang="en-US" dirty="0" err="1" smtClean="0"/>
              <a:t>oggi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Fondamentalismo</a:t>
            </a:r>
            <a:r>
              <a:rPr lang="en-US" dirty="0" smtClean="0"/>
              <a:t> e </a:t>
            </a:r>
            <a:r>
              <a:rPr lang="en-US" dirty="0" err="1" smtClean="0"/>
              <a:t>democrazia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C38CA9A-BBF3-4163-964A-255701914A51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703638"/>
            <a:ext cx="67056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Fondamentalismo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religioso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predica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rigoroso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tradizionali</a:t>
            </a:r>
            <a:r>
              <a:rPr lang="en-US" dirty="0" smtClean="0"/>
              <a:t> in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aspetti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vita </a:t>
            </a:r>
            <a:r>
              <a:rPr lang="en-US" dirty="0" err="1" smtClean="0"/>
              <a:t>sociale</a:t>
            </a:r>
            <a:r>
              <a:rPr lang="en-US" dirty="0" smtClean="0"/>
              <a:t>, </a:t>
            </a:r>
            <a:r>
              <a:rPr lang="en-US" dirty="0" err="1" smtClean="0"/>
              <a:t>basandosi</a:t>
            </a:r>
            <a:r>
              <a:rPr lang="en-US" dirty="0" smtClean="0"/>
              <a:t> quasi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sull’interpretazione</a:t>
            </a:r>
            <a:r>
              <a:rPr lang="en-US" dirty="0" smtClean="0"/>
              <a:t> </a:t>
            </a:r>
            <a:r>
              <a:rPr lang="en-US" dirty="0" err="1" smtClean="0"/>
              <a:t>letterale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testi</a:t>
            </a:r>
            <a:r>
              <a:rPr lang="en-US" dirty="0" smtClean="0"/>
              <a:t> </a:t>
            </a:r>
            <a:r>
              <a:rPr lang="en-US" dirty="0" err="1" smtClean="0"/>
              <a:t>sacri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religione</a:t>
            </a:r>
            <a:r>
              <a:rPr lang="en-US" dirty="0" smtClean="0"/>
              <a:t>, </a:t>
            </a:r>
            <a:r>
              <a:rPr lang="en-US" dirty="0" err="1" smtClean="0"/>
              <a:t>ritenuti</a:t>
            </a:r>
            <a:r>
              <a:rPr lang="en-US" dirty="0" smtClean="0"/>
              <a:t> </a:t>
            </a:r>
            <a:r>
              <a:rPr lang="en-US" dirty="0" err="1" smtClean="0"/>
              <a:t>infallibili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Definire</a:t>
            </a:r>
            <a:r>
              <a:rPr lang="en-US" dirty="0" smtClean="0"/>
              <a:t> la </a:t>
            </a:r>
            <a:r>
              <a:rPr lang="en-US" dirty="0" err="1" smtClean="0"/>
              <a:t>cultura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5C4B4F0-6894-48AB-93A0-6A60C69CEC05}" type="slidenum">
              <a:rPr lang="en-US"/>
            </a:fld>
            <a:endParaRPr lang="en-US" dirty="0"/>
          </a:p>
        </p:txBody>
      </p:sp>
      <p:sp>
        <p:nvSpPr>
          <p:cNvPr id="1229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Società</a:t>
            </a:r>
            <a:endParaRPr lang="en-US" i="1" dirty="0" smtClean="0"/>
          </a:p>
          <a:p>
            <a:pPr lvl="2" eaLnBrk="1" hangingPunct="1"/>
            <a:r>
              <a:rPr lang="en-US" dirty="0" smtClean="0"/>
              <a:t>Un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vivono</a:t>
            </a:r>
            <a:r>
              <a:rPr lang="en-US" dirty="0" smtClean="0"/>
              <a:t> </a:t>
            </a:r>
            <a:r>
              <a:rPr lang="en-US" dirty="0" err="1" smtClean="0"/>
              <a:t>insieme</a:t>
            </a:r>
            <a:r>
              <a:rPr lang="en-US" dirty="0" smtClean="0"/>
              <a:t> in un </a:t>
            </a:r>
            <a:r>
              <a:rPr lang="en-US" dirty="0" err="1" smtClean="0"/>
              <a:t>territorio</a:t>
            </a:r>
            <a:r>
              <a:rPr lang="en-US" dirty="0" smtClean="0"/>
              <a:t> </a:t>
            </a:r>
            <a:r>
              <a:rPr lang="en-US" dirty="0" err="1" smtClean="0"/>
              <a:t>specifico</a:t>
            </a:r>
            <a:r>
              <a:rPr lang="en-US" dirty="0" smtClean="0"/>
              <a:t> e </a:t>
            </a:r>
            <a:r>
              <a:rPr lang="en-US" dirty="0" err="1" smtClean="0"/>
              <a:t>condividono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i="1" dirty="0" err="1" smtClean="0"/>
              <a:t>Cultura</a:t>
            </a:r>
            <a:endParaRPr lang="en-US" i="1" dirty="0" smtClean="0"/>
          </a:p>
          <a:p>
            <a:pPr lvl="2" eaLnBrk="1" hangingPunct="1"/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, </a:t>
            </a:r>
            <a:r>
              <a:rPr lang="en-US" dirty="0" err="1" smtClean="0"/>
              <a:t>credenze</a:t>
            </a:r>
            <a:r>
              <a:rPr lang="en-US" dirty="0" smtClean="0"/>
              <a:t>, </a:t>
            </a:r>
            <a:r>
              <a:rPr lang="en-US" dirty="0" err="1" smtClean="0"/>
              <a:t>conoscenze</a:t>
            </a:r>
            <a:r>
              <a:rPr lang="en-US" dirty="0" smtClean="0"/>
              <a:t>, </a:t>
            </a:r>
            <a:r>
              <a:rPr lang="en-US" dirty="0" err="1" smtClean="0"/>
              <a:t>norme</a:t>
            </a:r>
            <a:r>
              <a:rPr lang="en-US" dirty="0" smtClean="0"/>
              <a:t>, </a:t>
            </a:r>
            <a:r>
              <a:rPr lang="en-US" dirty="0" err="1" smtClean="0"/>
              <a:t>linguaggio</a:t>
            </a:r>
            <a:r>
              <a:rPr lang="en-US" dirty="0" smtClean="0"/>
              <a:t>, </a:t>
            </a:r>
            <a:r>
              <a:rPr lang="en-US" dirty="0" err="1" smtClean="0"/>
              <a:t>comportamenti</a:t>
            </a:r>
            <a:r>
              <a:rPr lang="en-US" dirty="0" smtClean="0"/>
              <a:t> e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materiali</a:t>
            </a:r>
            <a:r>
              <a:rPr lang="en-US" dirty="0" smtClean="0"/>
              <a:t> </a:t>
            </a:r>
            <a:r>
              <a:rPr lang="en-US" dirty="0" err="1" smtClean="0"/>
              <a:t>condivisi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collettività</a:t>
            </a:r>
            <a:r>
              <a:rPr lang="en-US" dirty="0" smtClean="0"/>
              <a:t> e </a:t>
            </a:r>
            <a:r>
              <a:rPr lang="en-US" dirty="0" err="1" smtClean="0"/>
              <a:t>trasmessi</a:t>
            </a:r>
            <a:r>
              <a:rPr lang="en-US" dirty="0" smtClean="0"/>
              <a:t> </a:t>
            </a:r>
            <a:r>
              <a:rPr lang="en-US" dirty="0" err="1" smtClean="0"/>
              <a:t>socialmente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generazione</a:t>
            </a:r>
            <a:r>
              <a:rPr lang="en-US" dirty="0" smtClean="0"/>
              <a:t> </a:t>
            </a:r>
            <a:r>
              <a:rPr lang="en-US" dirty="0" err="1" smtClean="0"/>
              <a:t>all’altra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(1)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Cultura</a:t>
            </a:r>
            <a:r>
              <a:rPr lang="en-US" i="1" dirty="0" smtClean="0"/>
              <a:t> </a:t>
            </a:r>
            <a:r>
              <a:rPr lang="en-US" i="1" dirty="0" err="1" smtClean="0"/>
              <a:t>materiale</a:t>
            </a:r>
            <a:endParaRPr lang="en-US" i="1" dirty="0" smtClean="0"/>
          </a:p>
          <a:p>
            <a:pPr lvl="2"/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fisici</a:t>
            </a:r>
            <a:r>
              <a:rPr lang="en-US" dirty="0" smtClean="0"/>
              <a:t> </a:t>
            </a:r>
            <a:r>
              <a:rPr lang="en-US" dirty="0" err="1" smtClean="0"/>
              <a:t>prodotti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appartenenti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particolare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: </a:t>
            </a:r>
            <a:r>
              <a:rPr lang="en-US" dirty="0" err="1" smtClean="0"/>
              <a:t>comprende</a:t>
            </a:r>
            <a:r>
              <a:rPr lang="en-US" dirty="0" smtClean="0"/>
              <a:t> </a:t>
            </a:r>
            <a:r>
              <a:rPr lang="en-US" dirty="0" err="1" smtClean="0"/>
              <a:t>strumenti</a:t>
            </a:r>
            <a:r>
              <a:rPr lang="en-US" dirty="0" smtClean="0"/>
              <a:t>, </a:t>
            </a:r>
            <a:r>
              <a:rPr lang="en-US" dirty="0" err="1" smtClean="0"/>
              <a:t>abbigliamento</a:t>
            </a:r>
            <a:r>
              <a:rPr lang="en-US" dirty="0" smtClean="0"/>
              <a:t>, </a:t>
            </a:r>
            <a:r>
              <a:rPr lang="en-US" dirty="0" err="1" smtClean="0"/>
              <a:t>giocattoli</a:t>
            </a:r>
            <a:r>
              <a:rPr lang="en-US" dirty="0" smtClean="0"/>
              <a:t>, </a:t>
            </a:r>
            <a:r>
              <a:rPr lang="en-US" dirty="0" err="1" smtClean="0"/>
              <a:t>opere</a:t>
            </a:r>
            <a:r>
              <a:rPr lang="en-US" dirty="0" smtClean="0"/>
              <a:t> </a:t>
            </a:r>
            <a:r>
              <a:rPr lang="en-US" dirty="0" err="1" smtClean="0"/>
              <a:t>d’arte</a:t>
            </a:r>
            <a:r>
              <a:rPr lang="en-US" dirty="0" smtClean="0"/>
              <a:t> </a:t>
            </a:r>
            <a:r>
              <a:rPr lang="en-US" dirty="0" err="1" smtClean="0"/>
              <a:t>ecc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i="1" dirty="0" err="1" smtClean="0"/>
              <a:t>Cultura</a:t>
            </a:r>
            <a:r>
              <a:rPr lang="en-US" i="1" dirty="0" smtClean="0"/>
              <a:t> </a:t>
            </a:r>
            <a:r>
              <a:rPr lang="en-US" i="1" dirty="0" err="1" smtClean="0"/>
              <a:t>immateriale</a:t>
            </a:r>
            <a:endParaRPr lang="en-US" i="1" dirty="0" smtClean="0"/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includono</a:t>
            </a:r>
            <a:r>
              <a:rPr lang="en-US" dirty="0" smtClean="0"/>
              <a:t> I </a:t>
            </a:r>
            <a:r>
              <a:rPr lang="en-US" dirty="0" err="1" smtClean="0"/>
              <a:t>valori</a:t>
            </a:r>
            <a:r>
              <a:rPr lang="en-US" dirty="0" smtClean="0"/>
              <a:t> e le </a:t>
            </a:r>
            <a:r>
              <a:rPr lang="en-US" dirty="0" err="1" smtClean="0"/>
              <a:t>credenze</a:t>
            </a:r>
            <a:r>
              <a:rPr lang="en-US" dirty="0" smtClean="0"/>
              <a:t>, </a:t>
            </a:r>
            <a:r>
              <a:rPr lang="en-US" dirty="0" err="1" smtClean="0"/>
              <a:t>l’insieme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conoscenze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come </a:t>
            </a:r>
            <a:r>
              <a:rPr lang="en-US" dirty="0" err="1" smtClean="0"/>
              <a:t>comprendere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mondo</a:t>
            </a:r>
            <a:r>
              <a:rPr lang="en-US" dirty="0" smtClean="0"/>
              <a:t> e </a:t>
            </a:r>
            <a:r>
              <a:rPr lang="en-US" dirty="0" err="1" smtClean="0"/>
              <a:t>orientarsi</a:t>
            </a:r>
            <a:r>
              <a:rPr lang="en-US" dirty="0" smtClean="0"/>
              <a:t> in </a:t>
            </a:r>
            <a:r>
              <a:rPr lang="en-US" dirty="0" err="1" smtClean="0"/>
              <a:t>esso</a:t>
            </a:r>
            <a:r>
              <a:rPr lang="en-US" dirty="0" smtClean="0"/>
              <a:t>, e </a:t>
            </a:r>
            <a:r>
              <a:rPr lang="en-US" dirty="0" err="1" smtClean="0"/>
              <a:t>gli</a:t>
            </a:r>
            <a:r>
              <a:rPr lang="en-US" dirty="0" smtClean="0"/>
              <a:t> standard o le “</a:t>
            </a:r>
            <a:r>
              <a:rPr lang="en-US" dirty="0" err="1" smtClean="0"/>
              <a:t>norme</a:t>
            </a:r>
            <a:r>
              <a:rPr lang="en-US" dirty="0" smtClean="0"/>
              <a:t>” </a:t>
            </a:r>
            <a:r>
              <a:rPr lang="en-US" dirty="0" err="1" smtClean="0"/>
              <a:t>inerenti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r>
              <a:rPr lang="en-US" dirty="0" smtClean="0"/>
              <a:t> </a:t>
            </a:r>
            <a:r>
              <a:rPr lang="en-US" dirty="0" err="1" smtClean="0"/>
              <a:t>ritenuto</a:t>
            </a:r>
            <a:r>
              <a:rPr lang="en-US" dirty="0" smtClean="0"/>
              <a:t> </a:t>
            </a:r>
            <a:r>
              <a:rPr lang="en-US" dirty="0" err="1" smtClean="0"/>
              <a:t>appropriato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798D67-1E14-400F-88FA-40B5FFF438F7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(2)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E6DE088-DB51-4CFA-B021-D38FB5259289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4999"/>
            <a:ext cx="559117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(3)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cultura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</a:t>
            </a:r>
            <a:r>
              <a:rPr lang="en-US" sz="2400" dirty="0" err="1" smtClean="0"/>
              <a:t>agiscono</a:t>
            </a:r>
            <a:r>
              <a:rPr lang="en-US" sz="2400" dirty="0" smtClean="0"/>
              <a:t> </a:t>
            </a:r>
            <a:r>
              <a:rPr lang="en-US" sz="2400" dirty="0" err="1" smtClean="0"/>
              <a:t>sul</a:t>
            </a:r>
            <a:r>
              <a:rPr lang="en-US" sz="2400" dirty="0" smtClean="0"/>
              <a:t> </a:t>
            </a:r>
            <a:r>
              <a:rPr lang="en-US" sz="2400" dirty="0" err="1" smtClean="0"/>
              <a:t>nostro</a:t>
            </a:r>
            <a:r>
              <a:rPr lang="en-US" sz="2400" dirty="0" smtClean="0"/>
              <a:t> </a:t>
            </a:r>
            <a:r>
              <a:rPr lang="en-US" sz="2400" dirty="0" err="1" smtClean="0"/>
              <a:t>Sé</a:t>
            </a:r>
            <a:r>
              <a:rPr lang="en-US" sz="2400" dirty="0" smtClean="0"/>
              <a:t>: </a:t>
            </a:r>
            <a:r>
              <a:rPr lang="en-US" sz="2400" dirty="0" err="1" smtClean="0"/>
              <a:t>Valori</a:t>
            </a:r>
            <a:r>
              <a:rPr lang="en-US" sz="2400" dirty="0" smtClean="0"/>
              <a:t>, </a:t>
            </a:r>
            <a:r>
              <a:rPr lang="en-US" sz="2400" dirty="0" err="1" smtClean="0"/>
              <a:t>conoscenze</a:t>
            </a:r>
            <a:r>
              <a:rPr lang="en-US" sz="2400" dirty="0" smtClean="0"/>
              <a:t>, </a:t>
            </a:r>
            <a:r>
              <a:rPr lang="en-US" sz="2400" dirty="0" err="1" smtClean="0"/>
              <a:t>credenze</a:t>
            </a:r>
            <a:r>
              <a:rPr lang="en-US" sz="2400" dirty="0" smtClean="0"/>
              <a:t> e </a:t>
            </a:r>
            <a:r>
              <a:rPr lang="en-US" sz="2400" dirty="0" err="1" smtClean="0"/>
              <a:t>norme</a:t>
            </a:r>
            <a:r>
              <a:rPr lang="en-US" sz="2400" dirty="0" smtClean="0"/>
              <a:t> </a:t>
            </a:r>
            <a:r>
              <a:rPr lang="en-US" sz="2400" dirty="0" err="1" smtClean="0"/>
              <a:t>sociali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/>
            <a:r>
              <a:rPr lang="en-US" sz="2400" dirty="0" smtClean="0"/>
              <a:t>I </a:t>
            </a:r>
            <a:r>
              <a:rPr lang="en-US" sz="2400" dirty="0" err="1" smtClean="0"/>
              <a:t>valori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cosa</a:t>
            </a:r>
            <a:r>
              <a:rPr lang="en-US" sz="2400" i="1" dirty="0" smtClean="0"/>
              <a:t> è </a:t>
            </a:r>
            <a:r>
              <a:rPr lang="en-US" sz="2400" i="1" dirty="0" err="1" smtClean="0"/>
              <a:t>desiderabile</a:t>
            </a:r>
            <a:r>
              <a:rPr lang="en-US" sz="2400" i="1" dirty="0" smtClean="0"/>
              <a:t>?</a:t>
            </a:r>
            <a:endParaRPr lang="en-US" sz="24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2B10A18-7C7D-4644-A0FF-3BB95A47D1CB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046095"/>
            <a:ext cx="5029200" cy="194175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valore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Principio </a:t>
            </a:r>
            <a:r>
              <a:rPr lang="en-US" dirty="0" err="1" smtClean="0"/>
              <a:t>profondamente</a:t>
            </a:r>
            <a:r>
              <a:rPr lang="en-US" dirty="0" smtClean="0"/>
              <a:t> </a:t>
            </a:r>
            <a:r>
              <a:rPr lang="en-US" dirty="0" err="1" smtClean="0"/>
              <a:t>radicato</a:t>
            </a:r>
            <a:r>
              <a:rPr lang="en-US" dirty="0" smtClean="0"/>
              <a:t> o standard </a:t>
            </a:r>
            <a:r>
              <a:rPr lang="en-US" dirty="0" err="1" smtClean="0"/>
              <a:t>utilizzati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per </a:t>
            </a:r>
            <a:r>
              <a:rPr lang="en-US" dirty="0" err="1" smtClean="0"/>
              <a:t>giudicare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mondo</a:t>
            </a:r>
            <a:r>
              <a:rPr lang="en-US" dirty="0" smtClean="0"/>
              <a:t>, in </a:t>
            </a:r>
            <a:r>
              <a:rPr lang="en-US" dirty="0" err="1" smtClean="0"/>
              <a:t>particolare</a:t>
            </a:r>
            <a:r>
              <a:rPr lang="en-US" dirty="0" smtClean="0"/>
              <a:t> per </a:t>
            </a:r>
            <a:r>
              <a:rPr lang="en-US" dirty="0" err="1" smtClean="0"/>
              <a:t>decidere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desiderabile</a:t>
            </a:r>
            <a:r>
              <a:rPr lang="en-US" dirty="0" smtClean="0"/>
              <a:t> o </a:t>
            </a:r>
            <a:r>
              <a:rPr lang="en-US" dirty="0" err="1" smtClean="0"/>
              <a:t>significativo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029200"/>
            <a:ext cx="50292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Conflitto</a:t>
            </a:r>
            <a:r>
              <a:rPr lang="en-US" b="1" dirty="0" smtClean="0"/>
              <a:t> </a:t>
            </a:r>
            <a:r>
              <a:rPr lang="en-US" b="1" dirty="0" err="1" smtClean="0"/>
              <a:t>culturale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Intenso</a:t>
            </a:r>
            <a:r>
              <a:rPr lang="en-US" dirty="0" smtClean="0"/>
              <a:t> </a:t>
            </a:r>
            <a:r>
              <a:rPr lang="en-US" dirty="0" err="1" smtClean="0"/>
              <a:t>disaccordo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fondamentali</a:t>
            </a:r>
            <a:r>
              <a:rPr lang="en-US" dirty="0" smtClean="0"/>
              <a:t> e </a:t>
            </a:r>
            <a:r>
              <a:rPr lang="en-US" dirty="0" err="1" smtClean="0"/>
              <a:t>posizioni</a:t>
            </a:r>
            <a:r>
              <a:rPr lang="en-US" dirty="0" smtClean="0"/>
              <a:t> </a:t>
            </a:r>
            <a:r>
              <a:rPr lang="en-US" dirty="0" err="1" smtClean="0"/>
              <a:t>morali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3965" y="2560320"/>
            <a:ext cx="2210435" cy="371846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1300" b="1" dirty="0" smtClean="0">
                <a:solidFill>
                  <a:schemeClr val="bg1"/>
                </a:solidFill>
              </a:rPr>
              <a:t>I </a:t>
            </a:r>
            <a:r>
              <a:rPr lang="en-US" sz="1300" b="1" dirty="0" err="1" smtClean="0">
                <a:solidFill>
                  <a:schemeClr val="bg1"/>
                </a:solidFill>
              </a:rPr>
              <a:t>valori</a:t>
            </a:r>
            <a:r>
              <a:rPr lang="en-US" sz="1300" b="1" dirty="0" smtClean="0">
                <a:solidFill>
                  <a:schemeClr val="bg1"/>
                </a:solidFill>
              </a:rPr>
              <a:t> </a:t>
            </a:r>
            <a:r>
              <a:rPr lang="en-US" sz="1300" b="1" dirty="0" err="1" smtClean="0">
                <a:solidFill>
                  <a:schemeClr val="bg1"/>
                </a:solidFill>
              </a:rPr>
              <a:t>più</a:t>
            </a:r>
            <a:r>
              <a:rPr lang="en-US" sz="1300" b="1" dirty="0" smtClean="0">
                <a:solidFill>
                  <a:schemeClr val="bg1"/>
                </a:solidFill>
              </a:rPr>
              <a:t> </a:t>
            </a:r>
            <a:r>
              <a:rPr lang="en-US" sz="1300" b="1" dirty="0" err="1" smtClean="0">
                <a:solidFill>
                  <a:schemeClr val="bg1"/>
                </a:solidFill>
              </a:rPr>
              <a:t>significativi</a:t>
            </a:r>
            <a:r>
              <a:rPr lang="en-US" sz="1300" b="1" dirty="0" smtClean="0">
                <a:solidFill>
                  <a:schemeClr val="bg1"/>
                </a:solidFill>
              </a:rPr>
              <a:t> </a:t>
            </a:r>
            <a:r>
              <a:rPr lang="en-US" sz="1300" b="1" dirty="0" err="1" smtClean="0">
                <a:solidFill>
                  <a:schemeClr val="bg1"/>
                </a:solidFill>
              </a:rPr>
              <a:t>nelle</a:t>
            </a:r>
            <a:r>
              <a:rPr lang="en-US" sz="1300" b="1" dirty="0" smtClean="0">
                <a:solidFill>
                  <a:schemeClr val="bg1"/>
                </a:solidFill>
              </a:rPr>
              <a:t> </a:t>
            </a:r>
            <a:r>
              <a:rPr lang="en-US" sz="1300" b="1" dirty="0" err="1" smtClean="0">
                <a:solidFill>
                  <a:schemeClr val="bg1"/>
                </a:solidFill>
              </a:rPr>
              <a:t>società</a:t>
            </a:r>
            <a:r>
              <a:rPr lang="en-US" sz="1300" b="1" dirty="0" smtClean="0">
                <a:solidFill>
                  <a:schemeClr val="bg1"/>
                </a:solidFill>
              </a:rPr>
              <a:t> </a:t>
            </a:r>
            <a:r>
              <a:rPr lang="en-US" sz="1300" b="1" dirty="0" err="1" smtClean="0">
                <a:solidFill>
                  <a:schemeClr val="bg1"/>
                </a:solidFill>
              </a:rPr>
              <a:t>contemporanee</a:t>
            </a:r>
            <a:r>
              <a:rPr lang="en-US" sz="1300" b="1" dirty="0" smtClean="0">
                <a:solidFill>
                  <a:schemeClr val="bg1"/>
                </a:solidFill>
              </a:rPr>
              <a:t>(Schwartz et al. 2001)</a:t>
            </a:r>
            <a:endParaRPr lang="en-US" sz="13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err="1" smtClean="0">
                <a:solidFill>
                  <a:schemeClr val="bg1"/>
                </a:solidFill>
              </a:rPr>
              <a:t>Potere</a:t>
            </a:r>
            <a:endParaRPr lang="en-US" sz="1200" b="1" i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err="1" smtClean="0">
                <a:solidFill>
                  <a:schemeClr val="bg1"/>
                </a:solidFill>
              </a:rPr>
              <a:t>Universalismo</a:t>
            </a:r>
            <a:endParaRPr lang="en-US" sz="1200" b="1" i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err="1" smtClean="0">
                <a:solidFill>
                  <a:schemeClr val="bg1"/>
                </a:solidFill>
              </a:rPr>
              <a:t>Successo</a:t>
            </a:r>
            <a:endParaRPr lang="en-US" sz="1200" b="1" i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err="1" smtClean="0">
                <a:solidFill>
                  <a:schemeClr val="bg1"/>
                </a:solidFill>
              </a:rPr>
              <a:t>Edonismo</a:t>
            </a:r>
            <a:endParaRPr lang="en-US" sz="1200" b="1" i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err="1" smtClean="0">
                <a:solidFill>
                  <a:schemeClr val="bg1"/>
                </a:solidFill>
              </a:rPr>
              <a:t>Benevolenza</a:t>
            </a:r>
            <a:endParaRPr lang="en-US" sz="1200" b="1" i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err="1" smtClean="0">
                <a:solidFill>
                  <a:schemeClr val="bg1"/>
                </a:solidFill>
              </a:rPr>
              <a:t>Tradizione</a:t>
            </a:r>
            <a:endParaRPr lang="en-US" sz="1200" b="1" i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Auto-</a:t>
            </a:r>
            <a:r>
              <a:rPr lang="en-US" sz="1200" b="1" i="1" dirty="0" err="1" smtClean="0">
                <a:solidFill>
                  <a:schemeClr val="bg1"/>
                </a:solidFill>
              </a:rPr>
              <a:t>affermazione</a:t>
            </a:r>
            <a:endParaRPr lang="en-US" sz="1200" b="1" i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err="1" smtClean="0">
                <a:solidFill>
                  <a:schemeClr val="bg1"/>
                </a:solidFill>
              </a:rPr>
              <a:t>Conformismo</a:t>
            </a:r>
            <a:endParaRPr lang="en-US" sz="1200" b="1" i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Auto-</a:t>
            </a:r>
            <a:r>
              <a:rPr lang="en-US" sz="1200" b="1" i="1" dirty="0" err="1" smtClean="0">
                <a:solidFill>
                  <a:schemeClr val="bg1"/>
                </a:solidFill>
              </a:rPr>
              <a:t>determinazione</a:t>
            </a:r>
            <a:endParaRPr lang="en-US" sz="1200" b="1" i="1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200" b="1" i="1" dirty="0" err="1" smtClean="0">
                <a:solidFill>
                  <a:schemeClr val="bg1"/>
                </a:solidFill>
              </a:rPr>
              <a:t>Sicurezza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err="1" smtClean="0"/>
              <a:t>Gli</a:t>
            </a:r>
            <a:r>
              <a:rPr lang="en-US" sz="3300" dirty="0" smtClean="0"/>
              <a:t> </a:t>
            </a:r>
            <a:r>
              <a:rPr lang="en-US" sz="3300" dirty="0" err="1" smtClean="0"/>
              <a:t>elementi</a:t>
            </a:r>
            <a:r>
              <a:rPr lang="en-US" sz="3300" dirty="0" smtClean="0"/>
              <a:t> </a:t>
            </a:r>
            <a:r>
              <a:rPr lang="en-US" sz="3300" dirty="0" err="1" smtClean="0"/>
              <a:t>della</a:t>
            </a:r>
            <a:r>
              <a:rPr lang="en-US" sz="3300" dirty="0" smtClean="0"/>
              <a:t> </a:t>
            </a:r>
            <a:r>
              <a:rPr lang="en-US" sz="3300" dirty="0" err="1" smtClean="0"/>
              <a:t>cultura</a:t>
            </a:r>
            <a:r>
              <a:rPr lang="en-US" sz="3300" dirty="0" smtClean="0"/>
              <a:t> (4): </a:t>
            </a:r>
            <a:r>
              <a:rPr lang="en-US" sz="3300" dirty="0" err="1" smtClean="0"/>
              <a:t>Esiste</a:t>
            </a:r>
            <a:r>
              <a:rPr lang="en-US" sz="3300" dirty="0" smtClean="0"/>
              <a:t> un </a:t>
            </a:r>
            <a:r>
              <a:rPr lang="en-US" sz="3300" dirty="0" err="1" smtClean="0"/>
              <a:t>rapporto</a:t>
            </a:r>
            <a:r>
              <a:rPr lang="en-US" sz="3300" dirty="0" smtClean="0"/>
              <a:t> </a:t>
            </a:r>
            <a:r>
              <a:rPr lang="en-US" sz="3300" dirty="0" err="1" smtClean="0"/>
              <a:t>tra</a:t>
            </a:r>
            <a:r>
              <a:rPr lang="en-US" sz="3300" dirty="0" smtClean="0"/>
              <a:t> </a:t>
            </a:r>
            <a:r>
              <a:rPr lang="en-US" sz="3300" dirty="0" err="1" smtClean="0"/>
              <a:t>politiche</a:t>
            </a:r>
            <a:r>
              <a:rPr lang="en-US" sz="3300" dirty="0" smtClean="0"/>
              <a:t> </a:t>
            </a:r>
            <a:r>
              <a:rPr lang="en-US" sz="3300" dirty="0" err="1" smtClean="0"/>
              <a:t>pubbliche</a:t>
            </a:r>
            <a:r>
              <a:rPr lang="en-US" sz="3300" dirty="0" smtClean="0"/>
              <a:t> e </a:t>
            </a:r>
            <a:r>
              <a:rPr lang="en-US" sz="3300" dirty="0" err="1" smtClean="0"/>
              <a:t>valori</a:t>
            </a:r>
            <a:r>
              <a:rPr lang="en-US" sz="3300" dirty="0" smtClean="0"/>
              <a:t>?</a:t>
            </a:r>
            <a:endParaRPr lang="en-US" sz="33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2F8F1F5-38AC-4558-AA8C-EBAA5C7CED51}" type="slidenum">
              <a:rPr lang="en-US" smtClean="0"/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95056" y="1828800"/>
            <a:ext cx="705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i="1" dirty="0" err="1" smtClean="0"/>
              <a:t>Pecentuali</a:t>
            </a:r>
            <a:r>
              <a:rPr lang="it-IT" i="1" dirty="0" smtClean="0"/>
              <a:t> di tassazione e tasso di povertà nei paesi industrializzati</a:t>
            </a:r>
            <a:endParaRPr lang="it-IT" i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98132"/>
            <a:ext cx="5214938" cy="415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r>
              <a:rPr lang="en-US" dirty="0" smtClean="0"/>
              <a:t> (5)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Gli</a:t>
            </a:r>
            <a:r>
              <a:rPr lang="en-US" sz="2600" dirty="0" smtClean="0"/>
              <a:t> </a:t>
            </a:r>
            <a:r>
              <a:rPr lang="en-US" sz="2600" dirty="0" err="1" smtClean="0"/>
              <a:t>elementi</a:t>
            </a:r>
            <a:r>
              <a:rPr lang="en-US" sz="2600" dirty="0" smtClean="0"/>
              <a:t> </a:t>
            </a:r>
            <a:r>
              <a:rPr lang="en-US" sz="2600" dirty="0" err="1" smtClean="0"/>
              <a:t>della</a:t>
            </a:r>
            <a:r>
              <a:rPr lang="en-US" sz="2600" dirty="0" smtClean="0"/>
              <a:t> </a:t>
            </a:r>
            <a:r>
              <a:rPr lang="en-US" sz="2600" dirty="0" err="1" smtClean="0"/>
              <a:t>cultura</a:t>
            </a:r>
            <a:r>
              <a:rPr lang="en-US" sz="2600" dirty="0" smtClean="0"/>
              <a:t> </a:t>
            </a:r>
            <a:r>
              <a:rPr lang="en-US" sz="2600" dirty="0" err="1" smtClean="0"/>
              <a:t>che</a:t>
            </a:r>
            <a:r>
              <a:rPr lang="en-US" sz="2600" dirty="0" smtClean="0"/>
              <a:t> </a:t>
            </a:r>
            <a:r>
              <a:rPr lang="en-US" sz="2600" dirty="0" err="1" smtClean="0"/>
              <a:t>agiscono</a:t>
            </a:r>
            <a:r>
              <a:rPr lang="en-US" sz="2600" dirty="0" smtClean="0"/>
              <a:t> </a:t>
            </a:r>
            <a:r>
              <a:rPr lang="en-US" sz="2600" dirty="0" err="1" smtClean="0"/>
              <a:t>sul</a:t>
            </a:r>
            <a:r>
              <a:rPr lang="en-US" sz="2600" dirty="0" smtClean="0"/>
              <a:t> </a:t>
            </a:r>
            <a:r>
              <a:rPr lang="en-US" sz="2600" dirty="0" err="1" smtClean="0"/>
              <a:t>nostro</a:t>
            </a:r>
            <a:r>
              <a:rPr lang="en-US" sz="2600" dirty="0" smtClean="0"/>
              <a:t> </a:t>
            </a:r>
            <a:r>
              <a:rPr lang="en-US" sz="2600" dirty="0" err="1" smtClean="0"/>
              <a:t>Sé</a:t>
            </a:r>
            <a:r>
              <a:rPr lang="en-US" sz="2600" dirty="0" smtClean="0"/>
              <a:t>: </a:t>
            </a:r>
            <a:r>
              <a:rPr lang="en-US" sz="2600" dirty="0" err="1" smtClean="0"/>
              <a:t>Valori</a:t>
            </a:r>
            <a:r>
              <a:rPr lang="en-US" sz="2600" dirty="0" smtClean="0"/>
              <a:t>, </a:t>
            </a:r>
            <a:r>
              <a:rPr lang="en-US" sz="2600" dirty="0" err="1" smtClean="0"/>
              <a:t>conoscenze</a:t>
            </a:r>
            <a:r>
              <a:rPr lang="en-US" sz="2600" dirty="0" smtClean="0"/>
              <a:t>, </a:t>
            </a:r>
            <a:r>
              <a:rPr lang="en-US" sz="2600" dirty="0" err="1" smtClean="0"/>
              <a:t>credenze</a:t>
            </a:r>
            <a:r>
              <a:rPr lang="en-US" sz="2600" dirty="0" smtClean="0"/>
              <a:t> e </a:t>
            </a:r>
            <a:r>
              <a:rPr lang="en-US" sz="2600" dirty="0" err="1" smtClean="0"/>
              <a:t>norme</a:t>
            </a:r>
            <a:r>
              <a:rPr lang="en-US" sz="2600" dirty="0" smtClean="0"/>
              <a:t> </a:t>
            </a:r>
            <a:r>
              <a:rPr lang="en-US" sz="2600" dirty="0" err="1" smtClean="0"/>
              <a:t>sociali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i="1" dirty="0" smtClean="0"/>
              <a:t>(Continua)</a:t>
            </a:r>
            <a:endParaRPr lang="en-US" i="1" dirty="0" smtClean="0"/>
          </a:p>
          <a:p>
            <a:pPr lvl="1"/>
            <a:r>
              <a:rPr lang="en-US" dirty="0" err="1" smtClean="0"/>
              <a:t>Credenze</a:t>
            </a:r>
            <a:r>
              <a:rPr lang="en-US" dirty="0" smtClean="0"/>
              <a:t>: </a:t>
            </a:r>
            <a:r>
              <a:rPr lang="en-US" i="1" dirty="0" err="1" smtClean="0"/>
              <a:t>che</a:t>
            </a:r>
            <a:r>
              <a:rPr lang="en-US" i="1" dirty="0" smtClean="0"/>
              <a:t> </a:t>
            </a:r>
            <a:r>
              <a:rPr lang="en-US" i="1" dirty="0" err="1" smtClean="0"/>
              <a:t>cos’è</a:t>
            </a:r>
            <a:r>
              <a:rPr lang="en-US" i="1" dirty="0" smtClean="0"/>
              <a:t> </a:t>
            </a:r>
            <a:r>
              <a:rPr lang="en-US" i="1" dirty="0" err="1" smtClean="0"/>
              <a:t>vero</a:t>
            </a:r>
            <a:r>
              <a:rPr lang="en-US" i="1" dirty="0" smtClean="0"/>
              <a:t>?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4A3CAEC-5C23-4B9B-98DB-AE5C5298891F}" type="slidenum">
              <a:rPr lang="en-US" smtClean="0"/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99335" y="3885883"/>
            <a:ext cx="50292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Credenze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Specifiche</a:t>
            </a:r>
            <a:r>
              <a:rPr lang="en-US" dirty="0" smtClean="0"/>
              <a:t> </a:t>
            </a:r>
            <a:r>
              <a:rPr lang="en-US" dirty="0" err="1" smtClean="0"/>
              <a:t>convinzioni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opinioni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le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accettano</a:t>
            </a:r>
            <a:r>
              <a:rPr lang="en-US" dirty="0" smtClean="0"/>
              <a:t> in </a:t>
            </a:r>
            <a:r>
              <a:rPr lang="en-US" dirty="0" err="1" smtClean="0"/>
              <a:t>genere</a:t>
            </a:r>
            <a:r>
              <a:rPr lang="en-US" dirty="0" smtClean="0"/>
              <a:t> come </a:t>
            </a:r>
            <a:r>
              <a:rPr lang="en-US" dirty="0" err="1" smtClean="0"/>
              <a:t>vere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Gli</a:t>
            </a:r>
            <a:r>
              <a:rPr lang="en-US" sz="3000" dirty="0" smtClean="0"/>
              <a:t> </a:t>
            </a:r>
            <a:r>
              <a:rPr lang="en-US" sz="3000" dirty="0" err="1" smtClean="0"/>
              <a:t>elementi</a:t>
            </a:r>
            <a:r>
              <a:rPr lang="en-US" sz="3000" dirty="0" smtClean="0"/>
              <a:t> </a:t>
            </a:r>
            <a:r>
              <a:rPr lang="en-US" sz="3000" dirty="0" err="1" smtClean="0"/>
              <a:t>della</a:t>
            </a:r>
            <a:r>
              <a:rPr lang="en-US" sz="3000" dirty="0" smtClean="0"/>
              <a:t> </a:t>
            </a:r>
            <a:r>
              <a:rPr lang="en-US" sz="3000" dirty="0" err="1" smtClean="0"/>
              <a:t>cultura</a:t>
            </a:r>
            <a:r>
              <a:rPr lang="en-US" sz="3000" dirty="0" smtClean="0"/>
              <a:t> (6): </a:t>
            </a:r>
            <a:r>
              <a:rPr lang="en-US" sz="3000" dirty="0" err="1" smtClean="0"/>
              <a:t>Esiste</a:t>
            </a:r>
            <a:r>
              <a:rPr lang="en-US" sz="3000" dirty="0" smtClean="0"/>
              <a:t> un </a:t>
            </a:r>
            <a:r>
              <a:rPr lang="en-US" sz="3000" dirty="0" err="1" smtClean="0"/>
              <a:t>rapporto</a:t>
            </a:r>
            <a:r>
              <a:rPr lang="en-US" sz="3000" dirty="0" smtClean="0"/>
              <a:t> </a:t>
            </a:r>
            <a:r>
              <a:rPr lang="en-US" sz="3000" dirty="0" err="1" smtClean="0"/>
              <a:t>tra</a:t>
            </a:r>
            <a:r>
              <a:rPr lang="en-US" sz="3000" dirty="0" smtClean="0"/>
              <a:t> </a:t>
            </a:r>
            <a:r>
              <a:rPr lang="en-US" sz="3000" dirty="0" err="1" smtClean="0"/>
              <a:t>credenze</a:t>
            </a:r>
            <a:r>
              <a:rPr lang="en-US" sz="3000" dirty="0" smtClean="0"/>
              <a:t> e </a:t>
            </a:r>
            <a:r>
              <a:rPr lang="en-US" sz="3000" dirty="0" err="1" smtClean="0"/>
              <a:t>sviluppo</a:t>
            </a:r>
            <a:r>
              <a:rPr lang="en-US" sz="3000" dirty="0" smtClean="0"/>
              <a:t> </a:t>
            </a:r>
            <a:r>
              <a:rPr lang="en-US" sz="3000" dirty="0" err="1" smtClean="0"/>
              <a:t>economico</a:t>
            </a:r>
            <a:r>
              <a:rPr lang="en-US" sz="3000" dirty="0" smtClean="0"/>
              <a:t>?</a:t>
            </a:r>
            <a:endParaRPr lang="en-US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D0343ED-EB30-403A-BE44-B77B1F2A0D5D}" type="slidenum">
              <a:rPr lang="en-US" smtClean="0"/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73245" y="1828800"/>
            <a:ext cx="7301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i="1" dirty="0" smtClean="0"/>
              <a:t>Rapporto tra la ricchezza di una nazione e l’importanza della religione</a:t>
            </a:r>
            <a:endParaRPr lang="it-IT" i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ctr"/>
            <a:r>
              <a:rPr lang="en-US" dirty="0"/>
              <a:t>©</a:t>
            </a:r>
            <a:r>
              <a:rPr lang="en-US" dirty="0" smtClean="0"/>
              <a:t>2015, McGraw-Hill Education </a:t>
            </a:r>
            <a:r>
              <a:rPr lang="en-US" dirty="0"/>
              <a:t>All Rights Reserved.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656" y="2514600"/>
            <a:ext cx="55911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11008</Words>
  <Application>WPS Presentation</Application>
  <PresentationFormat>On-screen Show (4:3)</PresentationFormat>
  <Paragraphs>396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2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3:  La cultura</vt:lpstr>
      <vt:lpstr>Argomenti trattati</vt:lpstr>
      <vt:lpstr>Definire la cultura</vt:lpstr>
      <vt:lpstr>Gli elementi della cultura (1)</vt:lpstr>
      <vt:lpstr>Gli elementi della cultura (2)</vt:lpstr>
      <vt:lpstr>Gli elementi della cultura (3)</vt:lpstr>
      <vt:lpstr>Gli elementi della cultura (4): Esiste un rapporto tra politiche pubbliche e valori?</vt:lpstr>
      <vt:lpstr>Gli elementi della cultura (5)</vt:lpstr>
      <vt:lpstr>Gli elementi della cultura (6): Esiste un rapporto tra credenze e sviluppo economico?</vt:lpstr>
      <vt:lpstr>Gli elementi della cultura (7)</vt:lpstr>
      <vt:lpstr>Gli elementi della cultura (8)</vt:lpstr>
      <vt:lpstr>Gli elementi della cultura (9)</vt:lpstr>
      <vt:lpstr>Gli elementi della cultura (10)</vt:lpstr>
      <vt:lpstr>Cultura, Ideologia e Potere</vt:lpstr>
      <vt:lpstr>La diversità e il pluralismo culturale (1)</vt:lpstr>
      <vt:lpstr>La diversità e il pluralismo culturale (2)</vt:lpstr>
      <vt:lpstr>PowerPoint 演示文稿</vt:lpstr>
      <vt:lpstr>Comprendere la religione come fenomeno sociale e culturale (1)</vt:lpstr>
      <vt:lpstr>PowerPoint 演示文稿</vt:lpstr>
      <vt:lpstr>Comprendere la religione come fenomeno sociale e culturale (2)</vt:lpstr>
      <vt:lpstr>Comprendere la religione come fenomeno sociale e culturale (3)</vt:lpstr>
      <vt:lpstr>Comprendere la religione come fenomeno sociale e culturale (4)</vt:lpstr>
      <vt:lpstr>Comprendere la religione come fenomeno sociale e culturale (5)</vt:lpstr>
      <vt:lpstr>Comprendere la religione come fenomeno sociale e culturale (6)</vt:lpstr>
      <vt:lpstr>La religione in un contesto globale (1)</vt:lpstr>
      <vt:lpstr>La religione in un contesto globale (2)</vt:lpstr>
      <vt:lpstr>La religione in un contesto globale (3)</vt:lpstr>
      <vt:lpstr>La religione in un contesto globale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79</cp:revision>
  <dcterms:created xsi:type="dcterms:W3CDTF">2011-08-15T14:37:00Z</dcterms:created>
  <dcterms:modified xsi:type="dcterms:W3CDTF">2017-10-05T12:31:41Z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