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3"/>
  </p:notesMasterIdLst>
  <p:sldIdLst>
    <p:sldId id="256" r:id="rId3"/>
    <p:sldId id="271" r:id="rId4"/>
    <p:sldId id="257" r:id="rId5"/>
    <p:sldId id="278" r:id="rId6"/>
    <p:sldId id="279" r:id="rId7"/>
    <p:sldId id="273" r:id="rId8"/>
    <p:sldId id="274" r:id="rId9"/>
    <p:sldId id="275" r:id="rId10"/>
    <p:sldId id="276" r:id="rId11"/>
    <p:sldId id="277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C4BF41-8295-4621-A157-4A032F8B7EC4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A769E2-BA58-4356-8C81-AA0452528D1E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D7CD581-70CE-4612-B8A0-08B41110B0F1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BF3A6C-2981-4DFD-8EAD-C01A24E12BDB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C4EE42-8B85-47AD-AB0B-A9F311BD480D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3E3C30-BA2B-4AE5-810C-A971DA24E608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D9BB2-D2C4-4100-A2BF-4C40A2CCC5B9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0FD88-7147-423B-822A-BB777D95F5FB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1D1287-B901-4D89-8CAF-03E9B8CAF0AD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CCA9A-9E6A-44C9-8035-1D772EA738FA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76EB4D-8C7F-461F-9942-01E09EA3D621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D610FA-21A8-4B2B-A929-16A0CCAAD94C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5315"/>
            <a:ext cx="7772400" cy="200088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4: </a:t>
            </a:r>
            <a:br>
              <a:rPr lang="en-US" dirty="0" smtClean="0"/>
            </a:br>
            <a:r>
              <a:rPr lang="en-US" dirty="0" err="1" smtClean="0"/>
              <a:t>struttura</a:t>
            </a:r>
            <a:r>
              <a:rPr lang="en-US" dirty="0" smtClean="0"/>
              <a:t>, </a:t>
            </a:r>
            <a:r>
              <a:rPr lang="en-US" dirty="0" err="1" smtClean="0"/>
              <a:t>azione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e </a:t>
            </a:r>
            <a:r>
              <a:rPr lang="en-US" dirty="0" err="1" smtClean="0"/>
              <a:t>potere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 </a:t>
            </a:r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dirty="0" smtClean="0"/>
              <a:t> </a:t>
            </a:r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Come </a:t>
            </a:r>
            <a:r>
              <a:rPr lang="en-US" sz="3900" dirty="0" err="1" smtClean="0"/>
              <a:t>cambiano</a:t>
            </a:r>
            <a:r>
              <a:rPr lang="en-US" sz="3900" dirty="0" smtClean="0"/>
              <a:t> le </a:t>
            </a:r>
            <a:r>
              <a:rPr lang="en-US" sz="3900" dirty="0" err="1" smtClean="0"/>
              <a:t>strutture</a:t>
            </a:r>
            <a:r>
              <a:rPr lang="en-US" sz="3900" dirty="0" smtClean="0"/>
              <a:t>: </a:t>
            </a:r>
            <a:r>
              <a:rPr lang="en-US" sz="3900" dirty="0" err="1" smtClean="0"/>
              <a:t>l’azione</a:t>
            </a:r>
            <a:r>
              <a:rPr lang="en-US" sz="3900" dirty="0" smtClean="0"/>
              <a:t> </a:t>
            </a:r>
            <a:r>
              <a:rPr lang="en-US" sz="3900" dirty="0" err="1" smtClean="0"/>
              <a:t>sociale</a:t>
            </a:r>
            <a:r>
              <a:rPr lang="en-US" sz="3900" dirty="0" smtClean="0"/>
              <a:t> (2)</a:t>
            </a:r>
            <a:endParaRPr lang="en-US" sz="390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L’azione</a:t>
            </a:r>
            <a:r>
              <a:rPr lang="en-US" sz="2800" dirty="0" smtClean="0"/>
              <a:t> </a:t>
            </a:r>
            <a:r>
              <a:rPr lang="en-US" sz="2800" dirty="0" err="1" smtClean="0"/>
              <a:t>razionale</a:t>
            </a:r>
            <a:r>
              <a:rPr lang="en-US" sz="2800" dirty="0" smtClean="0"/>
              <a:t> </a:t>
            </a:r>
            <a:r>
              <a:rPr lang="en-US" sz="2800" dirty="0" err="1" smtClean="0"/>
              <a:t>rispetto</a:t>
            </a:r>
            <a:r>
              <a:rPr lang="en-US" sz="2800" dirty="0" smtClean="0"/>
              <a:t> </a:t>
            </a:r>
            <a:r>
              <a:rPr lang="en-US" sz="2800" dirty="0" err="1" smtClean="0"/>
              <a:t>allo</a:t>
            </a:r>
            <a:r>
              <a:rPr lang="en-US" sz="2800" dirty="0" smtClean="0"/>
              <a:t> </a:t>
            </a:r>
            <a:r>
              <a:rPr lang="en-US" sz="2800" dirty="0" err="1" smtClean="0"/>
              <a:t>scopo</a:t>
            </a:r>
            <a:r>
              <a:rPr lang="en-US" sz="2800" dirty="0" smtClean="0"/>
              <a:t> </a:t>
            </a:r>
            <a:r>
              <a:rPr lang="en-US" sz="2800" dirty="0" err="1" smtClean="0"/>
              <a:t>nella</a:t>
            </a:r>
            <a:r>
              <a:rPr lang="en-US" sz="2800" dirty="0" smtClean="0"/>
              <a:t> </a:t>
            </a:r>
            <a:r>
              <a:rPr lang="en-US" sz="2800" dirty="0" err="1" smtClean="0"/>
              <a:t>società</a:t>
            </a:r>
            <a:r>
              <a:rPr lang="en-US" sz="2800" dirty="0" smtClean="0"/>
              <a:t> </a:t>
            </a:r>
            <a:r>
              <a:rPr lang="en-US" sz="2800" dirty="0" err="1" smtClean="0"/>
              <a:t>globale</a:t>
            </a:r>
            <a:r>
              <a:rPr lang="en-US" sz="2800" dirty="0" smtClean="0"/>
              <a:t>: la </a:t>
            </a:r>
            <a:r>
              <a:rPr lang="en-US" sz="2800" dirty="0" err="1" smtClean="0"/>
              <a:t>Mcdonaldizzazione</a:t>
            </a:r>
            <a:r>
              <a:rPr lang="en-US" sz="2800" dirty="0" smtClean="0"/>
              <a:t> del </a:t>
            </a:r>
            <a:r>
              <a:rPr lang="en-US" sz="2800" dirty="0" err="1" smtClean="0"/>
              <a:t>mondo</a:t>
            </a:r>
            <a:r>
              <a:rPr lang="en-US" sz="2800" dirty="0" smtClean="0"/>
              <a:t> (George </a:t>
            </a:r>
            <a:r>
              <a:rPr lang="en-US" sz="2800" dirty="0" err="1" smtClean="0"/>
              <a:t>Ritzer</a:t>
            </a:r>
            <a:r>
              <a:rPr lang="en-US" sz="2800" dirty="0" smtClean="0"/>
              <a:t>).</a:t>
            </a:r>
            <a:endParaRPr lang="en-US" sz="2800" dirty="0" smtClean="0"/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quattroi</a:t>
            </a:r>
            <a:r>
              <a:rPr lang="en-US" dirty="0" smtClean="0"/>
              <a:t> </a:t>
            </a:r>
            <a:r>
              <a:rPr lang="en-US" dirty="0" err="1" smtClean="0"/>
              <a:t>dimensioni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Mcdonaldizzazione</a:t>
            </a:r>
            <a:r>
              <a:rPr lang="en-US" dirty="0" smtClean="0"/>
              <a:t>:</a:t>
            </a:r>
            <a:endParaRPr lang="en-US" dirty="0" smtClean="0"/>
          </a:p>
          <a:p>
            <a:pPr lvl="3"/>
            <a:r>
              <a:rPr lang="en-US" dirty="0" err="1" smtClean="0"/>
              <a:t>Efficienza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Calcolabilità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Prevedibilità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Controllo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Il </a:t>
            </a:r>
            <a:r>
              <a:rPr lang="en-US" dirty="0" err="1" smtClean="0"/>
              <a:t>risultato</a:t>
            </a:r>
            <a:r>
              <a:rPr lang="en-US" dirty="0" smtClean="0"/>
              <a:t> è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imporre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razionalizzate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aspetto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nostra vita.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1A7ACCE-AA60-4680-9149-17B62B09008A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Il </a:t>
            </a:r>
            <a:r>
              <a:rPr lang="en-US" sz="3800" dirty="0" err="1" smtClean="0"/>
              <a:t>potere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(1)</a:t>
            </a:r>
            <a:endParaRPr lang="en-US" sz="38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C224DE-5E87-4181-908C-D20D4DF8487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209800"/>
            <a:ext cx="67056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Potere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La </a:t>
            </a:r>
            <a:r>
              <a:rPr lang="en-US" dirty="0" err="1" smtClean="0"/>
              <a:t>capacità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conseguire</a:t>
            </a:r>
            <a:r>
              <a:rPr lang="en-US" dirty="0" smtClean="0"/>
              <a:t> un </a:t>
            </a:r>
            <a:r>
              <a:rPr lang="en-US" dirty="0" err="1" smtClean="0"/>
              <a:t>risultato</a:t>
            </a:r>
            <a:r>
              <a:rPr lang="en-US" dirty="0" smtClean="0"/>
              <a:t> </a:t>
            </a:r>
            <a:r>
              <a:rPr lang="en-US" dirty="0" err="1" smtClean="0"/>
              <a:t>desiderato</a:t>
            </a:r>
            <a:r>
              <a:rPr lang="en-US" dirty="0" smtClean="0"/>
              <a:t>,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andando</a:t>
            </a:r>
            <a:r>
              <a:rPr lang="en-US" dirty="0" smtClean="0"/>
              <a:t> </a:t>
            </a:r>
            <a:r>
              <a:rPr lang="en-US" dirty="0" err="1" smtClean="0"/>
              <a:t>contro</a:t>
            </a:r>
            <a:r>
              <a:rPr lang="en-US" dirty="0" smtClean="0"/>
              <a:t> </a:t>
            </a:r>
            <a:r>
              <a:rPr lang="en-US" dirty="0" err="1" smtClean="0"/>
              <a:t>l’opposizione</a:t>
            </a:r>
            <a:r>
              <a:rPr lang="en-US" dirty="0" smtClean="0"/>
              <a:t> </a:t>
            </a:r>
            <a:r>
              <a:rPr lang="en-US" dirty="0" err="1" smtClean="0"/>
              <a:t>altrui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657600"/>
            <a:ext cx="67056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smtClean="0"/>
              <a:t>Empowerment (</a:t>
            </a:r>
            <a:r>
              <a:rPr lang="en-US" b="1" dirty="0" err="1" smtClean="0"/>
              <a:t>il</a:t>
            </a:r>
            <a:r>
              <a:rPr lang="en-US" b="1" dirty="0" smtClean="0"/>
              <a:t> “</a:t>
            </a:r>
            <a:r>
              <a:rPr lang="en-US" b="1" dirty="0" err="1" smtClean="0"/>
              <a:t>potere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”)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Ampliamento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capacità</a:t>
            </a:r>
            <a:r>
              <a:rPr lang="en-US" dirty="0" smtClean="0"/>
              <a:t> </a:t>
            </a:r>
            <a:r>
              <a:rPr lang="en-US" dirty="0" err="1" smtClean="0"/>
              <a:t>personali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raggiungere</a:t>
            </a:r>
            <a:r>
              <a:rPr lang="en-US" dirty="0" smtClean="0"/>
              <a:t> un </a:t>
            </a:r>
            <a:r>
              <a:rPr lang="en-US" dirty="0" err="1" smtClean="0"/>
              <a:t>obiettivo</a:t>
            </a:r>
            <a:r>
              <a:rPr lang="en-US" dirty="0" smtClean="0"/>
              <a:t> </a:t>
            </a:r>
            <a:r>
              <a:rPr lang="en-US" dirty="0" err="1" smtClean="0"/>
              <a:t>desiderato</a:t>
            </a:r>
            <a:r>
              <a:rPr lang="en-US" dirty="0" smtClean="0"/>
              <a:t> e legato a </a:t>
            </a:r>
            <a:r>
              <a:rPr lang="en-US" dirty="0" err="1" smtClean="0"/>
              <a:t>percorsi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emancipazione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 e </a:t>
            </a:r>
            <a:r>
              <a:rPr lang="en-US" dirty="0" err="1" smtClean="0"/>
              <a:t>collettiva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Il </a:t>
            </a:r>
            <a:r>
              <a:rPr lang="en-US" sz="3800" dirty="0" err="1" smtClean="0"/>
              <a:t>potere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(2)</a:t>
            </a:r>
            <a:endParaRPr lang="en-US" sz="38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Empowerment</a:t>
            </a:r>
            <a:endParaRPr lang="en-US" dirty="0" smtClean="0"/>
          </a:p>
          <a:p>
            <a:pPr lvl="2"/>
            <a:r>
              <a:rPr lang="en-US" dirty="0" err="1" smtClean="0"/>
              <a:t>Educazione</a:t>
            </a:r>
            <a:r>
              <a:rPr lang="en-US" dirty="0" smtClean="0"/>
              <a:t>: </a:t>
            </a:r>
            <a:r>
              <a:rPr lang="en-US" dirty="0" err="1" smtClean="0"/>
              <a:t>consente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sviluppare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capacità</a:t>
            </a:r>
            <a:r>
              <a:rPr lang="en-US" dirty="0" smtClean="0"/>
              <a:t> 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apprendere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conoscenze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consentono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agire</a:t>
            </a:r>
            <a:r>
              <a:rPr lang="en-US" dirty="0" smtClean="0"/>
              <a:t> </a:t>
            </a:r>
            <a:r>
              <a:rPr lang="en-US" dirty="0" err="1" smtClean="0"/>
              <a:t>consapevolmente</a:t>
            </a:r>
            <a:r>
              <a:rPr lang="en-US" dirty="0" smtClean="0"/>
              <a:t> per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emancipazione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Organizzazione</a:t>
            </a:r>
            <a:r>
              <a:rPr lang="en-US" dirty="0" smtClean="0"/>
              <a:t>: </a:t>
            </a:r>
            <a:r>
              <a:rPr lang="en-US" dirty="0" err="1" smtClean="0"/>
              <a:t>consiste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mettersi</a:t>
            </a:r>
            <a:r>
              <a:rPr lang="en-US" dirty="0" smtClean="0"/>
              <a:t> </a:t>
            </a: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al fine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promuovere</a:t>
            </a:r>
            <a:r>
              <a:rPr lang="en-US" dirty="0" smtClean="0"/>
              <a:t> un </a:t>
            </a:r>
            <a:r>
              <a:rPr lang="en-US" dirty="0" err="1" smtClean="0"/>
              <a:t>obiettivo</a:t>
            </a:r>
            <a:r>
              <a:rPr lang="en-US" dirty="0" smtClean="0"/>
              <a:t> </a:t>
            </a:r>
            <a:r>
              <a:rPr lang="en-US" dirty="0" err="1" smtClean="0"/>
              <a:t>comune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Networking: </a:t>
            </a:r>
            <a:r>
              <a:rPr lang="en-US" dirty="0" err="1" smtClean="0"/>
              <a:t>capacità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uscire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cerchie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immediate per </a:t>
            </a:r>
            <a:r>
              <a:rPr lang="en-US" dirty="0" err="1" smtClean="0"/>
              <a:t>trovare</a:t>
            </a:r>
            <a:r>
              <a:rPr lang="en-US" dirty="0" smtClean="0"/>
              <a:t> </a:t>
            </a:r>
            <a:r>
              <a:rPr lang="en-US" dirty="0" err="1" smtClean="0"/>
              <a:t>alleati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coinvolgere</a:t>
            </a:r>
            <a:r>
              <a:rPr lang="en-US" dirty="0" smtClean="0"/>
              <a:t> </a:t>
            </a:r>
            <a:r>
              <a:rPr lang="en-US" dirty="0" err="1" smtClean="0"/>
              <a:t>nell’azione</a:t>
            </a:r>
            <a:r>
              <a:rPr lang="en-US" dirty="0" smtClean="0"/>
              <a:t> </a:t>
            </a:r>
            <a:r>
              <a:rPr lang="en-US" dirty="0" err="1" smtClean="0"/>
              <a:t>emancipativa</a:t>
            </a:r>
            <a:r>
              <a:rPr lang="en-US" dirty="0" smtClean="0"/>
              <a:t>.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CBC5A15-D675-4154-BF48-D4FBF5E54C46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Il </a:t>
            </a:r>
            <a:r>
              <a:rPr lang="en-US" sz="3800" dirty="0" err="1" smtClean="0"/>
              <a:t>potere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(3)</a:t>
            </a:r>
            <a:endParaRPr lang="en-US" sz="38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Dominio</a:t>
            </a:r>
            <a:r>
              <a:rPr lang="en-US" dirty="0" smtClean="0"/>
              <a:t>: </a:t>
            </a:r>
            <a:r>
              <a:rPr lang="en-US" dirty="0" err="1" smtClean="0"/>
              <a:t>il</a:t>
            </a:r>
            <a:r>
              <a:rPr lang="en-US" dirty="0" smtClean="0"/>
              <a:t> “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”</a:t>
            </a:r>
            <a:endParaRPr lang="en-US" dirty="0" smtClean="0"/>
          </a:p>
          <a:p>
            <a:pPr lvl="2"/>
            <a:r>
              <a:rPr lang="en-US" dirty="0" smtClean="0"/>
              <a:t>Robert Dahl: “A ha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B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misura</a:t>
            </a:r>
            <a:r>
              <a:rPr lang="en-US" dirty="0" smtClean="0"/>
              <a:t> in cui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indurre</a:t>
            </a:r>
            <a:r>
              <a:rPr lang="en-US" dirty="0" smtClean="0"/>
              <a:t> B a fare </a:t>
            </a:r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altrimenti</a:t>
            </a:r>
            <a:r>
              <a:rPr lang="en-US" dirty="0" smtClean="0"/>
              <a:t> non </a:t>
            </a:r>
            <a:r>
              <a:rPr lang="en-US" dirty="0" err="1" smtClean="0"/>
              <a:t>farebbe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A2B53F-8168-48C9-B5D1-DF6FF241AB4D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Il </a:t>
            </a:r>
            <a:r>
              <a:rPr lang="en-US" sz="3800" dirty="0" err="1" smtClean="0"/>
              <a:t>potere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(4)</a:t>
            </a:r>
            <a:endParaRPr lang="en-US" sz="38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finalizzate</a:t>
            </a:r>
            <a:r>
              <a:rPr lang="en-US" dirty="0" smtClean="0"/>
              <a:t> a </a:t>
            </a:r>
            <a:r>
              <a:rPr lang="en-US" dirty="0" err="1" smtClean="0"/>
              <a:t>superare</a:t>
            </a:r>
            <a:r>
              <a:rPr lang="en-US" dirty="0" smtClean="0"/>
              <a:t> </a:t>
            </a:r>
            <a:r>
              <a:rPr lang="en-US" dirty="0" err="1" smtClean="0"/>
              <a:t>un’opposizione</a:t>
            </a:r>
            <a:endParaRPr lang="en-US" dirty="0" smtClean="0"/>
          </a:p>
          <a:p>
            <a:pPr lvl="2"/>
            <a:r>
              <a:rPr lang="en-US" b="1" dirty="0" err="1" smtClean="0"/>
              <a:t>Persuadere</a:t>
            </a:r>
            <a:r>
              <a:rPr lang="en-US" dirty="0" smtClean="0"/>
              <a:t>: </a:t>
            </a:r>
            <a:r>
              <a:rPr lang="en-US" dirty="0" err="1" smtClean="0"/>
              <a:t>ottenere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consenso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convincendole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correttezza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posizione</a:t>
            </a:r>
            <a:r>
              <a:rPr lang="en-US" dirty="0" smtClean="0"/>
              <a:t> 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propri</a:t>
            </a:r>
            <a:r>
              <a:rPr lang="en-US" dirty="0" smtClean="0"/>
              <a:t> </a:t>
            </a:r>
            <a:r>
              <a:rPr lang="en-US" dirty="0" err="1" smtClean="0"/>
              <a:t>obiettivi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b="1" dirty="0" err="1" smtClean="0"/>
              <a:t>Ricompensare</a:t>
            </a:r>
            <a:r>
              <a:rPr lang="en-US" dirty="0" smtClean="0"/>
              <a:t>: </a:t>
            </a:r>
            <a:r>
              <a:rPr lang="en-US" dirty="0" err="1" smtClean="0"/>
              <a:t>promuovere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consenso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offrendo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un </a:t>
            </a:r>
            <a:r>
              <a:rPr lang="en-US" dirty="0" err="1" smtClean="0"/>
              <a:t>incentivo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b="1" dirty="0" err="1" smtClean="0"/>
              <a:t>Costringere</a:t>
            </a:r>
            <a:r>
              <a:rPr lang="en-US" dirty="0" smtClean="0"/>
              <a:t>: </a:t>
            </a:r>
            <a:r>
              <a:rPr lang="en-US" dirty="0" err="1" smtClean="0"/>
              <a:t>imporre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consenso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la </a:t>
            </a:r>
            <a:r>
              <a:rPr lang="en-US" dirty="0" err="1" smtClean="0"/>
              <a:t>minaccia</a:t>
            </a:r>
            <a:r>
              <a:rPr lang="en-US" dirty="0" smtClean="0"/>
              <a:t>, </a:t>
            </a:r>
            <a:r>
              <a:rPr lang="en-US" dirty="0" err="1" smtClean="0"/>
              <a:t>l’intimidazione</a:t>
            </a:r>
            <a:r>
              <a:rPr lang="en-US" dirty="0" smtClean="0"/>
              <a:t>, la </a:t>
            </a:r>
            <a:r>
              <a:rPr lang="en-US" dirty="0" err="1" smtClean="0"/>
              <a:t>pressione</a:t>
            </a:r>
            <a:r>
              <a:rPr lang="en-US" dirty="0" smtClean="0"/>
              <a:t> o la </a:t>
            </a:r>
            <a:r>
              <a:rPr lang="en-US" dirty="0" err="1" smtClean="0"/>
              <a:t>violenza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00E98B-7546-4CB1-B876-4FA8BCE232E2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vita </a:t>
            </a:r>
            <a:r>
              <a:rPr lang="en-US" dirty="0" err="1" smtClean="0"/>
              <a:t>quotidiana</a:t>
            </a:r>
            <a:r>
              <a:rPr lang="en-US" dirty="0" smtClean="0"/>
              <a:t> (1)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piccoli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e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organizzazioni</a:t>
            </a:r>
            <a:endParaRPr lang="en-US" dirty="0" smtClean="0"/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sei</a:t>
            </a:r>
            <a:r>
              <a:rPr lang="en-US" dirty="0" smtClean="0"/>
              <a:t> </a:t>
            </a:r>
            <a:r>
              <a:rPr lang="en-US" dirty="0" err="1" smtClean="0"/>
              <a:t>fondamenta</a:t>
            </a:r>
            <a:r>
              <a:rPr lang="en-US" dirty="0" smtClean="0"/>
              <a:t> del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piccoli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e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organizzazioni</a:t>
            </a:r>
            <a:r>
              <a:rPr lang="en-US" dirty="0" smtClean="0"/>
              <a:t> (</a:t>
            </a:r>
            <a:r>
              <a:rPr lang="en-US" dirty="0" err="1" smtClean="0"/>
              <a:t>modello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French e Raven): </a:t>
            </a:r>
            <a:endParaRPr lang="en-US" dirty="0" smtClean="0"/>
          </a:p>
          <a:p>
            <a:pPr lvl="3"/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gratificazione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coercitivo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legittimo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referente</a:t>
            </a:r>
            <a:r>
              <a:rPr lang="en-US" dirty="0" smtClean="0"/>
              <a:t> o </a:t>
            </a:r>
            <a:r>
              <a:rPr lang="en-US" dirty="0" err="1" smtClean="0"/>
              <a:t>carismatico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esperto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informativo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6C77CE4-87D3-4E8C-8C72-3A6173E48D8F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vita </a:t>
            </a:r>
            <a:r>
              <a:rPr lang="en-US" dirty="0" err="1" smtClean="0"/>
              <a:t>quotidiana</a:t>
            </a:r>
            <a:r>
              <a:rPr lang="en-US" dirty="0" smtClean="0"/>
              <a:t> (2)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Tattiche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endParaRPr lang="en-US" dirty="0" smtClean="0"/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tattiche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variano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dimensioni</a:t>
            </a:r>
            <a:r>
              <a:rPr lang="en-US" dirty="0" smtClean="0"/>
              <a:t>:</a:t>
            </a:r>
            <a:endParaRPr lang="en-US" dirty="0" smtClean="0"/>
          </a:p>
          <a:p>
            <a:pPr lvl="3"/>
            <a:r>
              <a:rPr lang="en-US" dirty="0" smtClean="0"/>
              <a:t>Hard e soft.</a:t>
            </a:r>
            <a:endParaRPr lang="en-US" dirty="0" smtClean="0"/>
          </a:p>
          <a:p>
            <a:pPr lvl="3"/>
            <a:r>
              <a:rPr lang="en-US" dirty="0" err="1" smtClean="0"/>
              <a:t>Rationali</a:t>
            </a:r>
            <a:r>
              <a:rPr lang="en-US" dirty="0" smtClean="0"/>
              <a:t> e </a:t>
            </a:r>
            <a:r>
              <a:rPr lang="en-US" dirty="0" err="1" smtClean="0"/>
              <a:t>irrazionali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Unilaterali</a:t>
            </a:r>
            <a:r>
              <a:rPr lang="en-US" dirty="0" smtClean="0"/>
              <a:t> e </a:t>
            </a:r>
            <a:r>
              <a:rPr lang="en-US" dirty="0" err="1" smtClean="0"/>
              <a:t>bilaterali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DE9D29-364F-4CA5-AF42-1C67A20F205E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854450"/>
            <a:ext cx="41148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Tattiche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potere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specifiche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usano</a:t>
            </a:r>
            <a:r>
              <a:rPr lang="en-US" dirty="0" smtClean="0"/>
              <a:t> le </a:t>
            </a:r>
            <a:r>
              <a:rPr lang="en-US" dirty="0" err="1" smtClean="0"/>
              <a:t>persone</a:t>
            </a:r>
            <a:r>
              <a:rPr lang="en-US" dirty="0" smtClean="0"/>
              <a:t> per </a:t>
            </a:r>
            <a:r>
              <a:rPr lang="en-US" dirty="0" err="1" smtClean="0"/>
              <a:t>influenzare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vita </a:t>
            </a:r>
            <a:r>
              <a:rPr lang="en-US" dirty="0" err="1" smtClean="0"/>
              <a:t>quotidiana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Gli</a:t>
            </a:r>
            <a:r>
              <a:rPr lang="en-US" sz="4000" dirty="0" smtClean="0"/>
              <a:t> </a:t>
            </a:r>
            <a:r>
              <a:rPr lang="en-US" sz="4000" dirty="0" err="1" smtClean="0"/>
              <a:t>utilizzi</a:t>
            </a:r>
            <a:r>
              <a:rPr lang="en-US" sz="4000" dirty="0" smtClean="0"/>
              <a:t> </a:t>
            </a:r>
            <a:r>
              <a:rPr lang="en-US" sz="4000" dirty="0" err="1" smtClean="0"/>
              <a:t>economici</a:t>
            </a:r>
            <a:r>
              <a:rPr lang="en-US" sz="4000" dirty="0" smtClean="0"/>
              <a:t>, </a:t>
            </a:r>
            <a:r>
              <a:rPr lang="en-US" sz="4000" dirty="0" err="1" smtClean="0"/>
              <a:t>politici</a:t>
            </a:r>
            <a:r>
              <a:rPr lang="en-US" sz="4000" dirty="0" smtClean="0"/>
              <a:t> e </a:t>
            </a:r>
            <a:r>
              <a:rPr lang="en-US" sz="4000" dirty="0" err="1" smtClean="0"/>
              <a:t>culturali</a:t>
            </a:r>
            <a:r>
              <a:rPr lang="en-US" sz="4000" dirty="0" smtClean="0"/>
              <a:t> del </a:t>
            </a:r>
            <a:r>
              <a:rPr lang="en-US" sz="4000" dirty="0" err="1" smtClean="0"/>
              <a:t>potere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Potere</a:t>
            </a:r>
            <a:r>
              <a:rPr lang="en-US" b="1" dirty="0" smtClean="0"/>
              <a:t> </a:t>
            </a:r>
            <a:r>
              <a:rPr lang="en-US" b="1" dirty="0" err="1" smtClean="0"/>
              <a:t>economico</a:t>
            </a:r>
            <a:r>
              <a:rPr lang="en-US" dirty="0" smtClean="0"/>
              <a:t>: </a:t>
            </a:r>
            <a:r>
              <a:rPr lang="en-US" dirty="0" err="1" smtClean="0"/>
              <a:t>allocare</a:t>
            </a:r>
            <a:r>
              <a:rPr lang="en-US" dirty="0" smtClean="0"/>
              <a:t> le </a:t>
            </a:r>
            <a:r>
              <a:rPr lang="en-US" dirty="0" err="1" smtClean="0"/>
              <a:t>risorse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err="1" smtClean="0"/>
              <a:t>Potere</a:t>
            </a:r>
            <a:r>
              <a:rPr lang="en-US" b="1" dirty="0" smtClean="0"/>
              <a:t> politico</a:t>
            </a:r>
            <a:r>
              <a:rPr lang="en-US" dirty="0" smtClean="0"/>
              <a:t>: </a:t>
            </a:r>
            <a:r>
              <a:rPr lang="en-US" dirty="0" err="1" smtClean="0"/>
              <a:t>fissare</a:t>
            </a:r>
            <a:r>
              <a:rPr lang="en-US" dirty="0" smtClean="0"/>
              <a:t> le </a:t>
            </a:r>
            <a:r>
              <a:rPr lang="en-US" dirty="0" err="1" smtClean="0"/>
              <a:t>regole</a:t>
            </a:r>
            <a:r>
              <a:rPr lang="en-US" dirty="0" smtClean="0"/>
              <a:t> e </a:t>
            </a:r>
            <a:r>
              <a:rPr lang="en-US" dirty="0" err="1" smtClean="0"/>
              <a:t>prendere</a:t>
            </a:r>
            <a:r>
              <a:rPr lang="en-US" dirty="0" smtClean="0"/>
              <a:t> le </a:t>
            </a:r>
            <a:r>
              <a:rPr lang="en-US" dirty="0" err="1" smtClean="0"/>
              <a:t>decisioni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err="1" smtClean="0"/>
              <a:t>Potere</a:t>
            </a:r>
            <a:r>
              <a:rPr lang="en-US" b="1" dirty="0" smtClean="0"/>
              <a:t> </a:t>
            </a:r>
            <a:r>
              <a:rPr lang="en-US" b="1" dirty="0" err="1" smtClean="0"/>
              <a:t>culturale</a:t>
            </a:r>
            <a:r>
              <a:rPr lang="en-US" dirty="0" smtClean="0"/>
              <a:t>: </a:t>
            </a:r>
            <a:r>
              <a:rPr lang="en-US" dirty="0" err="1" smtClean="0"/>
              <a:t>definire</a:t>
            </a:r>
            <a:r>
              <a:rPr lang="en-US" dirty="0" smtClean="0"/>
              <a:t> la </a:t>
            </a:r>
            <a:r>
              <a:rPr lang="en-US" dirty="0" err="1" smtClean="0"/>
              <a:t>realtà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6F87E4-37A1-4647-829E-D64363C74284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2100" y="3852863"/>
            <a:ext cx="6019800" cy="19409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Egemonia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Condizione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detentori</a:t>
            </a:r>
            <a:r>
              <a:rPr lang="en-US" dirty="0" smtClean="0"/>
              <a:t> del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diffuso</a:t>
            </a:r>
            <a:r>
              <a:rPr lang="en-US" dirty="0" smtClean="0"/>
              <a:t> con </a:t>
            </a:r>
            <a:r>
              <a:rPr lang="en-US" dirty="0" err="1" smtClean="0"/>
              <a:t>successo</a:t>
            </a:r>
            <a:r>
              <a:rPr lang="en-US" dirty="0" smtClean="0"/>
              <a:t> le </a:t>
            </a:r>
            <a:r>
              <a:rPr lang="en-US" dirty="0" err="1" smtClean="0"/>
              <a:t>proprie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–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emarginato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vista </a:t>
            </a:r>
            <a:r>
              <a:rPr lang="en-US" dirty="0" err="1" smtClean="0"/>
              <a:t>alternativi</a:t>
            </a:r>
            <a:r>
              <a:rPr lang="en-US" dirty="0" smtClean="0"/>
              <a:t> –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le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prospettive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interessi</a:t>
            </a:r>
            <a:r>
              <a:rPr lang="en-US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generalmente</a:t>
            </a:r>
            <a:r>
              <a:rPr lang="en-US" dirty="0" smtClean="0"/>
              <a:t> </a:t>
            </a:r>
            <a:r>
              <a:rPr lang="en-US" dirty="0" err="1" smtClean="0"/>
              <a:t>ritenuti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e </a:t>
            </a:r>
            <a:r>
              <a:rPr lang="en-US" dirty="0" err="1" smtClean="0"/>
              <a:t>universali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(1)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Tipi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autorità</a:t>
            </a:r>
            <a:r>
              <a:rPr lang="en-US" sz="2400" dirty="0" smtClean="0"/>
              <a:t> (al </a:t>
            </a:r>
            <a:r>
              <a:rPr lang="en-US" sz="2400" dirty="0" err="1" smtClean="0"/>
              <a:t>variare</a:t>
            </a:r>
            <a:r>
              <a:rPr lang="en-US" sz="2400" dirty="0" smtClean="0"/>
              <a:t> del principio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legittimazione</a:t>
            </a:r>
            <a:r>
              <a:rPr lang="en-US" sz="2400" dirty="0" smtClean="0"/>
              <a:t>): </a:t>
            </a:r>
            <a:r>
              <a:rPr lang="en-US" sz="2400" dirty="0" err="1" smtClean="0"/>
              <a:t>Tradizionale</a:t>
            </a:r>
            <a:r>
              <a:rPr lang="en-US" sz="2400" dirty="0" smtClean="0"/>
              <a:t>, </a:t>
            </a:r>
            <a:r>
              <a:rPr lang="en-US" sz="2400" dirty="0" err="1" smtClean="0"/>
              <a:t>Razional-Legale</a:t>
            </a:r>
            <a:r>
              <a:rPr lang="en-US" sz="2400" dirty="0" smtClean="0"/>
              <a:t> e </a:t>
            </a:r>
            <a:r>
              <a:rPr lang="en-US" sz="2400" dirty="0" err="1" smtClean="0"/>
              <a:t>Carismatico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3FDA96-B40F-41A8-9B2B-CE39D5D986EE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038600"/>
            <a:ext cx="67056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Potere</a:t>
            </a:r>
            <a:r>
              <a:rPr lang="en-US" b="1" dirty="0" smtClean="0"/>
              <a:t> </a:t>
            </a:r>
            <a:r>
              <a:rPr lang="en-US" b="1" dirty="0" err="1" smtClean="0"/>
              <a:t>legittimo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volontariamente</a:t>
            </a:r>
            <a:r>
              <a:rPr lang="en-US" dirty="0" smtClean="0"/>
              <a:t> </a:t>
            </a:r>
            <a:r>
              <a:rPr lang="en-US" dirty="0" err="1" smtClean="0"/>
              <a:t>accettato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coloro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ne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sottoposti</a:t>
            </a:r>
            <a:r>
              <a:rPr lang="en-US" dirty="0" smtClean="0"/>
              <a:t> (</a:t>
            </a:r>
            <a:r>
              <a:rPr lang="en-US" dirty="0"/>
              <a:t>Weber); </a:t>
            </a:r>
            <a:r>
              <a:rPr lang="en-US" dirty="0" err="1" smtClean="0"/>
              <a:t>questa</a:t>
            </a:r>
            <a:r>
              <a:rPr lang="en-US" dirty="0" smtClean="0"/>
              <a:t> forma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generalmente</a:t>
            </a:r>
            <a:r>
              <a:rPr lang="en-US" dirty="0" smtClean="0"/>
              <a:t> </a:t>
            </a:r>
            <a:r>
              <a:rPr lang="en-US" dirty="0" err="1" smtClean="0"/>
              <a:t>definita</a:t>
            </a:r>
            <a:r>
              <a:rPr lang="en-US" dirty="0" smtClean="0"/>
              <a:t> “</a:t>
            </a:r>
            <a:r>
              <a:rPr lang="en-US" dirty="0" err="1" smtClean="0"/>
              <a:t>Autorità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743200"/>
            <a:ext cx="67056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Potere</a:t>
            </a:r>
            <a:r>
              <a:rPr lang="en-US" b="1" dirty="0" smtClean="0"/>
              <a:t> </a:t>
            </a:r>
            <a:r>
              <a:rPr lang="en-US" b="1" dirty="0" err="1" smtClean="0"/>
              <a:t>illegittimo</a:t>
            </a:r>
            <a:endParaRPr lang="en-US" b="1" dirty="0"/>
          </a:p>
          <a:p>
            <a:pPr>
              <a:defRPr/>
            </a:pPr>
            <a:r>
              <a:rPr lang="en-US" dirty="0"/>
              <a:t>power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forza</a:t>
            </a:r>
            <a:r>
              <a:rPr lang="en-US" dirty="0" smtClean="0"/>
              <a:t> e la </a:t>
            </a:r>
            <a:r>
              <a:rPr lang="en-US" dirty="0" err="1" smtClean="0"/>
              <a:t>coercizione</a:t>
            </a:r>
            <a:r>
              <a:rPr lang="en-US" dirty="0" smtClean="0"/>
              <a:t> per </a:t>
            </a:r>
            <a:r>
              <a:rPr lang="en-US" dirty="0" err="1" smtClean="0"/>
              <a:t>generare</a:t>
            </a:r>
            <a:r>
              <a:rPr lang="en-US" dirty="0" smtClean="0"/>
              <a:t> </a:t>
            </a:r>
            <a:r>
              <a:rPr lang="en-US" dirty="0" err="1" smtClean="0"/>
              <a:t>obbedienza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(2)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Tipi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autorità</a:t>
            </a:r>
            <a:r>
              <a:rPr lang="en-US" sz="2400" dirty="0" smtClean="0"/>
              <a:t> (al </a:t>
            </a:r>
            <a:r>
              <a:rPr lang="en-US" sz="2400" dirty="0" err="1" smtClean="0"/>
              <a:t>variare</a:t>
            </a:r>
            <a:r>
              <a:rPr lang="en-US" sz="2400" dirty="0" smtClean="0"/>
              <a:t> del principio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legittimazione</a:t>
            </a:r>
            <a:r>
              <a:rPr lang="en-US" sz="2400" dirty="0" smtClean="0"/>
              <a:t>): </a:t>
            </a:r>
            <a:r>
              <a:rPr lang="en-US" sz="2400" dirty="0" err="1" smtClean="0"/>
              <a:t>Tradizionale</a:t>
            </a:r>
            <a:r>
              <a:rPr lang="en-US" sz="2400" dirty="0" smtClean="0"/>
              <a:t>, </a:t>
            </a:r>
            <a:r>
              <a:rPr lang="en-US" sz="2400" dirty="0" err="1" smtClean="0"/>
              <a:t>Razional-Legale</a:t>
            </a:r>
            <a:r>
              <a:rPr lang="en-US" sz="2400" dirty="0" smtClean="0"/>
              <a:t> e </a:t>
            </a:r>
            <a:r>
              <a:rPr lang="en-US" sz="2400" dirty="0" err="1" smtClean="0"/>
              <a:t>Carismatico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000" i="1" dirty="0" smtClean="0"/>
              <a:t>continua)</a:t>
            </a:r>
            <a:endParaRPr lang="en-US" i="1" dirty="0" smtClean="0"/>
          </a:p>
          <a:p>
            <a:pPr lvl="2"/>
            <a:r>
              <a:rPr lang="en-US" b="1" dirty="0" err="1" smtClean="0"/>
              <a:t>Potere</a:t>
            </a:r>
            <a:r>
              <a:rPr lang="en-US" b="1" dirty="0" smtClean="0"/>
              <a:t> o </a:t>
            </a:r>
            <a:r>
              <a:rPr lang="en-US" b="1" dirty="0" err="1" smtClean="0"/>
              <a:t>autorità</a:t>
            </a:r>
            <a:r>
              <a:rPr lang="en-US" b="1" dirty="0" smtClean="0"/>
              <a:t> </a:t>
            </a:r>
            <a:r>
              <a:rPr lang="en-US" b="1" dirty="0" err="1" smtClean="0"/>
              <a:t>tradizionale</a:t>
            </a:r>
            <a:r>
              <a:rPr lang="en-US" dirty="0" smtClean="0"/>
              <a:t>: la </a:t>
            </a:r>
            <a:r>
              <a:rPr lang="en-US" dirty="0" err="1" smtClean="0"/>
              <a:t>legittimazione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pratiche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consolidate.</a:t>
            </a:r>
            <a:endParaRPr lang="en-US" dirty="0" smtClean="0"/>
          </a:p>
          <a:p>
            <a:pPr lvl="2"/>
            <a:r>
              <a:rPr lang="en-US" b="1" dirty="0" err="1" smtClean="0"/>
              <a:t>Potere</a:t>
            </a:r>
            <a:r>
              <a:rPr lang="en-US" b="1" dirty="0" smtClean="0"/>
              <a:t> o </a:t>
            </a:r>
            <a:r>
              <a:rPr lang="en-US" b="1" dirty="0" err="1" smtClean="0"/>
              <a:t>autorità</a:t>
            </a:r>
            <a:r>
              <a:rPr lang="en-US" b="1" dirty="0" smtClean="0"/>
              <a:t> </a:t>
            </a:r>
            <a:r>
              <a:rPr lang="en-US" b="1" dirty="0" err="1" smtClean="0"/>
              <a:t>razional-legale</a:t>
            </a:r>
            <a:r>
              <a:rPr lang="en-US" dirty="0" smtClean="0"/>
              <a:t>: la </a:t>
            </a:r>
            <a:r>
              <a:rPr lang="en-US" dirty="0" err="1" smtClean="0"/>
              <a:t>legittimazione</a:t>
            </a:r>
            <a:r>
              <a:rPr lang="en-US" dirty="0" smtClean="0"/>
              <a:t> </a:t>
            </a:r>
            <a:r>
              <a:rPr lang="en-US" dirty="0" err="1" smtClean="0"/>
              <a:t>deriva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leggi</a:t>
            </a:r>
            <a:r>
              <a:rPr lang="en-US" dirty="0" smtClean="0"/>
              <a:t>, </a:t>
            </a:r>
            <a:r>
              <a:rPr lang="en-US" dirty="0" err="1" smtClean="0"/>
              <a:t>regole</a:t>
            </a:r>
            <a:r>
              <a:rPr lang="en-US" dirty="0" smtClean="0"/>
              <a:t> e procedure </a:t>
            </a:r>
            <a:r>
              <a:rPr lang="en-US" dirty="0" err="1" smtClean="0"/>
              <a:t>codificate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b="1" dirty="0" err="1" smtClean="0"/>
              <a:t>Potere</a:t>
            </a:r>
            <a:r>
              <a:rPr lang="en-US" b="1" dirty="0" smtClean="0"/>
              <a:t> o </a:t>
            </a:r>
            <a:r>
              <a:rPr lang="en-US" b="1" dirty="0" err="1" smtClean="0"/>
              <a:t>autorità</a:t>
            </a:r>
            <a:r>
              <a:rPr lang="en-US" b="1" dirty="0" smtClean="0"/>
              <a:t> </a:t>
            </a:r>
            <a:r>
              <a:rPr lang="en-US" b="1" dirty="0" err="1" smtClean="0"/>
              <a:t>carismatica</a:t>
            </a:r>
            <a:r>
              <a:rPr lang="en-US" dirty="0" smtClean="0"/>
              <a:t>: la </a:t>
            </a:r>
            <a:r>
              <a:rPr lang="en-US" dirty="0" err="1" smtClean="0"/>
              <a:t>legittimazione</a:t>
            </a:r>
            <a:r>
              <a:rPr lang="en-US" dirty="0" smtClean="0"/>
              <a:t> </a:t>
            </a:r>
            <a:r>
              <a:rPr lang="en-US" dirty="0" err="1" smtClean="0"/>
              <a:t>deriva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credenza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caratteristiche</a:t>
            </a:r>
            <a:r>
              <a:rPr lang="en-US" dirty="0" smtClean="0"/>
              <a:t> </a:t>
            </a:r>
            <a:r>
              <a:rPr lang="en-US" dirty="0" err="1" smtClean="0"/>
              <a:t>straordinarie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singolo</a:t>
            </a:r>
            <a:r>
              <a:rPr lang="en-US" dirty="0" smtClean="0"/>
              <a:t> leader,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ispira</a:t>
            </a:r>
            <a:r>
              <a:rPr lang="en-US" dirty="0" smtClean="0"/>
              <a:t> </a:t>
            </a:r>
            <a:r>
              <a:rPr lang="en-US" dirty="0" err="1" smtClean="0"/>
              <a:t>lealtà</a:t>
            </a:r>
            <a:r>
              <a:rPr lang="en-US" dirty="0" smtClean="0"/>
              <a:t> e </a:t>
            </a:r>
            <a:r>
              <a:rPr lang="en-US" dirty="0" err="1" smtClean="0"/>
              <a:t>devozione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7D4BF6D-890D-45A7-AD81-551ACAB97255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Argomenti</a:t>
            </a:r>
            <a:r>
              <a:rPr lang="en-US" dirty="0" smtClean="0"/>
              <a:t> </a:t>
            </a:r>
            <a:r>
              <a:rPr lang="en-US" dirty="0" err="1" smtClean="0"/>
              <a:t>trattati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Comprendere</a:t>
            </a:r>
            <a:r>
              <a:rPr lang="en-US" sz="2400" dirty="0" smtClean="0"/>
              <a:t> la </a:t>
            </a:r>
            <a:r>
              <a:rPr lang="en-US" sz="2400" dirty="0" err="1" smtClean="0"/>
              <a:t>struttura</a:t>
            </a:r>
            <a:r>
              <a:rPr lang="en-US" sz="2400" dirty="0" smtClean="0"/>
              <a:t> </a:t>
            </a:r>
            <a:r>
              <a:rPr lang="en-US" sz="2400" dirty="0" err="1" smtClean="0"/>
              <a:t>sociale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La </a:t>
            </a:r>
            <a:r>
              <a:rPr lang="en-US" sz="2400" dirty="0" err="1" smtClean="0"/>
              <a:t>struttura</a:t>
            </a:r>
            <a:r>
              <a:rPr lang="en-US" sz="2400" dirty="0" smtClean="0"/>
              <a:t> </a:t>
            </a:r>
            <a:r>
              <a:rPr lang="en-US" sz="2400" dirty="0" err="1" smtClean="0"/>
              <a:t>sociale</a:t>
            </a:r>
            <a:r>
              <a:rPr lang="en-US" sz="2400" dirty="0" smtClean="0"/>
              <a:t> al </a:t>
            </a:r>
            <a:r>
              <a:rPr lang="en-US" sz="2400" dirty="0" err="1" smtClean="0"/>
              <a:t>livello</a:t>
            </a:r>
            <a:r>
              <a:rPr lang="en-US" sz="2400" dirty="0" smtClean="0"/>
              <a:t> micro, </a:t>
            </a:r>
            <a:r>
              <a:rPr lang="en-US" sz="2400" dirty="0" err="1" smtClean="0"/>
              <a:t>meso</a:t>
            </a:r>
            <a:r>
              <a:rPr lang="en-US" sz="2400" dirty="0" smtClean="0"/>
              <a:t> e macro.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Come </a:t>
            </a:r>
            <a:r>
              <a:rPr lang="en-US" sz="2400" dirty="0" err="1" smtClean="0"/>
              <a:t>cambiano</a:t>
            </a:r>
            <a:r>
              <a:rPr lang="en-US" sz="2400" dirty="0" smtClean="0"/>
              <a:t> le </a:t>
            </a:r>
            <a:r>
              <a:rPr lang="en-US" sz="2400" dirty="0" err="1" smtClean="0"/>
              <a:t>strutture</a:t>
            </a:r>
            <a:r>
              <a:rPr lang="en-US" sz="2400" dirty="0" smtClean="0"/>
              <a:t>: </a:t>
            </a:r>
            <a:r>
              <a:rPr lang="en-US" sz="2400" dirty="0" err="1" smtClean="0"/>
              <a:t>l’azione</a:t>
            </a:r>
            <a:r>
              <a:rPr lang="en-US" sz="2400" dirty="0" smtClean="0"/>
              <a:t> </a:t>
            </a:r>
            <a:r>
              <a:rPr lang="en-US" sz="2400" dirty="0" err="1" smtClean="0"/>
              <a:t>sociale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Il </a:t>
            </a:r>
            <a:r>
              <a:rPr lang="en-US" sz="2400" dirty="0" err="1" smtClean="0"/>
              <a:t>potere</a:t>
            </a:r>
            <a:r>
              <a:rPr lang="en-US" sz="2400" dirty="0" smtClean="0"/>
              <a:t> come </a:t>
            </a:r>
            <a:r>
              <a:rPr lang="en-US" sz="2400" dirty="0" err="1" smtClean="0"/>
              <a:t>fenomeno</a:t>
            </a:r>
            <a:r>
              <a:rPr lang="en-US" sz="2400" dirty="0" smtClean="0"/>
              <a:t> </a:t>
            </a:r>
            <a:r>
              <a:rPr lang="en-US" sz="2400" dirty="0" err="1" smtClean="0"/>
              <a:t>sociale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Il </a:t>
            </a:r>
            <a:r>
              <a:rPr lang="en-US" sz="2400" dirty="0" err="1" smtClean="0"/>
              <a:t>potere</a:t>
            </a:r>
            <a:r>
              <a:rPr lang="en-US" sz="2400" dirty="0" smtClean="0"/>
              <a:t> </a:t>
            </a:r>
            <a:r>
              <a:rPr lang="en-US" sz="2400" dirty="0" err="1" smtClean="0"/>
              <a:t>nella</a:t>
            </a:r>
            <a:r>
              <a:rPr lang="en-US" sz="2400" dirty="0" smtClean="0"/>
              <a:t> vita </a:t>
            </a:r>
            <a:r>
              <a:rPr lang="en-US" sz="2400" dirty="0" err="1" smtClean="0"/>
              <a:t>quotidiana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utilizzi</a:t>
            </a:r>
            <a:r>
              <a:rPr lang="en-US" sz="2400" dirty="0" smtClean="0"/>
              <a:t> </a:t>
            </a:r>
            <a:r>
              <a:rPr lang="en-US" sz="2400" dirty="0" err="1" smtClean="0"/>
              <a:t>economici</a:t>
            </a:r>
            <a:r>
              <a:rPr lang="en-US" sz="2400" dirty="0" smtClean="0"/>
              <a:t>, </a:t>
            </a:r>
            <a:r>
              <a:rPr lang="en-US" sz="2400" dirty="0" err="1" smtClean="0"/>
              <a:t>politici</a:t>
            </a:r>
            <a:r>
              <a:rPr lang="en-US" sz="2400" dirty="0" smtClean="0"/>
              <a:t> e </a:t>
            </a:r>
            <a:r>
              <a:rPr lang="en-US" sz="2400" dirty="0" err="1" smtClean="0"/>
              <a:t>culturali</a:t>
            </a:r>
            <a:r>
              <a:rPr lang="en-US" sz="2400" dirty="0" smtClean="0"/>
              <a:t> del </a:t>
            </a:r>
            <a:r>
              <a:rPr lang="en-US" sz="2400" dirty="0" err="1" smtClean="0"/>
              <a:t>potere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Potere</a:t>
            </a:r>
            <a:r>
              <a:rPr lang="en-US" sz="2400" dirty="0" smtClean="0"/>
              <a:t> e </a:t>
            </a:r>
            <a:r>
              <a:rPr lang="en-US" sz="2400" dirty="0" err="1" smtClean="0"/>
              <a:t>relazioni</a:t>
            </a:r>
            <a:r>
              <a:rPr lang="en-US" sz="2400" dirty="0" smtClean="0"/>
              <a:t> </a:t>
            </a:r>
            <a:r>
              <a:rPr lang="en-US" sz="2400" dirty="0" err="1" smtClean="0"/>
              <a:t>sociali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								</a:t>
            </a:r>
            <a:endParaRPr lang="en-US" i="1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30530C4-CF93-4C0B-ACFD-DCDB04ABC87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(3)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ruolo</a:t>
            </a:r>
            <a:r>
              <a:rPr lang="en-US" dirty="0" smtClean="0"/>
              <a:t> </a:t>
            </a:r>
            <a:r>
              <a:rPr lang="en-US" dirty="0" err="1" smtClean="0"/>
              <a:t>dell’obbedienza</a:t>
            </a:r>
            <a:r>
              <a:rPr lang="en-US" dirty="0" smtClean="0"/>
              <a:t>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disobbedienza</a:t>
            </a:r>
            <a:endParaRPr lang="en-US" dirty="0" smtClean="0"/>
          </a:p>
          <a:p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privilegio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C274248-303B-4B00-B152-130989E423C3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895600"/>
            <a:ext cx="34290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/>
              <a:t>P</a:t>
            </a:r>
            <a:r>
              <a:rPr lang="en-US" b="1" dirty="0" err="1" smtClean="0"/>
              <a:t>rivilegio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Vantaggio</a:t>
            </a:r>
            <a:r>
              <a:rPr lang="en-US" dirty="0" smtClean="0"/>
              <a:t> o </a:t>
            </a:r>
            <a:r>
              <a:rPr lang="en-US" dirty="0" err="1" smtClean="0"/>
              <a:t>beneficio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è </a:t>
            </a:r>
            <a:r>
              <a:rPr lang="en-US" dirty="0" err="1" smtClean="0"/>
              <a:t>disponbile</a:t>
            </a:r>
            <a:r>
              <a:rPr lang="en-US" dirty="0" smtClean="0"/>
              <a:t> per </a:t>
            </a:r>
            <a:r>
              <a:rPr lang="en-US" dirty="0" err="1" smtClean="0"/>
              <a:t>tutti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175760"/>
            <a:ext cx="6704965" cy="16344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Teoria</a:t>
            </a:r>
            <a:r>
              <a:rPr lang="en-US" b="1" dirty="0" smtClean="0"/>
              <a:t> </a:t>
            </a:r>
            <a:r>
              <a:rPr lang="en-US" b="1" dirty="0" err="1" smtClean="0"/>
              <a:t>orientata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un </a:t>
            </a:r>
            <a:r>
              <a:rPr lang="en-US" b="1" dirty="0" err="1" smtClean="0"/>
              <a:t>punto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vista </a:t>
            </a:r>
            <a:r>
              <a:rPr lang="en-US" b="1" dirty="0" err="1" smtClean="0"/>
              <a:t>specifico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mette</a:t>
            </a:r>
            <a:r>
              <a:rPr lang="en-US" dirty="0" smtClean="0"/>
              <a:t> in </a:t>
            </a:r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assunti</a:t>
            </a:r>
            <a:r>
              <a:rPr lang="en-US" dirty="0" smtClean="0"/>
              <a:t> </a:t>
            </a:r>
            <a:r>
              <a:rPr lang="en-US" dirty="0" err="1" smtClean="0"/>
              <a:t>incontestati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</a:t>
            </a:r>
            <a:r>
              <a:rPr lang="en-US" dirty="0" err="1" smtClean="0"/>
              <a:t>analizzadola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vari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vista, in </a:t>
            </a:r>
            <a:r>
              <a:rPr lang="en-US" dirty="0" err="1" smtClean="0"/>
              <a:t>particolare</a:t>
            </a:r>
            <a:r>
              <a:rPr lang="en-US" dirty="0" smtClean="0"/>
              <a:t>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chi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</a:t>
            </a:r>
            <a:r>
              <a:rPr lang="en-US" dirty="0" smtClean="0"/>
              <a:t> in </a:t>
            </a:r>
            <a:r>
              <a:rPr lang="en-US" dirty="0" err="1" smtClean="0"/>
              <a:t>posizione</a:t>
            </a:r>
            <a:r>
              <a:rPr lang="en-US" dirty="0" smtClean="0"/>
              <a:t> subordinate.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Comprendere</a:t>
            </a:r>
            <a:r>
              <a:rPr lang="en-US" sz="3800" dirty="0" smtClean="0"/>
              <a:t> la </a:t>
            </a:r>
            <a:r>
              <a:rPr lang="en-US" sz="3800" dirty="0" err="1" smtClean="0"/>
              <a:t>struttura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(1)</a:t>
            </a:r>
            <a:endParaRPr lang="en-US" sz="3800" dirty="0" smtClean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Osservando</a:t>
            </a:r>
            <a:r>
              <a:rPr lang="en-US" dirty="0" smtClean="0"/>
              <a:t> 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endParaRPr lang="en-US" dirty="0" smtClean="0"/>
          </a:p>
          <a:p>
            <a:pPr lvl="2"/>
            <a:r>
              <a:rPr lang="en-US" dirty="0" err="1" smtClean="0"/>
              <a:t>Istituzioni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: le </a:t>
            </a:r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aree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vita </a:t>
            </a:r>
            <a:r>
              <a:rPr lang="en-US" dirty="0" err="1" smtClean="0"/>
              <a:t>sociale</a:t>
            </a:r>
            <a:r>
              <a:rPr lang="en-US" dirty="0" smtClean="0"/>
              <a:t> in cui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creano</a:t>
            </a:r>
            <a:r>
              <a:rPr lang="en-US" dirty="0" smtClean="0"/>
              <a:t> routine e </a:t>
            </a:r>
            <a:r>
              <a:rPr lang="en-US" dirty="0" err="1" smtClean="0"/>
              <a:t>modelli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r>
              <a:rPr lang="en-US" dirty="0" smtClean="0"/>
              <a:t> </a:t>
            </a:r>
            <a:r>
              <a:rPr lang="en-US" dirty="0" err="1" smtClean="0"/>
              <a:t>destinati</a:t>
            </a:r>
            <a:r>
              <a:rPr lang="en-US" dirty="0" smtClean="0"/>
              <a:t> a </a:t>
            </a:r>
            <a:r>
              <a:rPr lang="en-US" dirty="0" err="1" smtClean="0"/>
              <a:t>durare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tempo.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43BE723-B9F8-4829-87EF-CAD12601C481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581400"/>
            <a:ext cx="4648200" cy="7143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Struttura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Modelli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r>
              <a:rPr lang="en-US" dirty="0" smtClean="0"/>
              <a:t> </a:t>
            </a:r>
            <a:r>
              <a:rPr lang="en-US" dirty="0" err="1" smtClean="0"/>
              <a:t>ricorrenti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4495800"/>
            <a:ext cx="4048760" cy="16363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Capacità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azione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Capacità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operare</a:t>
            </a:r>
            <a:r>
              <a:rPr lang="en-US" dirty="0" smtClean="0"/>
              <a:t> </a:t>
            </a:r>
            <a:r>
              <a:rPr lang="en-US" dirty="0" err="1" smtClean="0"/>
              <a:t>indipendentemente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vincoli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, </a:t>
            </a:r>
            <a:r>
              <a:rPr lang="en-US" dirty="0" err="1" smtClean="0"/>
              <a:t>anche</a:t>
            </a:r>
            <a:r>
              <a:rPr lang="en-US" dirty="0" smtClean="0"/>
              <a:t> in </a:t>
            </a:r>
            <a:r>
              <a:rPr lang="en-US" dirty="0" err="1" smtClean="0"/>
              <a:t>contrasto</a:t>
            </a:r>
            <a:r>
              <a:rPr lang="en-US" dirty="0" smtClean="0"/>
              <a:t> con le </a:t>
            </a:r>
            <a:r>
              <a:rPr lang="en-US" dirty="0" err="1" smtClean="0"/>
              <a:t>aspettative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Comprendere</a:t>
            </a:r>
            <a:r>
              <a:rPr lang="en-US" sz="3800" dirty="0" smtClean="0"/>
              <a:t> la </a:t>
            </a:r>
            <a:r>
              <a:rPr lang="en-US" sz="3800" dirty="0" err="1" smtClean="0"/>
              <a:t>struttura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(2)</a:t>
            </a:r>
            <a:endParaRPr lang="en-US" sz="3800" dirty="0" smtClean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Costruire</a:t>
            </a:r>
            <a:r>
              <a:rPr lang="en-US" dirty="0" smtClean="0"/>
              <a:t> e </a:t>
            </a:r>
            <a:r>
              <a:rPr lang="en-US" dirty="0" err="1" smtClean="0"/>
              <a:t>modificare</a:t>
            </a:r>
            <a:r>
              <a:rPr lang="en-US" dirty="0" smtClean="0"/>
              <a:t> 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endParaRPr lang="en-US" dirty="0" smtClean="0"/>
          </a:p>
          <a:p>
            <a:pPr lvl="2"/>
            <a:r>
              <a:rPr lang="en-US" dirty="0" err="1" smtClean="0"/>
              <a:t>Mediante</a:t>
            </a:r>
            <a:r>
              <a:rPr lang="en-US" dirty="0" smtClean="0"/>
              <a:t> le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azioni</a:t>
            </a:r>
            <a:r>
              <a:rPr lang="en-US" dirty="0" smtClean="0"/>
              <a:t> e le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scelte</a:t>
            </a:r>
            <a:r>
              <a:rPr lang="en-US" dirty="0" smtClean="0"/>
              <a:t>, </a:t>
            </a:r>
            <a:r>
              <a:rPr lang="en-US" dirty="0" err="1" smtClean="0"/>
              <a:t>riproduciamo</a:t>
            </a:r>
            <a:r>
              <a:rPr lang="en-US" dirty="0" smtClean="0"/>
              <a:t> o </a:t>
            </a:r>
            <a:r>
              <a:rPr lang="en-US" dirty="0" err="1" smtClean="0"/>
              <a:t>modifichiamo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modelli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tengono</a:t>
            </a:r>
            <a:r>
              <a:rPr lang="en-US" dirty="0" smtClean="0"/>
              <a:t> in </a:t>
            </a:r>
            <a:r>
              <a:rPr lang="en-US" dirty="0" err="1" smtClean="0"/>
              <a:t>piedi</a:t>
            </a:r>
            <a:r>
              <a:rPr lang="en-US" dirty="0" smtClean="0"/>
              <a:t> le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CE83493-151F-41DD-858A-19EDA767A81E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Comprendere</a:t>
            </a:r>
            <a:r>
              <a:rPr lang="en-US" sz="3800" dirty="0" smtClean="0"/>
              <a:t> la </a:t>
            </a:r>
            <a:r>
              <a:rPr lang="en-US" sz="3800" dirty="0" err="1" smtClean="0"/>
              <a:t>struttura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(3)</a:t>
            </a:r>
            <a:endParaRPr lang="en-US" sz="3800" dirty="0" smtClean="0"/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e </a:t>
            </a:r>
            <a:r>
              <a:rPr lang="en-US" dirty="0" err="1" smtClean="0"/>
              <a:t>ruoli</a:t>
            </a:r>
            <a:r>
              <a:rPr lang="en-US" dirty="0" smtClean="0"/>
              <a:t>: vita </a:t>
            </a:r>
            <a:r>
              <a:rPr lang="en-US" dirty="0" err="1" smtClean="0"/>
              <a:t>quotidiana</a:t>
            </a:r>
            <a:r>
              <a:rPr lang="en-US" dirty="0" smtClean="0"/>
              <a:t> e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3A58F0B-AECD-44D5-A2BB-2DEE9E6810B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39624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/>
              <a:t>S</a:t>
            </a:r>
            <a:r>
              <a:rPr lang="en-US" sz="1600" b="1" dirty="0" smtClean="0"/>
              <a:t>tatus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Posizione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un </a:t>
            </a:r>
            <a:r>
              <a:rPr lang="en-US" sz="1600" dirty="0" err="1" smtClean="0"/>
              <a:t>individuo</a:t>
            </a:r>
            <a:r>
              <a:rPr lang="en-US" sz="1600" dirty="0" smtClean="0"/>
              <a:t> </a:t>
            </a:r>
            <a:r>
              <a:rPr lang="en-US" sz="1600" dirty="0" err="1" smtClean="0"/>
              <a:t>può</a:t>
            </a:r>
            <a:r>
              <a:rPr lang="en-US" sz="1600" dirty="0" smtClean="0"/>
              <a:t> </a:t>
            </a:r>
            <a:r>
              <a:rPr lang="en-US" sz="1600" dirty="0" err="1" smtClean="0"/>
              <a:t>occupare</a:t>
            </a:r>
            <a:r>
              <a:rPr lang="en-US" sz="1600" dirty="0" smtClean="0"/>
              <a:t> </a:t>
            </a:r>
            <a:r>
              <a:rPr lang="en-US" sz="1600" dirty="0" err="1" smtClean="0"/>
              <a:t>all’interno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un </a:t>
            </a:r>
            <a:r>
              <a:rPr lang="en-US" sz="1600" dirty="0" err="1" smtClean="0"/>
              <a:t>sistema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362200"/>
            <a:ext cx="3962400" cy="146423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/>
              <a:t>Status </a:t>
            </a:r>
            <a:r>
              <a:rPr lang="en-US" sz="1600" b="1" dirty="0" err="1" smtClean="0"/>
              <a:t>ascritti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Posizione</a:t>
            </a:r>
            <a:r>
              <a:rPr lang="en-US" sz="1600" dirty="0" smtClean="0"/>
              <a:t>, </a:t>
            </a:r>
            <a:r>
              <a:rPr lang="en-US" sz="1600" dirty="0" err="1" smtClean="0"/>
              <a:t>all’interno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un </a:t>
            </a:r>
            <a:r>
              <a:rPr lang="en-US" sz="1600" dirty="0" err="1" smtClean="0"/>
              <a:t>sistema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,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viene</a:t>
            </a:r>
            <a:r>
              <a:rPr lang="en-US" sz="1600" dirty="0" smtClean="0"/>
              <a:t> </a:t>
            </a:r>
            <a:r>
              <a:rPr lang="en-US" sz="1600" dirty="0" err="1" smtClean="0"/>
              <a:t>assegnata</a:t>
            </a:r>
            <a:r>
              <a:rPr lang="en-US" sz="1600" dirty="0" smtClean="0"/>
              <a:t> a </a:t>
            </a:r>
            <a:r>
              <a:rPr lang="en-US" sz="1600" dirty="0" err="1" smtClean="0"/>
              <a:t>una</a:t>
            </a:r>
            <a:r>
              <a:rPr lang="en-US" sz="1600" dirty="0" smtClean="0"/>
              <a:t> persona </a:t>
            </a:r>
            <a:r>
              <a:rPr lang="en-US" sz="1600" dirty="0" err="1" smtClean="0"/>
              <a:t>dalla</a:t>
            </a:r>
            <a:r>
              <a:rPr lang="en-US" sz="1600" dirty="0" smtClean="0"/>
              <a:t> </a:t>
            </a:r>
            <a:r>
              <a:rPr lang="en-US" sz="1600" dirty="0" err="1" smtClean="0"/>
              <a:t>nascita</a:t>
            </a:r>
            <a:r>
              <a:rPr lang="en-US" sz="1600" dirty="0" smtClean="0"/>
              <a:t>, </a:t>
            </a:r>
            <a:r>
              <a:rPr lang="en-US" sz="1600" dirty="0" err="1" smtClean="0"/>
              <a:t>indipendentemente</a:t>
            </a:r>
            <a:r>
              <a:rPr lang="en-US" sz="1600" dirty="0" smtClean="0"/>
              <a:t> </a:t>
            </a:r>
            <a:r>
              <a:rPr lang="en-US" sz="1600" dirty="0" err="1" smtClean="0"/>
              <a:t>dai</a:t>
            </a:r>
            <a:r>
              <a:rPr lang="en-US" sz="1600" dirty="0" smtClean="0"/>
              <a:t> </a:t>
            </a:r>
            <a:r>
              <a:rPr lang="en-US" sz="1600" dirty="0" err="1" smtClean="0"/>
              <a:t>suoi</a:t>
            </a:r>
            <a:r>
              <a:rPr lang="en-US" sz="1600" dirty="0" smtClean="0"/>
              <a:t> </a:t>
            </a:r>
            <a:r>
              <a:rPr lang="en-US" sz="1600" dirty="0" err="1" smtClean="0"/>
              <a:t>desideri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3810000"/>
            <a:ext cx="3962400" cy="146423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/>
              <a:t>Status </a:t>
            </a:r>
            <a:r>
              <a:rPr lang="en-US" sz="1600" b="1" dirty="0" err="1" smtClean="0"/>
              <a:t>conseguiti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Posizione</a:t>
            </a:r>
            <a:r>
              <a:rPr lang="en-US" sz="1600" dirty="0" smtClean="0"/>
              <a:t>, </a:t>
            </a:r>
            <a:r>
              <a:rPr lang="en-US" sz="1600" dirty="0" err="1" smtClean="0"/>
              <a:t>all’interno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un </a:t>
            </a:r>
            <a:r>
              <a:rPr lang="en-US" sz="1600" dirty="0" err="1" smtClean="0"/>
              <a:t>sistema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,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persona </a:t>
            </a:r>
            <a:r>
              <a:rPr lang="en-US" sz="1600" dirty="0" err="1" smtClean="0"/>
              <a:t>ottiene</a:t>
            </a:r>
            <a:r>
              <a:rPr lang="en-US" sz="1600" dirty="0" smtClean="0"/>
              <a:t> </a:t>
            </a:r>
            <a:r>
              <a:rPr lang="en-US" sz="1600" dirty="0" err="1" smtClean="0"/>
              <a:t>volontariamente</a:t>
            </a:r>
            <a:r>
              <a:rPr lang="en-US" sz="1600" dirty="0" smtClean="0"/>
              <a:t>, in </a:t>
            </a:r>
            <a:r>
              <a:rPr lang="en-US" sz="1600" dirty="0" err="1" smtClean="0"/>
              <a:t>larga</a:t>
            </a:r>
            <a:r>
              <a:rPr lang="en-US" sz="1600" dirty="0" smtClean="0"/>
              <a:t> </a:t>
            </a:r>
            <a:r>
              <a:rPr lang="en-US" sz="1600" dirty="0" err="1" smtClean="0"/>
              <a:t>misura</a:t>
            </a:r>
            <a:r>
              <a:rPr lang="en-US" sz="1600" dirty="0" smtClean="0"/>
              <a:t> per </a:t>
            </a:r>
            <a:r>
              <a:rPr lang="en-US" sz="1600" dirty="0" err="1" smtClean="0"/>
              <a:t>effetto</a:t>
            </a:r>
            <a:r>
              <a:rPr lang="en-US" sz="1600" dirty="0" smtClean="0"/>
              <a:t> </a:t>
            </a:r>
            <a:r>
              <a:rPr lang="en-US" sz="1600" dirty="0" err="1" smtClean="0"/>
              <a:t>delle</a:t>
            </a:r>
            <a:r>
              <a:rPr lang="en-US" sz="1600" dirty="0" smtClean="0"/>
              <a:t> sue </a:t>
            </a:r>
            <a:r>
              <a:rPr lang="en-US" sz="1600" dirty="0" err="1" smtClean="0"/>
              <a:t>azioni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4472940"/>
            <a:ext cx="4028440" cy="119256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Ruolo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Insieme</a:t>
            </a:r>
            <a:r>
              <a:rPr lang="en-US" sz="1600" dirty="0" smtClean="0"/>
              <a:t> </a:t>
            </a:r>
            <a:r>
              <a:rPr lang="en-US" sz="1600" dirty="0" err="1" smtClean="0"/>
              <a:t>dei</a:t>
            </a:r>
            <a:r>
              <a:rPr lang="en-US" sz="1600" dirty="0" smtClean="0"/>
              <a:t> </a:t>
            </a:r>
            <a:r>
              <a:rPr lang="en-US" sz="1600" dirty="0" err="1" smtClean="0"/>
              <a:t>comportamenti</a:t>
            </a:r>
            <a:r>
              <a:rPr lang="en-US" sz="1600" dirty="0" smtClean="0"/>
              <a:t> </a:t>
            </a:r>
            <a:r>
              <a:rPr lang="en-US" sz="1600" dirty="0" err="1" smtClean="0"/>
              <a:t>attesi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associano</a:t>
            </a:r>
            <a:r>
              <a:rPr lang="en-US" sz="1600" dirty="0" smtClean="0"/>
              <a:t> a </a:t>
            </a:r>
            <a:r>
              <a:rPr lang="en-US" sz="1600" dirty="0" err="1" smtClean="0"/>
              <a:t>determinati</a:t>
            </a:r>
            <a:r>
              <a:rPr lang="en-US" sz="1600" dirty="0" smtClean="0"/>
              <a:t> status.</a:t>
            </a:r>
            <a:endParaRPr lang="en-US" sz="16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 dirty="0" smtClean="0"/>
            </a:br>
            <a:r>
              <a:rPr lang="en-US" sz="4000" dirty="0" smtClean="0"/>
              <a:t>La </a:t>
            </a:r>
            <a:r>
              <a:rPr lang="en-US" sz="4000" dirty="0" err="1" smtClean="0"/>
              <a:t>struttura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al </a:t>
            </a:r>
            <a:r>
              <a:rPr lang="en-US" sz="4000" dirty="0" err="1" smtClean="0"/>
              <a:t>livello</a:t>
            </a:r>
            <a:r>
              <a:rPr lang="en-US" sz="4000" dirty="0" smtClean="0"/>
              <a:t> </a:t>
            </a:r>
            <a:r>
              <a:rPr lang="en-US" sz="4000" dirty="0" err="1" smtClean="0"/>
              <a:t>microsociologico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Etnometodologia</a:t>
            </a:r>
            <a:endParaRPr lang="en-US" dirty="0" smtClean="0"/>
          </a:p>
          <a:p>
            <a:pPr lvl="2"/>
            <a:r>
              <a:rPr lang="en-US" dirty="0" smtClean="0"/>
              <a:t>È un </a:t>
            </a:r>
            <a:r>
              <a:rPr lang="en-US" dirty="0" err="1" smtClean="0"/>
              <a:t>approccio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analizza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metodi</a:t>
            </a:r>
            <a:r>
              <a:rPr lang="en-US" dirty="0" smtClean="0"/>
              <a:t> </a:t>
            </a:r>
            <a:r>
              <a:rPr lang="en-US" dirty="0" err="1" smtClean="0"/>
              <a:t>usati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comuni</a:t>
            </a:r>
            <a:r>
              <a:rPr lang="en-US" dirty="0" smtClean="0"/>
              <a:t> per dare </a:t>
            </a:r>
            <a:r>
              <a:rPr lang="en-US" dirty="0" err="1" smtClean="0"/>
              <a:t>senso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vita </a:t>
            </a:r>
            <a:r>
              <a:rPr lang="en-US" dirty="0" err="1" smtClean="0"/>
              <a:t>quotidiana</a:t>
            </a:r>
            <a:r>
              <a:rPr lang="en-US" dirty="0" smtClean="0"/>
              <a:t>. </a:t>
            </a:r>
            <a:endParaRPr lang="en-US" dirty="0" smtClean="0"/>
          </a:p>
          <a:p>
            <a:pPr lvl="2"/>
            <a:r>
              <a:rPr lang="en-US" dirty="0" err="1" smtClean="0"/>
              <a:t>Enfatizza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ruolo</a:t>
            </a:r>
            <a:r>
              <a:rPr lang="en-US" dirty="0" smtClean="0"/>
              <a:t> </a:t>
            </a:r>
            <a:r>
              <a:rPr lang="en-US" dirty="0" err="1" smtClean="0"/>
              <a:t>giocato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interazioni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costruzione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.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8616DD-78D1-43DB-8061-47CF43F3B91A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343400"/>
            <a:ext cx="77724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B</a:t>
            </a:r>
            <a:r>
              <a:rPr lang="en-US" b="1" dirty="0" smtClean="0"/>
              <a:t>reaching </a:t>
            </a:r>
            <a:r>
              <a:rPr lang="en-US" b="1" dirty="0"/>
              <a:t>experiments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Situazioni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controllate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infrangono</a:t>
            </a:r>
            <a:r>
              <a:rPr lang="en-US" dirty="0" smtClean="0"/>
              <a:t> </a:t>
            </a:r>
            <a:r>
              <a:rPr lang="en-US" dirty="0" err="1" smtClean="0"/>
              <a:t>deliberatamente</a:t>
            </a:r>
            <a:r>
              <a:rPr lang="en-US" dirty="0" smtClean="0"/>
              <a:t> le </a:t>
            </a:r>
            <a:r>
              <a:rPr lang="en-US" dirty="0" err="1" smtClean="0"/>
              <a:t>regole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, </a:t>
            </a:r>
            <a:r>
              <a:rPr lang="en-US" dirty="0" err="1" smtClean="0"/>
              <a:t>violando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modelli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r>
              <a:rPr lang="en-US" dirty="0" smtClean="0"/>
              <a:t> </a:t>
            </a:r>
            <a:r>
              <a:rPr lang="en-US" dirty="0" err="1" smtClean="0"/>
              <a:t>consolidati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La </a:t>
            </a:r>
            <a:r>
              <a:rPr lang="en-US" sz="3900" dirty="0" err="1" smtClean="0"/>
              <a:t>struttura</a:t>
            </a:r>
            <a:r>
              <a:rPr lang="en-US" sz="3900" dirty="0" smtClean="0"/>
              <a:t> </a:t>
            </a:r>
            <a:r>
              <a:rPr lang="en-US" sz="3900" dirty="0" err="1" smtClean="0"/>
              <a:t>sociale</a:t>
            </a:r>
            <a:r>
              <a:rPr lang="en-US" sz="3900" dirty="0" smtClean="0"/>
              <a:t> al </a:t>
            </a:r>
            <a:r>
              <a:rPr lang="en-US" sz="3900" dirty="0" err="1" smtClean="0"/>
              <a:t>livello</a:t>
            </a:r>
            <a:r>
              <a:rPr lang="en-US" sz="3900" dirty="0" smtClean="0"/>
              <a:t> </a:t>
            </a:r>
            <a:r>
              <a:rPr lang="en-US" sz="3900" dirty="0" err="1" smtClean="0"/>
              <a:t>mesosociologico</a:t>
            </a:r>
            <a:endParaRPr lang="en-US" sz="39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organizzativa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err="1" smtClean="0"/>
              <a:t>Regole</a:t>
            </a:r>
            <a:r>
              <a:rPr lang="en-US" dirty="0" smtClean="0"/>
              <a:t> </a:t>
            </a:r>
            <a:r>
              <a:rPr lang="en-US" dirty="0" err="1" smtClean="0"/>
              <a:t>formali</a:t>
            </a:r>
            <a:r>
              <a:rPr lang="en-US" dirty="0" smtClean="0"/>
              <a:t>: </a:t>
            </a:r>
            <a:r>
              <a:rPr lang="en-US" dirty="0" err="1" smtClean="0"/>
              <a:t>codici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condotta</a:t>
            </a:r>
            <a:r>
              <a:rPr lang="en-US" dirty="0" smtClean="0"/>
              <a:t>; job descriptions</a:t>
            </a:r>
            <a:endParaRPr lang="en-US" dirty="0" smtClean="0"/>
          </a:p>
          <a:p>
            <a:pPr lvl="2"/>
            <a:r>
              <a:rPr lang="en-US" dirty="0" err="1" smtClean="0"/>
              <a:t>Regole</a:t>
            </a:r>
            <a:r>
              <a:rPr lang="en-US" dirty="0" smtClean="0"/>
              <a:t> </a:t>
            </a:r>
            <a:r>
              <a:rPr lang="en-US" dirty="0" err="1" smtClean="0"/>
              <a:t>informali</a:t>
            </a:r>
            <a:r>
              <a:rPr lang="en-US" dirty="0" smtClean="0"/>
              <a:t> e routines: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emergono</a:t>
            </a:r>
            <a:r>
              <a:rPr lang="en-US" dirty="0" smtClean="0"/>
              <a:t> 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impongono</a:t>
            </a:r>
            <a:r>
              <a:rPr lang="en-US" dirty="0" smtClean="0"/>
              <a:t> </a:t>
            </a:r>
            <a:r>
              <a:rPr lang="en-US" dirty="0" err="1" smtClean="0"/>
              <a:t>nello</a:t>
            </a:r>
            <a:r>
              <a:rPr lang="en-US" dirty="0" smtClean="0"/>
              <a:t> </a:t>
            </a:r>
            <a:r>
              <a:rPr lang="en-US" dirty="0" err="1" smtClean="0"/>
              <a:t>svolgimento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organizzative</a:t>
            </a:r>
            <a:r>
              <a:rPr lang="en-US" dirty="0" smtClean="0"/>
              <a:t> </a:t>
            </a:r>
            <a:r>
              <a:rPr lang="en-US" dirty="0" err="1" smtClean="0"/>
              <a:t>reali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AB7F0A-A0EF-4B98-9397-8C11E4DF2A62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6900" y="4038600"/>
            <a:ext cx="5410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Struttura</a:t>
            </a:r>
            <a:r>
              <a:rPr lang="en-US" b="1" dirty="0" smtClean="0"/>
              <a:t> </a:t>
            </a:r>
            <a:r>
              <a:rPr lang="en-US" b="1" dirty="0" err="1" smtClean="0"/>
              <a:t>organizzativa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Le </a:t>
            </a:r>
            <a:r>
              <a:rPr lang="en-US" dirty="0" err="1" smtClean="0"/>
              <a:t>regole</a:t>
            </a:r>
            <a:r>
              <a:rPr lang="en-US" dirty="0" smtClean="0"/>
              <a:t> e le routines</a:t>
            </a:r>
            <a:r>
              <a:rPr lang="en-US" dirty="0"/>
              <a:t>,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formali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informali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strutturano</a:t>
            </a:r>
            <a:r>
              <a:rPr lang="en-US" dirty="0" smtClean="0"/>
              <a:t> le </a:t>
            </a:r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quotidiane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un’organizzazione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La </a:t>
            </a:r>
            <a:r>
              <a:rPr lang="en-US" sz="3900" dirty="0" err="1" smtClean="0"/>
              <a:t>struttura</a:t>
            </a:r>
            <a:r>
              <a:rPr lang="en-US" sz="3900" dirty="0" smtClean="0"/>
              <a:t> </a:t>
            </a:r>
            <a:r>
              <a:rPr lang="en-US" sz="3900" dirty="0" err="1" smtClean="0"/>
              <a:t>sociale</a:t>
            </a:r>
            <a:r>
              <a:rPr lang="en-US" sz="3900" dirty="0" smtClean="0"/>
              <a:t> al </a:t>
            </a:r>
            <a:r>
              <a:rPr lang="en-US" sz="3900" dirty="0" err="1" smtClean="0"/>
              <a:t>livello</a:t>
            </a:r>
            <a:r>
              <a:rPr lang="en-US" sz="3900" dirty="0" smtClean="0"/>
              <a:t> </a:t>
            </a:r>
            <a:r>
              <a:rPr lang="en-US" sz="3900" dirty="0" err="1" smtClean="0"/>
              <a:t>macrosociologico</a:t>
            </a:r>
            <a:endParaRPr lang="en-US" sz="39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Struttura</a:t>
            </a:r>
            <a:r>
              <a:rPr lang="en-US" dirty="0" smtClean="0"/>
              <a:t>, </a:t>
            </a:r>
            <a:r>
              <a:rPr lang="en-US" dirty="0" err="1" smtClean="0"/>
              <a:t>funzioni</a:t>
            </a:r>
            <a:r>
              <a:rPr lang="en-US" dirty="0" smtClean="0"/>
              <a:t> and </a:t>
            </a:r>
            <a:r>
              <a:rPr lang="en-US" dirty="0" err="1" smtClean="0"/>
              <a:t>interrelazioni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istituzioni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I </a:t>
            </a:r>
            <a:r>
              <a:rPr lang="en-US" dirty="0" err="1" smtClean="0"/>
              <a:t>funzionalisti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focalizzano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 come le </a:t>
            </a:r>
            <a:r>
              <a:rPr lang="en-US" dirty="0" err="1" smtClean="0"/>
              <a:t>differenti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</a:t>
            </a:r>
            <a:r>
              <a:rPr lang="en-US" dirty="0" err="1" smtClean="0"/>
              <a:t>cooperano</a:t>
            </a:r>
            <a:r>
              <a:rPr lang="en-US" dirty="0" smtClean="0"/>
              <a:t> </a:t>
            </a:r>
            <a:r>
              <a:rPr lang="en-US" dirty="0" err="1" smtClean="0"/>
              <a:t>insieme</a:t>
            </a:r>
            <a:r>
              <a:rPr lang="en-US" dirty="0" smtClean="0"/>
              <a:t> 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ruolo</a:t>
            </a:r>
            <a:r>
              <a:rPr lang="en-US" dirty="0" smtClean="0"/>
              <a:t> </a:t>
            </a:r>
            <a:r>
              <a:rPr lang="en-US" dirty="0" err="1" smtClean="0"/>
              <a:t>giocano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Integrazione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: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le </a:t>
            </a:r>
            <a:r>
              <a:rPr lang="en-US" dirty="0" err="1" smtClean="0"/>
              <a:t>strutture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uniscono</a:t>
            </a:r>
            <a:r>
              <a:rPr lang="en-US" dirty="0" smtClean="0"/>
              <a:t> le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all’interno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207304-4924-490C-A886-FA571B848F74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Come </a:t>
            </a:r>
            <a:r>
              <a:rPr lang="en-US" sz="3900" dirty="0" err="1" smtClean="0"/>
              <a:t>cambiano</a:t>
            </a:r>
            <a:r>
              <a:rPr lang="en-US" sz="3900" dirty="0" smtClean="0"/>
              <a:t> le </a:t>
            </a:r>
            <a:r>
              <a:rPr lang="en-US" sz="3900" dirty="0" err="1" smtClean="0"/>
              <a:t>strutture</a:t>
            </a:r>
            <a:r>
              <a:rPr lang="en-US" sz="3900" dirty="0" smtClean="0"/>
              <a:t>: </a:t>
            </a:r>
            <a:r>
              <a:rPr lang="en-US" sz="3900" dirty="0" err="1" smtClean="0"/>
              <a:t>l’azione</a:t>
            </a:r>
            <a:r>
              <a:rPr lang="en-US" sz="3900" dirty="0" smtClean="0"/>
              <a:t> </a:t>
            </a:r>
            <a:r>
              <a:rPr lang="en-US" sz="3900" dirty="0" err="1" smtClean="0"/>
              <a:t>sociale</a:t>
            </a:r>
            <a:r>
              <a:rPr lang="en-US" sz="3900" dirty="0" smtClean="0"/>
              <a:t> (1)</a:t>
            </a:r>
            <a:endParaRPr lang="en-US" sz="39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(Max Weber):</a:t>
            </a:r>
            <a:endParaRPr lang="en-US" dirty="0" smtClean="0"/>
          </a:p>
          <a:p>
            <a:pPr lvl="2"/>
            <a:r>
              <a:rPr lang="en-US" b="1" dirty="0" err="1" smtClean="0"/>
              <a:t>Azione</a:t>
            </a:r>
            <a:r>
              <a:rPr lang="en-US" b="1" dirty="0" smtClean="0"/>
              <a:t> </a:t>
            </a:r>
            <a:r>
              <a:rPr lang="en-US" b="1" dirty="0" err="1" smtClean="0"/>
              <a:t>tradizionale</a:t>
            </a:r>
            <a:r>
              <a:rPr lang="en-US" dirty="0" smtClean="0"/>
              <a:t>: </a:t>
            </a:r>
            <a:r>
              <a:rPr lang="en-US" dirty="0" err="1" smtClean="0"/>
              <a:t>motivata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costume.</a:t>
            </a:r>
            <a:endParaRPr lang="en-US" dirty="0" smtClean="0"/>
          </a:p>
          <a:p>
            <a:pPr lvl="2"/>
            <a:r>
              <a:rPr lang="en-US" b="1" dirty="0" err="1" smtClean="0"/>
              <a:t>Azione</a:t>
            </a:r>
            <a:r>
              <a:rPr lang="en-US" b="1" dirty="0" smtClean="0"/>
              <a:t> </a:t>
            </a:r>
            <a:r>
              <a:rPr lang="en-US" b="1" dirty="0" err="1" smtClean="0"/>
              <a:t>affettiva</a:t>
            </a:r>
            <a:r>
              <a:rPr lang="en-US" dirty="0" smtClean="0"/>
              <a:t>: </a:t>
            </a:r>
            <a:r>
              <a:rPr lang="en-US" dirty="0" err="1" smtClean="0"/>
              <a:t>guidata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emozioni</a:t>
            </a:r>
            <a:r>
              <a:rPr lang="en-US" dirty="0" smtClean="0"/>
              <a:t> e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sentimenti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b="1" dirty="0" err="1" smtClean="0"/>
              <a:t>Azione</a:t>
            </a:r>
            <a:r>
              <a:rPr lang="en-US" b="1" dirty="0" smtClean="0"/>
              <a:t> </a:t>
            </a:r>
            <a:r>
              <a:rPr lang="en-US" b="1" dirty="0" err="1" smtClean="0"/>
              <a:t>razionale</a:t>
            </a:r>
            <a:r>
              <a:rPr lang="en-US" b="1" dirty="0" smtClean="0"/>
              <a:t> </a:t>
            </a:r>
            <a:r>
              <a:rPr lang="en-US" b="1" dirty="0" err="1" smtClean="0"/>
              <a:t>rispetto</a:t>
            </a:r>
            <a:r>
              <a:rPr lang="en-US" b="1" dirty="0" smtClean="0"/>
              <a:t> al </a:t>
            </a:r>
            <a:r>
              <a:rPr lang="en-US" b="1" dirty="0" err="1" smtClean="0"/>
              <a:t>valore</a:t>
            </a:r>
            <a:r>
              <a:rPr lang="en-US" dirty="0" smtClean="0"/>
              <a:t>: </a:t>
            </a:r>
            <a:r>
              <a:rPr lang="en-US" dirty="0" err="1" smtClean="0"/>
              <a:t>orientata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un’ideale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svolgersi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fini</a:t>
            </a:r>
            <a:r>
              <a:rPr lang="en-US" dirty="0" smtClean="0"/>
              <a:t> </a:t>
            </a:r>
            <a:r>
              <a:rPr lang="en-US" dirty="0" err="1" smtClean="0"/>
              <a:t>perseguiti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b="1" dirty="0" err="1" smtClean="0"/>
              <a:t>Azione</a:t>
            </a:r>
            <a:r>
              <a:rPr lang="en-US" b="1" dirty="0" smtClean="0"/>
              <a:t> </a:t>
            </a:r>
            <a:r>
              <a:rPr lang="en-US" b="1" dirty="0" err="1" smtClean="0"/>
              <a:t>razionale</a:t>
            </a:r>
            <a:r>
              <a:rPr lang="en-US" b="1" dirty="0" smtClean="0"/>
              <a:t> </a:t>
            </a:r>
            <a:r>
              <a:rPr lang="en-US" b="1" dirty="0" err="1" smtClean="0"/>
              <a:t>rispetto</a:t>
            </a:r>
            <a:r>
              <a:rPr lang="en-US" b="1" dirty="0" smtClean="0"/>
              <a:t> </a:t>
            </a:r>
            <a:r>
              <a:rPr lang="en-US" b="1" dirty="0" err="1" smtClean="0"/>
              <a:t>allo</a:t>
            </a:r>
            <a:r>
              <a:rPr lang="en-US" b="1" dirty="0" smtClean="0"/>
              <a:t> </a:t>
            </a:r>
            <a:r>
              <a:rPr lang="en-US" b="1" dirty="0" err="1" smtClean="0"/>
              <a:t>scopo</a:t>
            </a:r>
            <a:r>
              <a:rPr lang="en-US" dirty="0" smtClean="0"/>
              <a:t>: </a:t>
            </a:r>
            <a:r>
              <a:rPr lang="en-US" dirty="0" err="1" smtClean="0"/>
              <a:t>motivata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logiche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efficienza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614C31A-7ECC-4CD5-B9EB-BF147DDD7487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8042</Words>
  <Application>WPS Presentation</Application>
  <PresentationFormat>On-screen Show (4:3)</PresentationFormat>
  <Paragraphs>260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4:  struttura, azione sociale e potere</vt:lpstr>
      <vt:lpstr>Argomenti trattati</vt:lpstr>
      <vt:lpstr>Comprendere la struttura sociale (1)</vt:lpstr>
      <vt:lpstr>Comprendere la struttura sociale (2)</vt:lpstr>
      <vt:lpstr>Comprendere la struttura sociale (3)</vt:lpstr>
      <vt:lpstr> La struttura sociale al livello microsociologico  </vt:lpstr>
      <vt:lpstr>La struttura sociale al livello mesosociologico</vt:lpstr>
      <vt:lpstr>La struttura sociale al livello macrosociologico</vt:lpstr>
      <vt:lpstr>Come cambiano le strutture: l’azione sociale (1)</vt:lpstr>
      <vt:lpstr>Come cambiano le strutture: l’azione sociale (2)</vt:lpstr>
      <vt:lpstr>Il potere come fenomeno sociale (1)</vt:lpstr>
      <vt:lpstr>Il potere come fenomeno sociale (2)</vt:lpstr>
      <vt:lpstr>Il potere come fenomeno sociale (3)</vt:lpstr>
      <vt:lpstr>Il potere come fenomeno sociale (4)</vt:lpstr>
      <vt:lpstr>Il potere nella vita quotidiana (1)</vt:lpstr>
      <vt:lpstr>Il potere nella vita quotidiana (2)</vt:lpstr>
      <vt:lpstr>Gli utilizzi economici, politici e culturali del potere</vt:lpstr>
      <vt:lpstr>Potere e relazioni sociali (1)</vt:lpstr>
      <vt:lpstr>Potere e relazioni sociali (2)</vt:lpstr>
      <vt:lpstr>Potere e relazioni sociali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57</cp:revision>
  <dcterms:created xsi:type="dcterms:W3CDTF">2011-08-15T14:37:00Z</dcterms:created>
  <dcterms:modified xsi:type="dcterms:W3CDTF">2017-10-05T12:33:22Z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