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1"/>
  </p:notesMasterIdLst>
  <p:sldIdLst>
    <p:sldId id="256" r:id="rId3"/>
    <p:sldId id="271" r:id="rId4"/>
    <p:sldId id="273" r:id="rId5"/>
    <p:sldId id="274" r:id="rId6"/>
    <p:sldId id="275" r:id="rId7"/>
    <p:sldId id="283" r:id="rId8"/>
    <p:sldId id="284" r:id="rId9"/>
    <p:sldId id="277" r:id="rId10"/>
    <p:sldId id="278" r:id="rId11"/>
    <p:sldId id="291" r:id="rId12"/>
    <p:sldId id="279" r:id="rId13"/>
    <p:sldId id="285" r:id="rId14"/>
    <p:sldId id="292" r:id="rId15"/>
    <p:sldId id="280" r:id="rId16"/>
    <p:sldId id="281" r:id="rId17"/>
    <p:sldId id="287" r:id="rId18"/>
    <p:sldId id="282" r:id="rId19"/>
    <p:sldId id="28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18" autoAdjust="0"/>
    <p:restoredTop sz="94714" autoAdjust="0"/>
  </p:normalViewPr>
  <p:slideViewPr>
    <p:cSldViewPr>
      <p:cViewPr>
        <p:scale>
          <a:sx n="100" d="100"/>
          <a:sy n="100" d="100"/>
        </p:scale>
        <p:origin x="-259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268999-3554-46E7-9480-7B1152BE502A}" type="datetimeFigureOut">
              <a:rPr lang="en-US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7B3CD5-5FAE-44C8-8800-33804A198777}" type="slidenum">
              <a:rPr lang="en-US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 senza filigrana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80A6B0C-BEA4-4462-936C-76FD94502951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con box doppio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E0E1F91-8F61-4581-863A-4800AD167337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 smtClean="0"/>
              <a:t>Slide con tre box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E3FC272-69A5-4645-941F-6B5FF6E99555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it-IT" dirty="0" smtClean="0"/>
              <a:t>Titolo dell’immagine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Didascalia dell’immagine.</a:t>
            </a:r>
            <a:endParaRPr lang="it-IT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B9CBD15-F175-47AA-9FEA-E10D1A20D6A3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2484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0" y="304800"/>
            <a:ext cx="5562600" cy="1219200"/>
          </a:xfrm>
        </p:spPr>
        <p:txBody>
          <a:bodyPr/>
          <a:lstStyle>
            <a:lvl1pPr marL="0" indent="0" algn="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 smtClean="0"/>
              <a:t>Titolo immagine/slide</a:t>
            </a:r>
            <a:endParaRPr lang="it-IT" dirty="0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3D02CD-2E07-492E-AE82-FDE0CB37E638}" type="datetime1">
              <a:rPr lang="en-US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CDB1B-2150-4911-98ED-2B8F9E517085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834973-0145-4C91-A36B-9379DD4FDB3A}" type="datetime1">
              <a:rPr lang="en-US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4B778-97B4-432B-86CD-FD941F5DC7A4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  <p:pic>
        <p:nvPicPr>
          <p:cNvPr id="6" name="Immagine 5" descr="Logo_UniBG_BLU_trasparenza-03.png"/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2971800" y="914400"/>
            <a:ext cx="7860792" cy="7921886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singola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876800" y="1752600"/>
            <a:ext cx="3810000" cy="3810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38100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3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doppia</a:t>
            </a:r>
            <a:endParaRPr lang="it-IT" dirty="0"/>
          </a:p>
        </p:txBody>
      </p:sp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4953000" y="17526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953000" y="39624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Char char="•"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endParaRPr lang="it-IT" dirty="0"/>
          </a:p>
        </p:txBody>
      </p:sp>
      <p:sp>
        <p:nvSpPr>
          <p:cNvPr id="12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9624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4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con grafico pagina intera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0015CE-3A43-4F67-9B11-538BD890A81B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grafico con didascalie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37338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5" name="Segnaposto testo 9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1676400"/>
            <a:ext cx="4038600" cy="44196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858000" y="6391275"/>
            <a:ext cx="21336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testo semplice con citazioni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600200"/>
            <a:ext cx="7620000" cy="2133600"/>
          </a:xfrm>
        </p:spPr>
        <p:txBody>
          <a:bodyPr>
            <a:normAutofit/>
          </a:bodyPr>
          <a:lstStyle>
            <a:lvl1pPr marL="71755" indent="0">
              <a:buNone/>
              <a:defRPr sz="2600" baseline="0"/>
            </a:lvl1pPr>
          </a:lstStyle>
          <a:p>
            <a:pPr lvl="0"/>
            <a:r>
              <a:rPr lang="it-IT" dirty="0" smtClean="0"/>
              <a:t>Questo è un testo semplice. Si consiglia di non inserire testi di dimensione inferiore ai 18pt per le presentazioni e di 16pt per gli stampati, specialmente se slide multiple su pagina singola</a:t>
            </a:r>
            <a:endParaRPr lang="it-IT" dirty="0"/>
          </a:p>
        </p:txBody>
      </p:sp>
      <p:sp>
        <p:nvSpPr>
          <p:cNvPr id="5" name="Segnaposto testo 5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3886200"/>
            <a:ext cx="7620000" cy="2133600"/>
          </a:xfrm>
        </p:spPr>
        <p:txBody>
          <a:bodyPr/>
          <a:lstStyle>
            <a:lvl1pPr marL="71755" indent="0" algn="ctr">
              <a:buNone/>
              <a:defRPr i="1" baseline="0"/>
            </a:lvl1pPr>
          </a:lstStyle>
          <a:p>
            <a:pPr lvl="0"/>
            <a:r>
              <a:rPr lang="it-IT" dirty="0" smtClean="0"/>
              <a:t>Questo formato può essere usato per le citazioni altri elementi testuali da mettere in evidenza.</a:t>
            </a: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Slide </a:t>
            </a:r>
            <a:r>
              <a:rPr lang="it-IT" dirty="0" err="1" smtClean="0"/>
              <a:t>smart</a:t>
            </a:r>
            <a:r>
              <a:rPr lang="it-IT" dirty="0" smtClean="0"/>
              <a:t> art</a:t>
            </a:r>
            <a:endParaRPr lang="it-IT" dirty="0"/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2.png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Questo è un punto elenco di primo livello</a:t>
            </a:r>
            <a:endParaRPr lang="it-IT" dirty="0" smtClean="0"/>
          </a:p>
          <a:p>
            <a:pPr lvl="1"/>
            <a:r>
              <a:rPr lang="it-IT" sz="2400" dirty="0" smtClean="0"/>
              <a:t>Questo è un punto elenco di secondo livello</a:t>
            </a:r>
            <a:endParaRPr lang="it-IT" sz="2400" dirty="0" smtClean="0"/>
          </a:p>
          <a:p>
            <a:pPr lvl="2"/>
            <a:r>
              <a:rPr lang="it-IT" dirty="0" smtClean="0"/>
              <a:t>Evitare di utilizzare punti elenco di terzo livello, laddove necessario usare un testo rientrante corsivo di minimo 18pt nelle presentazioni e di 16pt negli stampati 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ED54F-F47A-4AC0-86E0-767621043305}" type="datetime1">
              <a:rPr lang="en-US"/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©2013, The McGraw-Hill Companies, Inc. All Rights Reserved.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DD56EF-5B73-4553-BF0F-ADA14DCD4391}" type="slidenum">
              <a:rPr lang="en-US"/>
            </a:fld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0" y="6282265"/>
            <a:ext cx="9144000" cy="621772"/>
          </a:xfrm>
          <a:prstGeom prst="rect">
            <a:avLst/>
          </a:prstGeom>
          <a:solidFill>
            <a:srgbClr val="1524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152460"/>
              </a:solidFill>
            </a:endParaRPr>
          </a:p>
        </p:txBody>
      </p:sp>
      <p:pic>
        <p:nvPicPr>
          <p:cNvPr id="8" name="Immagine 7" descr="Logo_UniBG_BIANCO_trasparenza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200" y="6359149"/>
            <a:ext cx="457200" cy="460754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33400" y="6445539"/>
            <a:ext cx="5323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UNIVERSITÀ  DEGLI  STUDI </a:t>
            </a:r>
            <a:r>
              <a:rPr lang="it-IT" sz="1200" baseline="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</a:t>
            </a:r>
            <a:r>
              <a:rPr lang="it-IT" sz="1200" dirty="0" err="1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DI</a:t>
            </a: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 BERGAMO</a:t>
            </a:r>
            <a:endParaRPr lang="it-IT" sz="1200" dirty="0">
              <a:solidFill>
                <a:srgbClr val="E9E9E9"/>
              </a:solidFill>
              <a:latin typeface="Bodoni SvtyTwo ITC TT-Book"/>
              <a:cs typeface="Bodoni SvtyTwo ITC TT-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j-ea"/>
          <a:cs typeface="Verdana" panose="020B0604030504040204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52460"/>
        </a:buClr>
        <a:buSzPct val="122000"/>
        <a:buFont typeface="Arial" panose="020B0604020202020204"/>
        <a:buChar char="•"/>
        <a:defRPr sz="28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1pPr>
      <a:lvl2pPr marL="741680" indent="-284480" algn="l" defTabSz="457200" rtl="0" eaLnBrk="1" latinLnBrk="0" hangingPunct="1">
        <a:spcBef>
          <a:spcPct val="20000"/>
        </a:spcBef>
        <a:buClr>
          <a:srgbClr val="152460"/>
        </a:buClr>
        <a:buSzPct val="76000"/>
        <a:buFont typeface="Courier New" panose="02070309020205020404"/>
        <a:buChar char="o"/>
        <a:defRPr sz="24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2pPr>
      <a:lvl3pPr marL="964565" indent="0" algn="just" defTabSz="457200" rtl="0" eaLnBrk="1" latinLnBrk="0" hangingPunct="1">
        <a:spcBef>
          <a:spcPts val="600"/>
        </a:spcBef>
        <a:spcAft>
          <a:spcPts val="600"/>
        </a:spcAft>
        <a:buFontTx/>
        <a:buNone/>
        <a:defRPr sz="1800" i="1" kern="1200" baseline="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25930"/>
            <a:ext cx="7772400" cy="216027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Capitolo</a:t>
            </a:r>
            <a:r>
              <a:rPr lang="en-US" dirty="0" smtClean="0"/>
              <a:t> 5: </a:t>
            </a:r>
            <a:br>
              <a:rPr lang="en-US" dirty="0" smtClean="0"/>
            </a:br>
            <a:r>
              <a:rPr lang="en-US" dirty="0" err="1" smtClean="0"/>
              <a:t>l’interazione</a:t>
            </a:r>
            <a:r>
              <a:rPr lang="en-US" dirty="0" smtClean="0"/>
              <a:t>, I </a:t>
            </a:r>
            <a:r>
              <a:rPr lang="en-US" dirty="0" err="1" smtClean="0"/>
              <a:t>gruppi</a:t>
            </a:r>
            <a:r>
              <a:rPr lang="en-US" dirty="0" smtClean="0"/>
              <a:t>, le </a:t>
            </a:r>
            <a:r>
              <a:rPr lang="en-US" dirty="0" err="1" smtClean="0"/>
              <a:t>organizzazioni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Sociologia Generale </a:t>
            </a:r>
            <a:endParaRPr lang="en-US" altLang="en-US" i="1" smtClean="0"/>
          </a:p>
          <a:p>
            <a:pPr eaLnBrk="1" hangingPunct="1"/>
            <a:r>
              <a:rPr lang="en-US" altLang="en-US" i="1" smtClean="0"/>
              <a:t>1e McGraw-Hill, 2015</a:t>
            </a:r>
            <a:endParaRPr lang="en-US" alt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Visualizzare le reti sociali</a:t>
            </a: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05BD695-76BA-4992-8D4D-22C2B26DD2B5}" type="slidenum">
              <a:rPr lang="en-US" smtClean="0"/>
            </a:fld>
            <a:endParaRPr lang="en-US" dirty="0"/>
          </a:p>
        </p:txBody>
      </p:sp>
      <p:sp>
        <p:nvSpPr>
          <p:cNvPr id="2355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smtClean="0"/>
              <a:t>©2015, McGraw-Hill Education, Inc. All Rights Reserved.</a:t>
            </a:r>
            <a:endParaRPr lang="en-US" smtClean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371600" y="1524000"/>
            <a:ext cx="6229350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Formalizzare la struttura: </a:t>
            </a:r>
            <a:br>
              <a:rPr lang="en-US" sz="4000" smtClean="0"/>
            </a:br>
            <a:r>
              <a:rPr lang="en-US" sz="4000" smtClean="0"/>
              <a:t>Gruppi e organizzazioni (1)</a:t>
            </a:r>
            <a:endParaRPr lang="en-US" sz="400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Gruppi sociali primari e secondari</a:t>
            </a: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0E87625-7E47-43DC-9CA6-0E7202B2A2C1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2252980"/>
            <a:ext cx="5869940" cy="119221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1600" b="1" dirty="0" err="1"/>
              <a:t>Gruppo</a:t>
            </a:r>
            <a:r>
              <a:rPr lang="en-US" sz="1600" b="1" dirty="0"/>
              <a:t> </a:t>
            </a:r>
            <a:r>
              <a:rPr lang="en-US" sz="1600" b="1" dirty="0" err="1"/>
              <a:t>sociale</a:t>
            </a:r>
            <a:endParaRPr lang="en-US" sz="1600" b="1" dirty="0"/>
          </a:p>
          <a:p>
            <a:pPr>
              <a:spcBef>
                <a:spcPts val="0"/>
              </a:spcBef>
              <a:defRPr/>
            </a:pPr>
            <a:r>
              <a:rPr lang="en-US" sz="1600" dirty="0" err="1"/>
              <a:t>Insieme</a:t>
            </a:r>
            <a:r>
              <a:rPr lang="en-US" sz="1600" dirty="0"/>
              <a:t>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persone</a:t>
            </a:r>
            <a:r>
              <a:rPr lang="en-US" sz="1600" dirty="0"/>
              <a:t> </a:t>
            </a:r>
            <a:r>
              <a:rPr lang="en-US" sz="1600" dirty="0" err="1"/>
              <a:t>che</a:t>
            </a:r>
            <a:r>
              <a:rPr lang="en-US" sz="1600" dirty="0"/>
              <a:t> </a:t>
            </a:r>
            <a:r>
              <a:rPr lang="en-US" sz="1600" dirty="0" err="1"/>
              <a:t>interagiscono</a:t>
            </a:r>
            <a:r>
              <a:rPr lang="en-US" sz="1600" dirty="0"/>
              <a:t> </a:t>
            </a:r>
            <a:r>
              <a:rPr lang="en-US" sz="1600" dirty="0" err="1"/>
              <a:t>tra</a:t>
            </a:r>
            <a:r>
              <a:rPr lang="en-US" sz="1600" dirty="0"/>
              <a:t> </a:t>
            </a:r>
            <a:r>
              <a:rPr lang="en-US" sz="1600" dirty="0" err="1"/>
              <a:t>loro</a:t>
            </a:r>
            <a:r>
              <a:rPr lang="en-US" sz="1600" dirty="0"/>
              <a:t> </a:t>
            </a:r>
            <a:r>
              <a:rPr lang="en-US" sz="1600" dirty="0" err="1"/>
              <a:t>regolarmente</a:t>
            </a:r>
            <a:r>
              <a:rPr lang="en-US" sz="1600" dirty="0"/>
              <a:t> e </a:t>
            </a:r>
            <a:r>
              <a:rPr lang="en-US" sz="1600" dirty="0" err="1"/>
              <a:t>che</a:t>
            </a:r>
            <a:r>
              <a:rPr lang="en-US" sz="1600" dirty="0"/>
              <a:t> </a:t>
            </a:r>
            <a:r>
              <a:rPr lang="en-US" sz="1600" dirty="0" err="1"/>
              <a:t>sono</a:t>
            </a:r>
            <a:r>
              <a:rPr lang="en-US" sz="1600" dirty="0"/>
              <a:t> </a:t>
            </a:r>
            <a:r>
              <a:rPr lang="en-US" sz="1600" dirty="0" err="1"/>
              <a:t>consapevoli</a:t>
            </a:r>
            <a:r>
              <a:rPr lang="en-US" sz="1600" dirty="0"/>
              <a:t> del </a:t>
            </a:r>
            <a:r>
              <a:rPr lang="en-US" sz="1600" dirty="0" err="1"/>
              <a:t>loro</a:t>
            </a:r>
            <a:r>
              <a:rPr lang="en-US" sz="1600" dirty="0"/>
              <a:t> status </a:t>
            </a:r>
            <a:r>
              <a:rPr lang="en-US" sz="1600" dirty="0" err="1"/>
              <a:t>di</a:t>
            </a:r>
            <a:r>
              <a:rPr lang="en-US" sz="1600" dirty="0"/>
              <a:t> </a:t>
            </a:r>
            <a:r>
              <a:rPr lang="en-US" sz="1600" dirty="0" err="1"/>
              <a:t>gruppo</a:t>
            </a:r>
            <a:r>
              <a:rPr lang="en-US" sz="1600" dirty="0"/>
              <a:t>.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3505200"/>
            <a:ext cx="5257800" cy="236696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1600" b="1" dirty="0" err="1"/>
              <a:t>Gruppo</a:t>
            </a:r>
            <a:r>
              <a:rPr lang="en-US" sz="1600" b="1" dirty="0"/>
              <a:t> </a:t>
            </a:r>
            <a:r>
              <a:rPr lang="en-US" sz="1600" b="1" dirty="0" err="1"/>
              <a:t>primario</a:t>
            </a:r>
            <a:endParaRPr lang="en-US" sz="1600" b="1" dirty="0"/>
          </a:p>
          <a:p>
            <a:pPr>
              <a:spcBef>
                <a:spcPts val="0"/>
              </a:spcBef>
              <a:defRPr/>
            </a:pPr>
            <a:r>
              <a:rPr lang="en-US" sz="1600" dirty="0" err="1"/>
              <a:t>Gruppo</a:t>
            </a:r>
            <a:r>
              <a:rPr lang="en-US" sz="1600" dirty="0"/>
              <a:t> </a:t>
            </a:r>
            <a:r>
              <a:rPr lang="en-US" sz="1600" dirty="0" err="1"/>
              <a:t>costituito</a:t>
            </a:r>
            <a:r>
              <a:rPr lang="en-US" sz="1600" dirty="0"/>
              <a:t> </a:t>
            </a:r>
            <a:r>
              <a:rPr lang="en-US" sz="1600" dirty="0" err="1"/>
              <a:t>da</a:t>
            </a:r>
            <a:r>
              <a:rPr lang="en-US" sz="1600" dirty="0"/>
              <a:t> </a:t>
            </a:r>
            <a:r>
              <a:rPr lang="en-US" sz="1600" dirty="0" err="1"/>
              <a:t>persone</a:t>
            </a:r>
            <a:r>
              <a:rPr lang="en-US" sz="1600" dirty="0"/>
              <a:t> </a:t>
            </a:r>
            <a:r>
              <a:rPr lang="en-US" sz="1600" dirty="0" err="1"/>
              <a:t>che</a:t>
            </a:r>
            <a:r>
              <a:rPr lang="en-US" sz="1600" dirty="0"/>
              <a:t> </a:t>
            </a:r>
            <a:r>
              <a:rPr lang="en-US" sz="1600" dirty="0" err="1"/>
              <a:t>hanno</a:t>
            </a:r>
            <a:r>
              <a:rPr lang="en-US" sz="1600" dirty="0"/>
              <a:t> </a:t>
            </a:r>
            <a:r>
              <a:rPr lang="en-US" sz="1600" dirty="0" err="1"/>
              <a:t>contatti</a:t>
            </a:r>
            <a:r>
              <a:rPr lang="en-US" sz="1600" dirty="0"/>
              <a:t> </a:t>
            </a:r>
            <a:r>
              <a:rPr lang="en-US" sz="1600" dirty="0" err="1"/>
              <a:t>regolari</a:t>
            </a:r>
            <a:r>
              <a:rPr lang="en-US" sz="1600" dirty="0"/>
              <a:t>, </a:t>
            </a:r>
            <a:r>
              <a:rPr lang="en-US" sz="1600" dirty="0" err="1"/>
              <a:t>relazioni</a:t>
            </a:r>
            <a:r>
              <a:rPr lang="en-US" sz="1600" dirty="0"/>
              <a:t> </a:t>
            </a:r>
            <a:r>
              <a:rPr lang="en-US" sz="1600" dirty="0" err="1"/>
              <a:t>durevoli</a:t>
            </a:r>
            <a:r>
              <a:rPr lang="en-US" sz="1600" dirty="0"/>
              <a:t> e un </a:t>
            </a:r>
            <a:r>
              <a:rPr lang="en-US" sz="1600" dirty="0" err="1"/>
              <a:t>significativo</a:t>
            </a:r>
            <a:r>
              <a:rPr lang="en-US" sz="1600" dirty="0"/>
              <a:t> </a:t>
            </a:r>
            <a:r>
              <a:rPr lang="en-US" sz="1600" dirty="0" err="1"/>
              <a:t>legame</a:t>
            </a:r>
            <a:r>
              <a:rPr lang="en-US" sz="1600" dirty="0"/>
              <a:t> </a:t>
            </a:r>
            <a:r>
              <a:rPr lang="en-US" sz="1600" dirty="0" err="1"/>
              <a:t>emotivo</a:t>
            </a:r>
            <a:r>
              <a:rPr lang="en-US" sz="1600" dirty="0"/>
              <a:t> le </a:t>
            </a:r>
            <a:r>
              <a:rPr lang="en-US" sz="1600" dirty="0" err="1"/>
              <a:t>une</a:t>
            </a:r>
            <a:r>
              <a:rPr lang="en-US" sz="1600" dirty="0"/>
              <a:t> con le </a:t>
            </a:r>
            <a:r>
              <a:rPr lang="en-US" sz="1600" dirty="0" err="1"/>
              <a:t>altre</a:t>
            </a:r>
            <a:r>
              <a:rPr lang="en-US" sz="1600" dirty="0"/>
              <a:t>.</a:t>
            </a:r>
            <a:endParaRPr lang="en-US" sz="1600" dirty="0"/>
          </a:p>
          <a:p>
            <a:pPr>
              <a:spcBef>
                <a:spcPts val="600"/>
              </a:spcBef>
              <a:defRPr/>
            </a:pPr>
            <a:r>
              <a:rPr lang="en-US" sz="1600" b="1" dirty="0" err="1"/>
              <a:t>Gruppo</a:t>
            </a:r>
            <a:r>
              <a:rPr lang="en-US" sz="1600" b="1" dirty="0"/>
              <a:t> </a:t>
            </a:r>
            <a:r>
              <a:rPr lang="en-US" sz="1600" b="1" dirty="0" err="1"/>
              <a:t>secondario</a:t>
            </a:r>
            <a:endParaRPr lang="en-US" sz="1600" b="1" dirty="0"/>
          </a:p>
          <a:p>
            <a:pPr>
              <a:spcBef>
                <a:spcPts val="0"/>
              </a:spcBef>
              <a:defRPr/>
            </a:pPr>
            <a:r>
              <a:rPr lang="en-US" sz="1600" dirty="0" err="1"/>
              <a:t>Gruppo</a:t>
            </a:r>
            <a:r>
              <a:rPr lang="en-US" sz="1600" dirty="0"/>
              <a:t> </a:t>
            </a:r>
            <a:r>
              <a:rPr lang="en-US" sz="1600" dirty="0" err="1"/>
              <a:t>costituito</a:t>
            </a:r>
            <a:r>
              <a:rPr lang="en-US" sz="1600" dirty="0"/>
              <a:t> </a:t>
            </a:r>
            <a:r>
              <a:rPr lang="en-US" sz="1600" dirty="0" err="1"/>
              <a:t>da</a:t>
            </a:r>
            <a:r>
              <a:rPr lang="en-US" sz="1600" dirty="0"/>
              <a:t> </a:t>
            </a:r>
            <a:r>
              <a:rPr lang="en-US" sz="1600" dirty="0" err="1"/>
              <a:t>persone</a:t>
            </a:r>
            <a:r>
              <a:rPr lang="en-US" sz="1600" dirty="0"/>
              <a:t> </a:t>
            </a:r>
            <a:r>
              <a:rPr lang="en-US" sz="1600" dirty="0" err="1"/>
              <a:t>che</a:t>
            </a:r>
            <a:r>
              <a:rPr lang="en-US" sz="1600" dirty="0"/>
              <a:t> </a:t>
            </a:r>
            <a:r>
              <a:rPr lang="en-US" sz="1600" dirty="0" err="1"/>
              <a:t>interagiscono</a:t>
            </a:r>
            <a:r>
              <a:rPr lang="en-US" sz="1600" dirty="0"/>
              <a:t> in </a:t>
            </a:r>
            <a:r>
              <a:rPr lang="en-US" sz="1600" dirty="0" err="1"/>
              <a:t>modo</a:t>
            </a:r>
            <a:r>
              <a:rPr lang="en-US" sz="1600" dirty="0"/>
              <a:t> </a:t>
            </a:r>
            <a:r>
              <a:rPr lang="en-US" sz="1600" dirty="0" err="1"/>
              <a:t>relativamente</a:t>
            </a:r>
            <a:r>
              <a:rPr lang="en-US" sz="1600" dirty="0"/>
              <a:t> </a:t>
            </a:r>
            <a:r>
              <a:rPr lang="en-US" sz="1600" dirty="0" err="1"/>
              <a:t>impersonale</a:t>
            </a:r>
            <a:r>
              <a:rPr lang="en-US" sz="1600" dirty="0"/>
              <a:t>, in </a:t>
            </a:r>
            <a:r>
              <a:rPr lang="en-US" sz="1600" dirty="0" err="1"/>
              <a:t>genere</a:t>
            </a:r>
            <a:r>
              <a:rPr lang="en-US" sz="1600" dirty="0"/>
              <a:t> per </a:t>
            </a:r>
            <a:r>
              <a:rPr lang="en-US" sz="1600" dirty="0" err="1"/>
              <a:t>eseguire</a:t>
            </a:r>
            <a:r>
              <a:rPr lang="en-US" sz="1600" dirty="0"/>
              <a:t> un </a:t>
            </a:r>
            <a:r>
              <a:rPr lang="en-US" sz="1600" dirty="0" err="1"/>
              <a:t>compito</a:t>
            </a:r>
            <a:r>
              <a:rPr lang="en-US" sz="1600" dirty="0"/>
              <a:t> </a:t>
            </a:r>
            <a:r>
              <a:rPr lang="en-US" sz="1600" dirty="0" err="1"/>
              <a:t>specifico</a:t>
            </a:r>
            <a:r>
              <a:rPr lang="en-US" sz="1600" dirty="0"/>
              <a:t>.</a:t>
            </a:r>
            <a:endParaRPr lang="en-US" sz="1600" dirty="0"/>
          </a:p>
        </p:txBody>
      </p:sp>
      <p:sp>
        <p:nvSpPr>
          <p:cNvPr id="2458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smtClean="0"/>
              <a:t>©2015, McGraw-Hill Education, Inc. All Rights Reserved.</a:t>
            </a: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Formalizzare la struttura: </a:t>
            </a:r>
            <a:br>
              <a:rPr lang="en-US" sz="4000" smtClean="0"/>
            </a:br>
            <a:r>
              <a:rPr lang="en-US" sz="4000" smtClean="0"/>
              <a:t>Gruppi e organizzazioni (2)</a:t>
            </a:r>
            <a:endParaRPr lang="en-US" sz="4000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Gruppo di riferimento</a:t>
            </a:r>
            <a:endParaRPr lang="en-US" smtClean="0"/>
          </a:p>
          <a:p>
            <a:r>
              <a:rPr lang="en-US" smtClean="0"/>
              <a:t>Dimensioni del gruppo e relazioni sociali: diade, triade e oltre</a:t>
            </a:r>
            <a:endParaRPr lang="en-US" smtClean="0"/>
          </a:p>
          <a:p>
            <a:pPr lvl="2"/>
            <a:r>
              <a:rPr lang="en-US" smtClean="0"/>
              <a:t>Le dinamiche di gruppo cambiano sostanzialmente a partire dall’ingresso di una terza persona.</a:t>
            </a: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0997D16-6FF4-41D9-A0EC-B1B72ACB57A4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4532313"/>
            <a:ext cx="6324600" cy="71913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b="1" dirty="0" err="1"/>
              <a:t>Gruppo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riferimento</a:t>
            </a:r>
            <a:endParaRPr lang="en-US" b="1" dirty="0"/>
          </a:p>
          <a:p>
            <a:pPr>
              <a:spcBef>
                <a:spcPts val="0"/>
              </a:spcBef>
              <a:defRPr/>
            </a:pPr>
            <a:r>
              <a:rPr lang="en-US" dirty="0" err="1"/>
              <a:t>Gruppo</a:t>
            </a:r>
            <a:r>
              <a:rPr lang="en-US" dirty="0"/>
              <a:t> con cui </a:t>
            </a:r>
            <a:r>
              <a:rPr lang="en-US" dirty="0" err="1"/>
              <a:t>scegliamo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confrontarci</a:t>
            </a:r>
            <a:endParaRPr lang="en-US" dirty="0"/>
          </a:p>
        </p:txBody>
      </p:sp>
      <p:sp>
        <p:nvSpPr>
          <p:cNvPr id="2560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smtClean="0"/>
              <a:t>©2015, McGraw-Hill Education, Inc. All Rights Reserved.</a:t>
            </a: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Formalizzare la struttura: </a:t>
            </a:r>
            <a:br>
              <a:rPr lang="en-US" sz="4000" smtClean="0"/>
            </a:br>
            <a:r>
              <a:rPr lang="en-US" sz="4000" smtClean="0"/>
              <a:t>Gruppi e organizzazioni (3)</a:t>
            </a:r>
            <a:endParaRPr lang="en-US" sz="40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AF35804-C657-4131-84D2-55614F98C183}" type="slidenum">
              <a:rPr lang="en-US" smtClean="0"/>
            </a:fld>
            <a:endParaRPr lang="en-US" dirty="0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smtClean="0"/>
              <a:t>©2015, McGraw-Hill Education, Inc. All Rights Reserved.</a:t>
            </a:r>
            <a:endParaRPr lang="en-US" smtClean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00075" y="2743200"/>
            <a:ext cx="818832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Formalizzare la struttura: </a:t>
            </a:r>
            <a:br>
              <a:rPr lang="en-US" sz="4000" smtClean="0"/>
            </a:br>
            <a:r>
              <a:rPr lang="en-US" sz="4000" smtClean="0"/>
              <a:t>Gruppi e organizzazioni (4)</a:t>
            </a:r>
            <a:endParaRPr lang="en-US" sz="400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Organizzazioni e burocrazia</a:t>
            </a:r>
            <a:endParaRPr lang="en-US" smtClean="0"/>
          </a:p>
          <a:p>
            <a:pPr lvl="1"/>
            <a:r>
              <a:rPr lang="en-US" smtClean="0"/>
              <a:t>Struttura organizzativa</a:t>
            </a:r>
            <a:endParaRPr lang="en-US" smtClean="0"/>
          </a:p>
          <a:p>
            <a:pPr lvl="1"/>
            <a:r>
              <a:rPr lang="en-US" smtClean="0"/>
              <a:t>Burocrazia</a:t>
            </a:r>
            <a:endParaRPr lang="en-US" smtClean="0"/>
          </a:p>
          <a:p>
            <a:pPr lvl="2"/>
            <a:r>
              <a:rPr lang="en-US" smtClean="0"/>
              <a:t>Fattori chiave:</a:t>
            </a:r>
            <a:endParaRPr lang="en-US" smtClean="0"/>
          </a:p>
          <a:p>
            <a:pPr lvl="3"/>
            <a:r>
              <a:rPr lang="en-US" smtClean="0"/>
              <a:t>Divisione del lavoro.</a:t>
            </a:r>
            <a:endParaRPr lang="en-US" smtClean="0"/>
          </a:p>
          <a:p>
            <a:pPr lvl="3"/>
            <a:r>
              <a:rPr lang="en-US" smtClean="0"/>
              <a:t>Gerarchia di autorità e responsabilità.</a:t>
            </a:r>
            <a:endParaRPr lang="en-US" smtClean="0"/>
          </a:p>
          <a:p>
            <a:pPr lvl="3"/>
            <a:r>
              <a:rPr lang="en-US" smtClean="0"/>
              <a:t>Impersonalità.</a:t>
            </a:r>
            <a:endParaRPr lang="en-US" smtClean="0"/>
          </a:p>
          <a:p>
            <a:pPr lvl="3"/>
            <a:r>
              <a:rPr lang="en-US" smtClean="0"/>
              <a:t>Regole scritte e archivi.</a:t>
            </a: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26A011E-D694-49D3-8119-27E6B12767A3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2133600"/>
            <a:ext cx="3276600" cy="16351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b="1" dirty="0" err="1"/>
              <a:t>Organizzazione</a:t>
            </a:r>
            <a:endParaRPr lang="en-US" b="1" dirty="0"/>
          </a:p>
          <a:p>
            <a:pPr>
              <a:spcBef>
                <a:spcPts val="0"/>
              </a:spcBef>
              <a:defRPr/>
            </a:pPr>
            <a:r>
              <a:rPr lang="en-US" dirty="0" err="1"/>
              <a:t>Gruppo</a:t>
            </a:r>
            <a:r>
              <a:rPr lang="en-US" dirty="0"/>
              <a:t> </a:t>
            </a:r>
            <a:r>
              <a:rPr lang="en-US" dirty="0" err="1"/>
              <a:t>seondario</a:t>
            </a:r>
            <a:r>
              <a:rPr lang="en-US" dirty="0"/>
              <a:t> </a:t>
            </a:r>
            <a:r>
              <a:rPr lang="en-US" dirty="0" err="1"/>
              <a:t>avente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struttura</a:t>
            </a:r>
            <a:r>
              <a:rPr lang="en-US" dirty="0"/>
              <a:t> </a:t>
            </a:r>
            <a:r>
              <a:rPr lang="en-US" dirty="0" err="1"/>
              <a:t>formale</a:t>
            </a:r>
            <a:r>
              <a:rPr lang="en-US" dirty="0"/>
              <a:t> e </a:t>
            </a:r>
            <a:r>
              <a:rPr lang="en-US" dirty="0" err="1"/>
              <a:t>costituito</a:t>
            </a:r>
            <a:r>
              <a:rPr lang="en-US" dirty="0"/>
              <a:t> per </a:t>
            </a:r>
            <a:r>
              <a:rPr lang="en-US" dirty="0" err="1"/>
              <a:t>adempiere</a:t>
            </a:r>
            <a:r>
              <a:rPr lang="en-US" dirty="0"/>
              <a:t> a </a:t>
            </a:r>
            <a:r>
              <a:rPr lang="en-US" dirty="0" err="1"/>
              <a:t>particolari</a:t>
            </a:r>
            <a:r>
              <a:rPr lang="en-US" dirty="0"/>
              <a:t> </a:t>
            </a:r>
            <a:r>
              <a:rPr lang="en-US" dirty="0" err="1"/>
              <a:t>compiti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4953000"/>
            <a:ext cx="5638800" cy="132873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b="1" dirty="0" err="1"/>
              <a:t>Burocrazia</a:t>
            </a:r>
            <a:endParaRPr lang="en-US" b="1" dirty="0"/>
          </a:p>
          <a:p>
            <a:pPr>
              <a:spcBef>
                <a:spcPts val="0"/>
              </a:spcBef>
              <a:defRPr/>
            </a:pP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amministrativo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</a:t>
            </a:r>
            <a:r>
              <a:rPr lang="en-US" dirty="0" err="1"/>
              <a:t>gerarchico</a:t>
            </a:r>
            <a:r>
              <a:rPr lang="en-US" dirty="0"/>
              <a:t> </a:t>
            </a:r>
            <a:r>
              <a:rPr lang="en-US" dirty="0" err="1"/>
              <a:t>avente</a:t>
            </a:r>
            <a:r>
              <a:rPr lang="en-US" dirty="0"/>
              <a:t> </a:t>
            </a:r>
            <a:r>
              <a:rPr lang="en-US" dirty="0" err="1"/>
              <a:t>regole</a:t>
            </a:r>
            <a:r>
              <a:rPr lang="en-US" dirty="0"/>
              <a:t> e procedure </a:t>
            </a:r>
            <a:r>
              <a:rPr lang="en-US" dirty="0" err="1"/>
              <a:t>formali</a:t>
            </a:r>
            <a:r>
              <a:rPr lang="en-US" dirty="0"/>
              <a:t>, </a:t>
            </a:r>
            <a:r>
              <a:rPr lang="en-US" dirty="0" err="1"/>
              <a:t>utilizzato</a:t>
            </a:r>
            <a:r>
              <a:rPr lang="en-US" dirty="0"/>
              <a:t> per </a:t>
            </a:r>
            <a:r>
              <a:rPr lang="en-US" dirty="0" err="1"/>
              <a:t>gestire</a:t>
            </a:r>
            <a:r>
              <a:rPr lang="en-US" dirty="0"/>
              <a:t> un </a:t>
            </a:r>
            <a:r>
              <a:rPr lang="en-US" dirty="0" err="1"/>
              <a:t>organizzazione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2765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smtClean="0"/>
              <a:t>©2015, McGraw-Hill Education, Inc. All Rights Reserved.</a:t>
            </a: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Il potere nei gruppi e nelle organizzazioni (1)</a:t>
            </a:r>
            <a:endParaRPr lang="en-US" sz="4000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smtClean="0"/>
              <a:t>In-Groups e Out-Groups</a:t>
            </a:r>
            <a:endParaRPr lang="en-US" sz="2500" smtClean="0"/>
          </a:p>
          <a:p>
            <a:pPr lvl="2"/>
            <a:r>
              <a:rPr lang="en-US" sz="2000" smtClean="0"/>
              <a:t>I gruppi possono esercitare il controllo includendo o escludendo i membri tramite un senso di appartenenza e di non-appartenenza.</a:t>
            </a:r>
            <a:endParaRPr lang="en-US" sz="20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9E26DFD-E27B-4C6B-B6A0-BB05E93EAB96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3276600"/>
            <a:ext cx="6399213" cy="263842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b="1" dirty="0"/>
              <a:t>In-group</a:t>
            </a:r>
            <a:endParaRPr lang="en-US" b="1" dirty="0"/>
          </a:p>
          <a:p>
            <a:pPr>
              <a:spcBef>
                <a:spcPts val="0"/>
              </a:spcBef>
              <a:defRPr/>
            </a:pPr>
            <a:r>
              <a:rPr lang="en-US" dirty="0" err="1"/>
              <a:t>Gruppo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con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quale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persona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identifica</a:t>
            </a:r>
            <a:r>
              <a:rPr lang="en-US" dirty="0"/>
              <a:t> e verso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quale</a:t>
            </a:r>
            <a:r>
              <a:rPr lang="en-US" dirty="0"/>
              <a:t> ha </a:t>
            </a:r>
            <a:r>
              <a:rPr lang="en-US" dirty="0" err="1"/>
              <a:t>sensazioni</a:t>
            </a:r>
            <a:r>
              <a:rPr lang="en-US" dirty="0"/>
              <a:t> positive (</a:t>
            </a:r>
            <a:r>
              <a:rPr lang="en-US" dirty="0" err="1"/>
              <a:t>accentuato</a:t>
            </a:r>
            <a:r>
              <a:rPr lang="en-US" dirty="0"/>
              <a:t> </a:t>
            </a:r>
            <a:r>
              <a:rPr lang="en-US" dirty="0" err="1"/>
              <a:t>senso</a:t>
            </a:r>
            <a:r>
              <a:rPr lang="en-US" dirty="0"/>
              <a:t> del “</a:t>
            </a:r>
            <a:r>
              <a:rPr lang="en-US" dirty="0" err="1"/>
              <a:t>Noi</a:t>
            </a:r>
            <a:r>
              <a:rPr lang="en-US" dirty="0"/>
              <a:t>”).</a:t>
            </a:r>
            <a:endParaRPr lang="en-US" dirty="0"/>
          </a:p>
          <a:p>
            <a:pPr>
              <a:spcBef>
                <a:spcPts val="600"/>
              </a:spcBef>
              <a:defRPr/>
            </a:pPr>
            <a:r>
              <a:rPr lang="en-US" b="1" dirty="0"/>
              <a:t>Out-group</a:t>
            </a:r>
            <a:endParaRPr lang="en-US" b="1" dirty="0"/>
          </a:p>
          <a:p>
            <a:pPr>
              <a:spcBef>
                <a:spcPts val="0"/>
              </a:spcBef>
              <a:defRPr/>
            </a:pPr>
            <a:r>
              <a:rPr lang="en-US" dirty="0" err="1"/>
              <a:t>Gruppo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verso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quale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persona </a:t>
            </a:r>
            <a:r>
              <a:rPr lang="en-US" dirty="0" err="1"/>
              <a:t>prova</a:t>
            </a:r>
            <a:r>
              <a:rPr lang="en-US" dirty="0"/>
              <a:t> </a:t>
            </a:r>
            <a:r>
              <a:rPr lang="en-US" dirty="0" err="1"/>
              <a:t>sensazioni</a:t>
            </a:r>
            <a:r>
              <a:rPr lang="en-US" dirty="0"/>
              <a:t> negative, </a:t>
            </a:r>
            <a:r>
              <a:rPr lang="en-US" dirty="0" err="1"/>
              <a:t>i</a:t>
            </a:r>
            <a:r>
              <a:rPr lang="en-US" dirty="0"/>
              <a:t> cui </a:t>
            </a:r>
            <a:r>
              <a:rPr lang="en-US" dirty="0" err="1"/>
              <a:t>membri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considerati</a:t>
            </a:r>
            <a:r>
              <a:rPr lang="en-US" dirty="0"/>
              <a:t> </a:t>
            </a:r>
            <a:r>
              <a:rPr lang="en-US" dirty="0" err="1"/>
              <a:t>inferiori</a:t>
            </a:r>
            <a:r>
              <a:rPr lang="en-US" dirty="0"/>
              <a:t> (</a:t>
            </a:r>
            <a:r>
              <a:rPr lang="en-US" dirty="0" err="1"/>
              <a:t>accentuato</a:t>
            </a:r>
            <a:r>
              <a:rPr lang="en-US" dirty="0"/>
              <a:t> </a:t>
            </a:r>
            <a:r>
              <a:rPr lang="en-US" dirty="0" err="1"/>
              <a:t>senso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distinzione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“</a:t>
            </a:r>
            <a:r>
              <a:rPr lang="en-US" dirty="0" err="1"/>
              <a:t>Loro</a:t>
            </a:r>
            <a:r>
              <a:rPr lang="en-US" dirty="0"/>
              <a:t>”).</a:t>
            </a:r>
            <a:endParaRPr lang="en-US" dirty="0"/>
          </a:p>
        </p:txBody>
      </p:sp>
      <p:sp>
        <p:nvSpPr>
          <p:cNvPr id="2867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smtClean="0"/>
              <a:t>©2015, McGraw-Hill Education, Inc. All Rights Reserved.</a:t>
            </a: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Il potere nei gruppi e nelle organizzazioni (2)</a:t>
            </a:r>
            <a:endParaRPr lang="en-US" sz="4000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Conformità: gli esperimenti di Asch.</a:t>
            </a:r>
            <a:endParaRPr lang="en-US" smtClean="0"/>
          </a:p>
          <a:p>
            <a:r>
              <a:rPr lang="en-US" smtClean="0"/>
              <a:t>Obbedienza: gli esperimenti di Milgram</a:t>
            </a:r>
            <a:endParaRPr lang="en-US" smtClean="0"/>
          </a:p>
          <a:p>
            <a:pPr lvl="2"/>
            <a:r>
              <a:rPr lang="en-US" smtClean="0"/>
              <a:t>(</a:t>
            </a:r>
            <a:r>
              <a:rPr lang="en-US" i="1" smtClean="0"/>
              <a:t>Le Jeu de la Mort</a:t>
            </a:r>
            <a:r>
              <a:rPr lang="en-US" smtClean="0"/>
              <a:t>, 2010)</a:t>
            </a:r>
            <a:endParaRPr lang="en-US" i="1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BB3FE6A-AC49-4F1E-9773-9090364580E1}" type="slidenum">
              <a:rPr lang="en-US" smtClean="0"/>
            </a:fld>
            <a:endParaRPr lang="en-US" dirty="0"/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smtClean="0"/>
              <a:t>©2015, McGraw-Hill Education, Inc. All Rights Reserved.</a:t>
            </a: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Il potere nei gruppi e nelle organizzazioni (3)</a:t>
            </a:r>
            <a:endParaRPr lang="en-US" sz="40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Leadership, oligarchia e power</a:t>
            </a:r>
            <a:endParaRPr lang="en-US" smtClean="0"/>
          </a:p>
          <a:p>
            <a:pPr lvl="2"/>
            <a:r>
              <a:rPr lang="en-US" smtClean="0"/>
              <a:t>La legge ferrea dell’oligarchia</a:t>
            </a: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0469D59-8AF2-44DA-8751-E123039165D5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3124200"/>
            <a:ext cx="5410200" cy="102076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b="1" dirty="0" err="1"/>
              <a:t>Pensiero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gruppo</a:t>
            </a:r>
            <a:endParaRPr lang="en-US" b="1" dirty="0"/>
          </a:p>
          <a:p>
            <a:pPr>
              <a:spcBef>
                <a:spcPts val="0"/>
              </a:spcBef>
              <a:defRPr/>
            </a:pPr>
            <a:r>
              <a:rPr lang="en-US" dirty="0" err="1"/>
              <a:t>Una</a:t>
            </a:r>
            <a:r>
              <a:rPr lang="en-US" dirty="0"/>
              <a:t> forma </a:t>
            </a:r>
            <a:r>
              <a:rPr lang="en-US" dirty="0" err="1"/>
              <a:t>acritica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pensiero</a:t>
            </a:r>
            <a:r>
              <a:rPr lang="en-US" dirty="0"/>
              <a:t> </a:t>
            </a:r>
            <a:r>
              <a:rPr lang="en-US" dirty="0" err="1"/>
              <a:t>legata</a:t>
            </a:r>
            <a:r>
              <a:rPr lang="en-US" dirty="0"/>
              <a:t> </a:t>
            </a:r>
            <a:r>
              <a:rPr lang="en-US" dirty="0" err="1"/>
              <a:t>all’esigenza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conformarsi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4145915"/>
            <a:ext cx="5232400" cy="163724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b="1" dirty="0" err="1"/>
              <a:t>Legge</a:t>
            </a:r>
            <a:r>
              <a:rPr lang="en-US" b="1" dirty="0"/>
              <a:t> </a:t>
            </a:r>
            <a:r>
              <a:rPr lang="en-US" b="1" dirty="0" err="1"/>
              <a:t>ferrea</a:t>
            </a:r>
            <a:r>
              <a:rPr lang="en-US" b="1" dirty="0"/>
              <a:t> </a:t>
            </a:r>
            <a:r>
              <a:rPr lang="en-US" b="1" dirty="0" err="1"/>
              <a:t>dell’oligarchia</a:t>
            </a:r>
            <a:r>
              <a:rPr lang="en-US" b="1" dirty="0"/>
              <a:t> </a:t>
            </a:r>
            <a:r>
              <a:rPr lang="en-US" dirty="0"/>
              <a:t>(Robert Michels)</a:t>
            </a:r>
            <a:endParaRPr lang="en-US" b="1" dirty="0"/>
          </a:p>
          <a:p>
            <a:pPr>
              <a:spcBef>
                <a:spcPts val="0"/>
              </a:spcBef>
              <a:defRPr/>
            </a:pPr>
            <a:r>
              <a:rPr lang="en-US" dirty="0" err="1"/>
              <a:t>Concentrazione</a:t>
            </a:r>
            <a:r>
              <a:rPr lang="en-US" dirty="0"/>
              <a:t> del </a:t>
            </a:r>
            <a:r>
              <a:rPr lang="en-US" dirty="0" err="1"/>
              <a:t>potere</a:t>
            </a:r>
            <a:r>
              <a:rPr lang="en-US" dirty="0"/>
              <a:t> al </a:t>
            </a:r>
            <a:r>
              <a:rPr lang="en-US" dirty="0" err="1"/>
              <a:t>vertice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organizzazioni</a:t>
            </a:r>
            <a:r>
              <a:rPr lang="en-US" dirty="0"/>
              <a:t> </a:t>
            </a:r>
            <a:r>
              <a:rPr lang="en-US" dirty="0" err="1"/>
              <a:t>burocratiche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/>
              <a:t>utilizzo</a:t>
            </a:r>
            <a:r>
              <a:rPr lang="en-US" dirty="0"/>
              <a:t> </a:t>
            </a:r>
            <a:r>
              <a:rPr lang="en-US" dirty="0" err="1"/>
              <a:t>dell’organizzazione</a:t>
            </a:r>
            <a:r>
              <a:rPr lang="en-US" dirty="0"/>
              <a:t> per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fini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dirigenti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3072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smtClean="0"/>
              <a:t>©2015, McGraw-Hill Education, Inc. All Rights Reserved.</a:t>
            </a: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Il potere nei gruppi e nelle organizzazioni (4)</a:t>
            </a:r>
            <a:endParaRPr lang="en-US" sz="4000" smtClean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 Scientific Management e il controllo sul luogo di lavoro</a:t>
            </a:r>
            <a:endParaRPr lang="en-US" smtClean="0"/>
          </a:p>
          <a:p>
            <a:pPr lvl="2"/>
            <a:r>
              <a:rPr lang="en-US" smtClean="0"/>
              <a:t>Taylorismo</a:t>
            </a: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5B97CC9-D9E1-4E97-A5FD-C78CE1E32B62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3505200"/>
            <a:ext cx="6096000" cy="194151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b="1" dirty="0"/>
              <a:t>Scientific Management (</a:t>
            </a:r>
            <a:r>
              <a:rPr lang="en-US" b="1" dirty="0" err="1"/>
              <a:t>Organizzazione</a:t>
            </a:r>
            <a:r>
              <a:rPr lang="en-US" b="1" dirty="0"/>
              <a:t> </a:t>
            </a:r>
            <a:r>
              <a:rPr lang="en-US" b="1" dirty="0" err="1"/>
              <a:t>scientifica</a:t>
            </a:r>
            <a:r>
              <a:rPr lang="en-US" b="1" dirty="0"/>
              <a:t> del </a:t>
            </a:r>
            <a:r>
              <a:rPr lang="en-US" b="1" dirty="0" err="1"/>
              <a:t>lavoro</a:t>
            </a:r>
            <a:r>
              <a:rPr lang="en-US" b="1" dirty="0"/>
              <a:t>)</a:t>
            </a:r>
            <a:endParaRPr lang="en-US" b="1" dirty="0"/>
          </a:p>
          <a:p>
            <a:pPr>
              <a:spcBef>
                <a:spcPts val="0"/>
              </a:spcBef>
              <a:defRPr/>
            </a:pPr>
            <a:r>
              <a:rPr lang="en-US" dirty="0" err="1"/>
              <a:t>Processo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dequalificazione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lavoratori</a:t>
            </a:r>
            <a:r>
              <a:rPr lang="en-US" dirty="0"/>
              <a:t> </a:t>
            </a:r>
            <a:r>
              <a:rPr lang="en-US" dirty="0" err="1"/>
              <a:t>generici</a:t>
            </a:r>
            <a:r>
              <a:rPr lang="en-US" dirty="0"/>
              <a:t> e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ottimizzazione</a:t>
            </a:r>
            <a:r>
              <a:rPr lang="en-US" dirty="0"/>
              <a:t> </a:t>
            </a:r>
            <a:r>
              <a:rPr lang="en-US" dirty="0" err="1"/>
              <a:t>dell’efficienza</a:t>
            </a:r>
            <a:r>
              <a:rPr lang="en-US" dirty="0"/>
              <a:t> del </a:t>
            </a:r>
            <a:r>
              <a:rPr lang="en-US" dirty="0" err="1"/>
              <a:t>luogo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lavoro</a:t>
            </a:r>
            <a:r>
              <a:rPr lang="en-US" dirty="0"/>
              <a:t> </a:t>
            </a:r>
            <a:r>
              <a:rPr lang="en-US" dirty="0" err="1"/>
              <a:t>mediante</a:t>
            </a:r>
            <a:r>
              <a:rPr lang="en-US" dirty="0"/>
              <a:t> </a:t>
            </a:r>
            <a:r>
              <a:rPr lang="en-US" dirty="0" err="1"/>
              <a:t>uno</a:t>
            </a:r>
            <a:r>
              <a:rPr lang="en-US" dirty="0"/>
              <a:t> studio </a:t>
            </a:r>
            <a:r>
              <a:rPr lang="en-US" dirty="0" err="1"/>
              <a:t>calcolato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singoli</a:t>
            </a:r>
            <a:r>
              <a:rPr lang="en-US" dirty="0"/>
              <a:t> </a:t>
            </a:r>
            <a:r>
              <a:rPr lang="en-US" dirty="0" err="1"/>
              <a:t>processi</a:t>
            </a:r>
            <a:r>
              <a:rPr lang="en-US" dirty="0"/>
              <a:t> </a:t>
            </a:r>
            <a:r>
              <a:rPr lang="en-US" dirty="0" err="1"/>
              <a:t>lavorativi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3174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smtClean="0"/>
              <a:t>©2015, McGraw-Hill Education, Inc. All Rights Reserved.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Argomenti trattati</a:t>
            </a:r>
            <a:endParaRPr lang="en-US" sz="4000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Cultura e interazione sociale.</a:t>
            </a:r>
            <a:endParaRPr lang="en-US" smtClean="0"/>
          </a:p>
          <a:p>
            <a:pPr eaLnBrk="1" hangingPunct="1"/>
            <a:r>
              <a:rPr lang="en-US" smtClean="0"/>
              <a:t>Formalizzare la struttura: gruppi e organizzazioni.</a:t>
            </a:r>
            <a:endParaRPr lang="en-US" smtClean="0"/>
          </a:p>
          <a:p>
            <a:pPr eaLnBrk="1" hangingPunct="1"/>
            <a:r>
              <a:rPr lang="en-US" smtClean="0"/>
              <a:t>Il potere nei gruppi e nelle organizzazioni.</a:t>
            </a:r>
            <a:endParaRPr 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								</a:t>
            </a:r>
            <a:endParaRPr lang="en-US" i="1" smtClean="0"/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smtClean="0"/>
              <a:t>©2015, McGraw-Hill Education, Inc. All Rights Reserved.</a:t>
            </a: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90A1E04-CE31-48B8-A871-D8C23C6E53EF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Cultura e interazione sociale (1)</a:t>
            </a:r>
            <a:endParaRPr lang="en-US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Interactione sociale: giungere ad un’interpretazione comune</a:t>
            </a:r>
            <a:endParaRPr lang="en-US" smtClean="0"/>
          </a:p>
          <a:p>
            <a:pPr lvl="1"/>
            <a:r>
              <a:rPr lang="en-US" smtClean="0"/>
              <a:t>Linguaggio condiviso.</a:t>
            </a:r>
            <a:endParaRPr lang="en-US" smtClean="0"/>
          </a:p>
          <a:p>
            <a:pPr lvl="1"/>
            <a:r>
              <a:rPr lang="en-US" smtClean="0"/>
              <a:t>Conoscenza condivisa.</a:t>
            </a: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6095A12-79B9-498B-9AD2-87AEEE2503A4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3962400"/>
            <a:ext cx="4648200" cy="132873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/>
              <a:t>Intersoggettività</a:t>
            </a:r>
            <a:endParaRPr lang="en-US" b="1" dirty="0"/>
          </a:p>
          <a:p>
            <a:pPr>
              <a:defRPr/>
            </a:pPr>
            <a:r>
              <a:rPr lang="en-US" dirty="0" err="1"/>
              <a:t>Condizione</a:t>
            </a:r>
            <a:r>
              <a:rPr lang="en-US" dirty="0"/>
              <a:t> in cui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interpretano</a:t>
            </a:r>
            <a:r>
              <a:rPr lang="en-US" dirty="0"/>
              <a:t> </a:t>
            </a:r>
            <a:r>
              <a:rPr lang="en-US" dirty="0" err="1"/>
              <a:t>nello</a:t>
            </a:r>
            <a:r>
              <a:rPr lang="en-US" dirty="0"/>
              <a:t> </a:t>
            </a:r>
            <a:r>
              <a:rPr lang="en-US" dirty="0" err="1"/>
              <a:t>stesso</a:t>
            </a:r>
            <a:r>
              <a:rPr lang="en-US" dirty="0"/>
              <a:t> </a:t>
            </a:r>
            <a:r>
              <a:rPr lang="en-US" dirty="0" err="1"/>
              <a:t>modo</a:t>
            </a:r>
            <a:r>
              <a:rPr lang="en-US" dirty="0"/>
              <a:t> la </a:t>
            </a:r>
            <a:r>
              <a:rPr lang="en-US" dirty="0" err="1"/>
              <a:t>conoscenza</a:t>
            </a:r>
            <a:r>
              <a:rPr lang="en-US" dirty="0"/>
              <a:t>, la </a:t>
            </a:r>
            <a:r>
              <a:rPr lang="en-US" dirty="0" err="1"/>
              <a:t>realtà</a:t>
            </a:r>
            <a:r>
              <a:rPr lang="en-US" dirty="0"/>
              <a:t> o </a:t>
            </a:r>
            <a:r>
              <a:rPr lang="en-US" dirty="0" err="1"/>
              <a:t>un’esperienza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1638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smtClean="0"/>
              <a:t>©2015, McGraw-Hill Education, Inc. All Rights Reserved.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Cultura e interazione sociale (2)</a:t>
            </a:r>
            <a:endParaRPr lang="en-US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smtClean="0"/>
              <a:t>Il “teorema” di Thomas :</a:t>
            </a:r>
            <a:endParaRPr lang="en-US" sz="2500" smtClean="0"/>
          </a:p>
          <a:p>
            <a:r>
              <a:rPr lang="en-US" sz="2500" smtClean="0"/>
              <a:t>“Tutto ciò che è definito come reale è reale nelle sue conseguenze” (importanza della definizione).</a:t>
            </a:r>
            <a:endParaRPr lang="en-US" sz="2500" smtClean="0"/>
          </a:p>
          <a:p>
            <a:r>
              <a:rPr lang="en-US" sz="2500" smtClean="0"/>
              <a:t>L’interpretazione soggettiva e intersoggettiva della realtà ha conseguenze “oggettive”.</a:t>
            </a: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CA11C77-0163-4E11-A751-FC1FFF159435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4214495"/>
            <a:ext cx="4124960" cy="16366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/>
              <a:t>Stereotipi</a:t>
            </a:r>
            <a:endParaRPr lang="en-US" b="1" dirty="0"/>
          </a:p>
          <a:p>
            <a:pPr>
              <a:defRPr/>
            </a:pPr>
            <a:r>
              <a:rPr lang="en-US" dirty="0" err="1"/>
              <a:t>Generalizzazione</a:t>
            </a:r>
            <a:r>
              <a:rPr lang="en-US" dirty="0"/>
              <a:t> </a:t>
            </a:r>
            <a:r>
              <a:rPr lang="en-US" dirty="0" err="1"/>
              <a:t>esagerata</a:t>
            </a:r>
            <a:r>
              <a:rPr lang="en-US" dirty="0"/>
              <a:t>, </a:t>
            </a:r>
            <a:r>
              <a:rPr lang="en-US" dirty="0" err="1"/>
              <a:t>distorta</a:t>
            </a:r>
            <a:r>
              <a:rPr lang="en-US" dirty="0"/>
              <a:t> o non </a:t>
            </a:r>
            <a:r>
              <a:rPr lang="en-US" dirty="0" err="1"/>
              <a:t>vera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categorie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non </a:t>
            </a:r>
            <a:r>
              <a:rPr lang="en-US" dirty="0" err="1"/>
              <a:t>riconosce</a:t>
            </a:r>
            <a:r>
              <a:rPr lang="en-US" dirty="0"/>
              <a:t> la </a:t>
            </a:r>
            <a:r>
              <a:rPr lang="en-US" dirty="0" err="1"/>
              <a:t>variazione</a:t>
            </a:r>
            <a:r>
              <a:rPr lang="en-US" dirty="0"/>
              <a:t> </a:t>
            </a:r>
            <a:r>
              <a:rPr lang="en-US" dirty="0" err="1"/>
              <a:t>individuale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17413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smtClean="0"/>
              <a:t>©2015, McGraw-Hill Education, Inc. All Rights Reserved.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Cultura e interazione sociale (3)</a:t>
            </a:r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Tre passi per “costruire” la realtà sociale:</a:t>
            </a:r>
            <a:endParaRPr lang="en-US" smtClean="0"/>
          </a:p>
          <a:p>
            <a:pPr lvl="2"/>
            <a:r>
              <a:rPr lang="en-US" smtClean="0"/>
              <a:t>Secondo Berger e Luckmann (1966), gli step fondamentali nella costruzione della realtà sociale (dal soggetto all’oggetto e ritorno) sono:</a:t>
            </a:r>
            <a:endParaRPr lang="en-US" smtClean="0"/>
          </a:p>
          <a:p>
            <a:pPr lvl="3"/>
            <a:r>
              <a:rPr lang="en-US" smtClean="0"/>
              <a:t>Esternalizzazione.</a:t>
            </a:r>
            <a:endParaRPr lang="en-US" smtClean="0"/>
          </a:p>
          <a:p>
            <a:pPr lvl="3"/>
            <a:r>
              <a:rPr lang="en-US" smtClean="0"/>
              <a:t>Oggettivazione.</a:t>
            </a:r>
            <a:endParaRPr lang="en-US" smtClean="0"/>
          </a:p>
          <a:p>
            <a:pPr lvl="3"/>
            <a:r>
              <a:rPr lang="en-US" smtClean="0"/>
              <a:t>Interiorizzazione.</a:t>
            </a: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40FBA55-E453-45E2-AC3E-F9B5E0021088}" type="slidenum">
              <a:rPr lang="en-US" smtClean="0"/>
            </a:fld>
            <a:endParaRPr lang="en-US" dirty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smtClean="0"/>
              <a:t>©2015, McGraw-Hill Education, Inc. All Rights Reserved.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Cultura e interazione sociale (4)</a:t>
            </a:r>
            <a:endParaRPr 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smtClean="0"/>
              <a:t>Gli status sociali e i ruoli nell’interazione sociale: </a:t>
            </a:r>
            <a:endParaRPr lang="en-US" sz="2300" smtClean="0"/>
          </a:p>
          <a:p>
            <a:pPr>
              <a:buFont typeface="Wingdings" panose="05000000000000000000" pitchFamily="2" charset="2"/>
              <a:buNone/>
            </a:pPr>
            <a:r>
              <a:rPr lang="en-US" sz="2300" smtClean="0"/>
              <a:t>-   ciascuno di noi, ricopre più status ed interpreta più ruoli sia contemporaneamente si lungo il proprio corso di vita</a:t>
            </a:r>
            <a:r>
              <a:rPr lang="en-US" sz="2500" smtClean="0"/>
              <a:t>.</a:t>
            </a:r>
            <a:endParaRPr lang="en-US" sz="25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F42971A-BD7F-4386-BA8A-3304A808D6BF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2500" y="3146425"/>
            <a:ext cx="7292340" cy="241898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b="1" dirty="0"/>
              <a:t>Status set</a:t>
            </a:r>
            <a:endParaRPr lang="en-US" b="1" dirty="0"/>
          </a:p>
          <a:p>
            <a:pPr>
              <a:defRPr/>
            </a:pPr>
            <a:r>
              <a:rPr lang="en-US" dirty="0" err="1"/>
              <a:t>L’insieme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status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individuo</a:t>
            </a:r>
            <a:r>
              <a:rPr lang="en-US" dirty="0"/>
              <a:t>.</a:t>
            </a:r>
            <a:endParaRPr lang="en-US" dirty="0"/>
          </a:p>
          <a:p>
            <a:pPr>
              <a:spcBef>
                <a:spcPts val="600"/>
              </a:spcBef>
              <a:defRPr/>
            </a:pPr>
            <a:r>
              <a:rPr lang="en-US" b="1" dirty="0"/>
              <a:t>Master status</a:t>
            </a:r>
            <a:endParaRPr lang="en-US" b="1" dirty="0"/>
          </a:p>
          <a:p>
            <a:pPr>
              <a:defRPr/>
            </a:pPr>
            <a:r>
              <a:rPr lang="en-US" dirty="0"/>
              <a:t>La </a:t>
            </a:r>
            <a:r>
              <a:rPr lang="en-US" dirty="0" err="1"/>
              <a:t>posizione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significativa</a:t>
            </a:r>
            <a:r>
              <a:rPr lang="en-US" dirty="0"/>
              <a:t> </a:t>
            </a:r>
            <a:r>
              <a:rPr lang="en-US" dirty="0" err="1"/>
              <a:t>occupata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persona.</a:t>
            </a:r>
            <a:endParaRPr lang="en-US" dirty="0"/>
          </a:p>
          <a:p>
            <a:pPr>
              <a:spcBef>
                <a:spcPts val="600"/>
              </a:spcBef>
              <a:defRPr/>
            </a:pPr>
            <a:r>
              <a:rPr lang="en-US" b="1" dirty="0" err="1"/>
              <a:t>Categoria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status</a:t>
            </a:r>
            <a:endParaRPr lang="en-US" b="1" dirty="0"/>
          </a:p>
          <a:p>
            <a:pPr>
              <a:defRPr/>
            </a:pPr>
            <a:r>
              <a:rPr lang="en-US" dirty="0"/>
              <a:t>Uno status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condiviso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persone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1946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smtClean="0"/>
              <a:t>©2015, McGraw-Hill Education, Inc. All Rights Reserved.</a:t>
            </a: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Cultura e interazione sociale (5)</a:t>
            </a:r>
            <a:endParaRPr lang="en-US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smtClean="0"/>
              <a:t>Gli status sociali e i ruoli nell’interazione sociale: </a:t>
            </a:r>
            <a:endParaRPr lang="en-US" sz="2300" smtClean="0"/>
          </a:p>
          <a:p>
            <a:pPr>
              <a:buFont typeface="Wingdings" panose="05000000000000000000" pitchFamily="2" charset="2"/>
              <a:buNone/>
            </a:pPr>
            <a:r>
              <a:rPr lang="en-US" sz="2000" i="1" smtClean="0"/>
              <a:t>(continua)</a:t>
            </a:r>
            <a:endParaRPr lang="en-US" i="1" smtClean="0"/>
          </a:p>
          <a:p>
            <a:pPr lvl="1"/>
            <a:r>
              <a:rPr lang="en-US" smtClean="0"/>
              <a:t>Ruoli</a:t>
            </a:r>
            <a:endParaRPr lang="en-US" smtClean="0"/>
          </a:p>
          <a:p>
            <a:pPr lvl="2"/>
            <a:r>
              <a:rPr lang="en-US" sz="2000" smtClean="0"/>
              <a:t>Come già sappiamo (Capitolo 4), un ruolo sociale è definito dalle aspettative di comportamento verso chi ricopre una determinata posizione sociale.</a:t>
            </a:r>
            <a:endParaRPr lang="en-US" sz="20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8695A81-A1EF-4545-B234-AAD9878758D9}" type="slidenum">
              <a:rPr lang="en-US" smtClean="0"/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3994150"/>
            <a:ext cx="7391400" cy="202565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b="1" dirty="0" err="1"/>
              <a:t>Conflitto</a:t>
            </a:r>
            <a:r>
              <a:rPr lang="en-US" b="1" dirty="0"/>
              <a:t> inter-</a:t>
            </a:r>
            <a:r>
              <a:rPr lang="en-US" b="1" dirty="0" err="1"/>
              <a:t>ruolo</a:t>
            </a:r>
            <a:endParaRPr lang="en-US" b="1" dirty="0"/>
          </a:p>
          <a:p>
            <a:pPr>
              <a:defRPr/>
            </a:pP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verifica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scontrano</a:t>
            </a:r>
            <a:r>
              <a:rPr lang="en-US" dirty="0"/>
              <a:t> le </a:t>
            </a:r>
            <a:r>
              <a:rPr lang="en-US" dirty="0" err="1"/>
              <a:t>aspettative</a:t>
            </a:r>
            <a:r>
              <a:rPr lang="en-US" dirty="0"/>
              <a:t> associate a </a:t>
            </a:r>
            <a:r>
              <a:rPr lang="en-US" dirty="0" err="1"/>
              <a:t>ruoli</a:t>
            </a:r>
            <a:r>
              <a:rPr lang="en-US" dirty="0"/>
              <a:t> </a:t>
            </a:r>
            <a:r>
              <a:rPr lang="en-US" dirty="0" err="1"/>
              <a:t>diversi</a:t>
            </a:r>
            <a:r>
              <a:rPr lang="en-US" dirty="0"/>
              <a:t>.</a:t>
            </a:r>
            <a:endParaRPr lang="en-US" dirty="0"/>
          </a:p>
          <a:p>
            <a:pPr>
              <a:spcBef>
                <a:spcPts val="600"/>
              </a:spcBef>
              <a:defRPr/>
            </a:pPr>
            <a:r>
              <a:rPr lang="en-US" b="1" dirty="0" err="1"/>
              <a:t>Conflitto</a:t>
            </a:r>
            <a:r>
              <a:rPr lang="en-US" b="1" dirty="0"/>
              <a:t> intra-</a:t>
            </a:r>
            <a:r>
              <a:rPr lang="en-US" b="1" dirty="0" err="1"/>
              <a:t>ruolo</a:t>
            </a:r>
            <a:endParaRPr lang="en-US" b="1" dirty="0"/>
          </a:p>
          <a:p>
            <a:pPr>
              <a:defRPr/>
            </a:pP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verifica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le </a:t>
            </a:r>
            <a:r>
              <a:rPr lang="en-US" dirty="0" err="1"/>
              <a:t>aspettative</a:t>
            </a:r>
            <a:r>
              <a:rPr lang="en-US" dirty="0"/>
              <a:t> associate a un </a:t>
            </a:r>
            <a:r>
              <a:rPr lang="en-US" dirty="0" err="1"/>
              <a:t>singolo</a:t>
            </a:r>
            <a:r>
              <a:rPr lang="en-US" dirty="0"/>
              <a:t> </a:t>
            </a:r>
            <a:r>
              <a:rPr lang="en-US" dirty="0" err="1"/>
              <a:t>ruolo</a:t>
            </a:r>
            <a:r>
              <a:rPr lang="en-US" dirty="0"/>
              <a:t> </a:t>
            </a:r>
            <a:r>
              <a:rPr lang="en-US" dirty="0" err="1"/>
              <a:t>competono</a:t>
            </a:r>
            <a:r>
              <a:rPr lang="en-US" dirty="0"/>
              <a:t> le </a:t>
            </a:r>
            <a:r>
              <a:rPr lang="en-US" dirty="0" err="1"/>
              <a:t>une</a:t>
            </a:r>
            <a:r>
              <a:rPr lang="en-US" dirty="0"/>
              <a:t> con le </a:t>
            </a:r>
            <a:r>
              <a:rPr lang="en-US" dirty="0" err="1"/>
              <a:t>altre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2048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smtClean="0"/>
              <a:t>©2015, McGraw-Hill Education, Inc. All Rights Reserved.</a:t>
            </a: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Cultura e interazione sociale (6)</a:t>
            </a:r>
            <a:endParaRPr lang="en-US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L’approccio drammaturgico di Erving Goffman:</a:t>
            </a:r>
            <a:endParaRPr lang="en-US" smtClean="0"/>
          </a:p>
          <a:p>
            <a:pPr lvl="1"/>
            <a:r>
              <a:rPr lang="en-US" smtClean="0"/>
              <a:t>Aspettative di ruolo.</a:t>
            </a:r>
            <a:endParaRPr lang="en-US" smtClean="0"/>
          </a:p>
          <a:p>
            <a:pPr lvl="1"/>
            <a:r>
              <a:rPr lang="en-US" smtClean="0"/>
              <a:t>Gestione delle impressioni.</a:t>
            </a:r>
            <a:endParaRPr lang="en-US" smtClean="0"/>
          </a:p>
          <a:p>
            <a:pPr lvl="1"/>
            <a:r>
              <a:rPr lang="en-US" smtClean="0"/>
              <a:t>Palcoscenico e retroscena.</a:t>
            </a: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61F3D1F-2B32-4A8D-81A5-74C8842A1B89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4191000"/>
            <a:ext cx="5231130" cy="13285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b="1" dirty="0" err="1"/>
              <a:t>Approccio</a:t>
            </a:r>
            <a:r>
              <a:rPr lang="en-US" b="1" dirty="0"/>
              <a:t> </a:t>
            </a:r>
            <a:r>
              <a:rPr lang="en-US" b="1" dirty="0" err="1"/>
              <a:t>drammaturgico</a:t>
            </a:r>
            <a:endParaRPr lang="en-US" b="1" dirty="0"/>
          </a:p>
          <a:p>
            <a:pPr>
              <a:spcBef>
                <a:spcPts val="0"/>
              </a:spcBef>
              <a:defRPr/>
            </a:pPr>
            <a:r>
              <a:rPr lang="en-US" dirty="0"/>
              <a:t>Un </a:t>
            </a:r>
            <a:r>
              <a:rPr lang="en-US" dirty="0" err="1"/>
              <a:t>approccio</a:t>
            </a:r>
            <a:r>
              <a:rPr lang="en-US" dirty="0"/>
              <a:t> </a:t>
            </a:r>
            <a:r>
              <a:rPr lang="en-US" dirty="0" err="1"/>
              <a:t>sociologico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studia</a:t>
            </a:r>
            <a:r>
              <a:rPr lang="en-US" dirty="0"/>
              <a:t> </a:t>
            </a:r>
            <a:r>
              <a:rPr lang="en-US" dirty="0" err="1"/>
              <a:t>l’interazione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attraverso</a:t>
            </a:r>
            <a:r>
              <a:rPr lang="en-US" dirty="0"/>
              <a:t> la </a:t>
            </a:r>
            <a:r>
              <a:rPr lang="en-US" dirty="0" err="1"/>
              <a:t>metafora</a:t>
            </a:r>
            <a:r>
              <a:rPr lang="en-US" dirty="0"/>
              <a:t> del </a:t>
            </a:r>
            <a:r>
              <a:rPr lang="en-US" dirty="0" err="1"/>
              <a:t>teatro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2150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smtClean="0"/>
              <a:t>©2015, McGraw-Hill Education, Inc. All Rights Reserved.</a:t>
            </a: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Cultura e interazione sociale (7)</a:t>
            </a:r>
            <a:endParaRPr lang="en-US" smtClean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300" smtClean="0"/>
              <a:t>Le reti sociali</a:t>
            </a:r>
            <a:endParaRPr lang="en-US" sz="2300" smtClean="0"/>
          </a:p>
          <a:p>
            <a:pPr lvl="2"/>
            <a:r>
              <a:rPr lang="en-US" smtClean="0"/>
              <a:t>Possono essere sia face-to-face che on line.</a:t>
            </a:r>
            <a:endParaRPr lang="en-US" smtClean="0"/>
          </a:p>
          <a:p>
            <a:pPr lvl="1"/>
            <a:r>
              <a:rPr lang="en-US" sz="2300" smtClean="0"/>
              <a:t>La natura delle reti:</a:t>
            </a:r>
            <a:endParaRPr lang="en-US" sz="2300" smtClean="0"/>
          </a:p>
          <a:p>
            <a:pPr lvl="2"/>
            <a:r>
              <a:rPr lang="en-US" smtClean="0"/>
              <a:t>Principio dell’endogamia socialerace, age, religion, and class.</a:t>
            </a:r>
            <a:endParaRPr lang="en-US" smtClean="0"/>
          </a:p>
          <a:p>
            <a:pPr lvl="1"/>
            <a:r>
              <a:rPr lang="en-US" sz="2300" smtClean="0"/>
              <a:t>La forza dei legami nelle reti.</a:t>
            </a:r>
            <a:endParaRPr lang="en-US" sz="23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A08745C-5EB4-44E9-B740-8D32E4414060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25265"/>
            <a:ext cx="6811010" cy="102023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b="1" dirty="0" err="1"/>
              <a:t>Reti</a:t>
            </a:r>
            <a:r>
              <a:rPr lang="en-US" b="1" dirty="0"/>
              <a:t> </a:t>
            </a:r>
            <a:r>
              <a:rPr lang="en-US" b="1" dirty="0" err="1"/>
              <a:t>sociali</a:t>
            </a:r>
            <a:endParaRPr lang="en-US" b="1" dirty="0"/>
          </a:p>
          <a:p>
            <a:pPr>
              <a:spcBef>
                <a:spcPts val="0"/>
              </a:spcBef>
              <a:defRPr/>
            </a:pPr>
            <a:r>
              <a:rPr lang="en-US" dirty="0" err="1"/>
              <a:t>L’insieme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legami</a:t>
            </a:r>
            <a:r>
              <a:rPr lang="en-US" dirty="0"/>
              <a:t> </a:t>
            </a:r>
            <a:r>
              <a:rPr lang="en-US" dirty="0" err="1"/>
              <a:t>sociali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connette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loro</a:t>
            </a:r>
            <a:r>
              <a:rPr lang="en-US" dirty="0"/>
              <a:t> le </a:t>
            </a:r>
            <a:r>
              <a:rPr lang="en-US" dirty="0" err="1"/>
              <a:t>persone</a:t>
            </a:r>
            <a:r>
              <a:rPr lang="en-US" dirty="0"/>
              <a:t>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4999355"/>
            <a:ext cx="7238365" cy="13266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b="1" dirty="0" err="1"/>
              <a:t>Endogamia</a:t>
            </a:r>
            <a:r>
              <a:rPr lang="en-US" b="1" dirty="0"/>
              <a:t> </a:t>
            </a:r>
            <a:r>
              <a:rPr lang="en-US" b="1" dirty="0" err="1"/>
              <a:t>sociale</a:t>
            </a:r>
            <a:endParaRPr lang="en-US" b="1" dirty="0"/>
          </a:p>
          <a:p>
            <a:pPr>
              <a:spcBef>
                <a:spcPts val="0"/>
              </a:spcBef>
              <a:defRPr/>
            </a:pPr>
            <a:r>
              <a:rPr lang="en-US" dirty="0"/>
              <a:t>Principio </a:t>
            </a:r>
            <a:r>
              <a:rPr lang="en-US" dirty="0" err="1"/>
              <a:t>secondo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quale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contatto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avviene</a:t>
            </a:r>
            <a:r>
              <a:rPr lang="en-US" dirty="0"/>
              <a:t> in </a:t>
            </a:r>
            <a:r>
              <a:rPr lang="en-US" dirty="0" err="1"/>
              <a:t>percentuale</a:t>
            </a:r>
            <a:r>
              <a:rPr lang="en-US" dirty="0"/>
              <a:t> </a:t>
            </a:r>
            <a:r>
              <a:rPr lang="en-US" dirty="0" err="1"/>
              <a:t>maggiore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simili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persone</a:t>
            </a:r>
            <a:r>
              <a:rPr lang="en-US" dirty="0"/>
              <a:t> diverse.</a:t>
            </a:r>
            <a:endParaRPr lang="en-US" dirty="0"/>
          </a:p>
        </p:txBody>
      </p:sp>
      <p:sp>
        <p:nvSpPr>
          <p:cNvPr id="2253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smtClean="0"/>
              <a:t>©2015, McGraw-Hill Education, Inc. All Rights Reserved.</a:t>
            </a: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iBg_Template_Presentazione_v2">
  <a:themeElements>
    <a:clrScheme name="Impostazioni personalizzate 5">
      <a:dk1>
        <a:srgbClr val="202020"/>
      </a:dk1>
      <a:lt1>
        <a:sysClr val="window" lastClr="FFFFFF"/>
      </a:lt1>
      <a:dk2>
        <a:srgbClr val="0A1431"/>
      </a:dk2>
      <a:lt2>
        <a:srgbClr val="F5EFDE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4740A9"/>
      </a:hlink>
      <a:folHlink>
        <a:srgbClr val="707070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6343</Words>
  <Application>WPS Presentation</Application>
  <PresentationFormat>On-screen Show (4:3)</PresentationFormat>
  <Paragraphs>231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2" baseType="lpstr">
      <vt:lpstr>Arial</vt:lpstr>
      <vt:lpstr>SimSun</vt:lpstr>
      <vt:lpstr>Wingdings</vt:lpstr>
      <vt:lpstr>Bodoni SvtyTwo ITC TT-Book</vt:lpstr>
      <vt:lpstr>Verdana</vt:lpstr>
      <vt:lpstr>Arial</vt:lpstr>
      <vt:lpstr>Courier New</vt:lpstr>
      <vt:lpstr>Segoe Print</vt:lpstr>
      <vt:lpstr>Microsoft YaHei</vt:lpstr>
      <vt:lpstr/>
      <vt:lpstr>Arial Unicode MS</vt:lpstr>
      <vt:lpstr>Calibri</vt:lpstr>
      <vt:lpstr>Verdana</vt:lpstr>
      <vt:lpstr>UniBg_Template_Presentazione_v2</vt:lpstr>
      <vt:lpstr>Capitolo 5:  l’interazione, I gruppi, le organizzazioni</vt:lpstr>
      <vt:lpstr>Argomenti trattati</vt:lpstr>
      <vt:lpstr>Cultura e interazione sociale (1)</vt:lpstr>
      <vt:lpstr>Cultura e interazione sociale (2)</vt:lpstr>
      <vt:lpstr>Cultura e interazione sociale (3)</vt:lpstr>
      <vt:lpstr>Cultura e interazione sociale (4)</vt:lpstr>
      <vt:lpstr>Cultura e interazione sociale (5)</vt:lpstr>
      <vt:lpstr>Cultura e interazione sociale (6)</vt:lpstr>
      <vt:lpstr>Cultura e interazione sociale (7)</vt:lpstr>
      <vt:lpstr>Visualizzare le reti sociali</vt:lpstr>
      <vt:lpstr>Formalizzare la struttura:  Gruppi e organizzazioni (1)</vt:lpstr>
      <vt:lpstr>Formalizzare la struttura:  Gruppi e organizzazioni (2)</vt:lpstr>
      <vt:lpstr>Formalizzare la struttura:  Gruppi e organizzazioni (3)</vt:lpstr>
      <vt:lpstr>Formalizzare la struttura:  Gruppi e organizzazioni (4)</vt:lpstr>
      <vt:lpstr>Il potere nei gruppi e nelle organizzazioni (1)</vt:lpstr>
      <vt:lpstr>Il potere nei gruppi e nelle organizzazioni (2)</vt:lpstr>
      <vt:lpstr>Il potere nei gruppi e nelle organizzazioni (3)</vt:lpstr>
      <vt:lpstr>Il potere nei gruppi e nelle organizzazioni (4)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bekbek</dc:creator>
  <cp:lastModifiedBy>roberta</cp:lastModifiedBy>
  <cp:revision>60</cp:revision>
  <dcterms:created xsi:type="dcterms:W3CDTF">2011-08-15T14:37:00Z</dcterms:created>
  <dcterms:modified xsi:type="dcterms:W3CDTF">2017-10-05T12:35:13Z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