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4"/>
  </p:notesMasterIdLst>
  <p:sldIdLst>
    <p:sldId id="256" r:id="rId3"/>
    <p:sldId id="271" r:id="rId4"/>
    <p:sldId id="307" r:id="rId5"/>
    <p:sldId id="309" r:id="rId6"/>
    <p:sldId id="310" r:id="rId7"/>
    <p:sldId id="311" r:id="rId8"/>
    <p:sldId id="313" r:id="rId9"/>
    <p:sldId id="314" r:id="rId10"/>
    <p:sldId id="274" r:id="rId11"/>
    <p:sldId id="315" r:id="rId12"/>
    <p:sldId id="277" r:id="rId13"/>
    <p:sldId id="316" r:id="rId14"/>
    <p:sldId id="317" r:id="rId15"/>
    <p:sldId id="318" r:id="rId16"/>
    <p:sldId id="283" r:id="rId17"/>
    <p:sldId id="301" r:id="rId18"/>
    <p:sldId id="302" r:id="rId19"/>
    <p:sldId id="292" r:id="rId20"/>
    <p:sldId id="284" r:id="rId21"/>
    <p:sldId id="285" r:id="rId22"/>
    <p:sldId id="29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17" d="100"/>
          <a:sy n="117" d="100"/>
        </p:scale>
        <p:origin x="-27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B1B1D4-ACF1-4296-83E7-438FDBFCACE4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7E040F-47B8-4FD0-89F0-580C8909D25E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01F640-55F3-4DB2-9322-7032A92E3EB6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EBF4E4A-9BA2-4A0E-9DA1-110D5247ECF3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B91F188-2444-4DF5-99AF-B3DC0D996E56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EA604E6-6629-4B47-B13A-30F89F94B310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7757E-9B90-46D9-80E6-59417154E4F8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4181B-1279-4966-996B-4574DDE7DEED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83355D-F4F8-4D08-A273-0CE65BBD88CC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546E9-8BBF-46F0-BC8B-D6DA76277DBA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579678-A1F8-4C1D-B32C-D78E56AF42D7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CB120C-F4B6-43CF-BF1D-F53D7E49D86E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6345"/>
            <a:ext cx="7772400" cy="264985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6: </a:t>
            </a:r>
            <a:br>
              <a:rPr lang="en-US" dirty="0" smtClean="0"/>
            </a:br>
            <a:r>
              <a:rPr lang="en-US" dirty="0" err="1" smtClean="0"/>
              <a:t>Stratificazione</a:t>
            </a:r>
            <a:r>
              <a:rPr lang="en-US" dirty="0" smtClean="0"/>
              <a:t>,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e </a:t>
            </a:r>
            <a:r>
              <a:rPr lang="en-US" dirty="0" err="1" smtClean="0"/>
              <a:t>disuguaglianze</a:t>
            </a:r>
            <a:r>
              <a:rPr lang="en-US" dirty="0" smtClean="0"/>
              <a:t> </a:t>
            </a:r>
            <a:r>
              <a:rPr lang="en-US" dirty="0" err="1" smtClean="0"/>
              <a:t>globali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smtClean="0"/>
              <a:t> </a:t>
            </a:r>
            <a:endParaRPr lang="en-US" altLang="en-US" i="1" smtClean="0"/>
          </a:p>
          <a:p>
            <a:pPr eaLnBrk="1" hangingPunct="1"/>
            <a:r>
              <a:rPr lang="en-US" altLang="en-US" i="1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stratificazione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modernità</a:t>
            </a:r>
            <a:r>
              <a:rPr lang="en-US" dirty="0" smtClean="0"/>
              <a:t>: le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(4)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/>
              <a:t>La </a:t>
            </a:r>
            <a:r>
              <a:rPr lang="en-US" sz="2600" b="1" dirty="0" err="1" smtClean="0"/>
              <a:t>riproduzione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delle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classi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sociali</a:t>
            </a:r>
            <a:r>
              <a:rPr lang="en-US" sz="2600" b="1" dirty="0" smtClean="0"/>
              <a:t>:</a:t>
            </a:r>
            <a:r>
              <a:rPr lang="en-US" sz="2600" dirty="0" smtClean="0"/>
              <a:t> </a:t>
            </a:r>
            <a:r>
              <a:rPr lang="en-US" sz="2600" dirty="0" err="1" smtClean="0"/>
              <a:t>il</a:t>
            </a:r>
            <a:r>
              <a:rPr lang="en-US" sz="2600" dirty="0" smtClean="0"/>
              <a:t> </a:t>
            </a:r>
            <a:r>
              <a:rPr lang="en-US" sz="2600" dirty="0" err="1" smtClean="0"/>
              <a:t>ruolo</a:t>
            </a:r>
            <a:r>
              <a:rPr lang="en-US" sz="2600" dirty="0" smtClean="0"/>
              <a:t> del </a:t>
            </a:r>
            <a:r>
              <a:rPr lang="en-US" sz="2600" dirty="0" err="1" smtClean="0"/>
              <a:t>capitale</a:t>
            </a:r>
            <a:r>
              <a:rPr lang="en-US" sz="2600" dirty="0" smtClean="0"/>
              <a:t> </a:t>
            </a:r>
            <a:r>
              <a:rPr lang="en-US" sz="2600" dirty="0" err="1" smtClean="0"/>
              <a:t>culturale</a:t>
            </a:r>
            <a:r>
              <a:rPr lang="en-US" sz="2600" dirty="0" smtClean="0"/>
              <a:t> e del </a:t>
            </a:r>
            <a:r>
              <a:rPr lang="en-US" sz="2600" dirty="0" err="1" smtClean="0"/>
              <a:t>capitale</a:t>
            </a:r>
            <a:r>
              <a:rPr lang="en-US" sz="2600" dirty="0" smtClean="0"/>
              <a:t> </a:t>
            </a:r>
            <a:r>
              <a:rPr lang="en-US" sz="2600" dirty="0" err="1" smtClean="0"/>
              <a:t>sociale</a:t>
            </a:r>
            <a:r>
              <a:rPr lang="en-US" sz="2600" dirty="0" smtClean="0"/>
              <a:t> (</a:t>
            </a:r>
            <a:r>
              <a:rPr lang="en-US" sz="2600" dirty="0" err="1" smtClean="0"/>
              <a:t>Bourdieu</a:t>
            </a:r>
            <a:r>
              <a:rPr lang="en-US" sz="2600" dirty="0" smtClean="0"/>
              <a:t> 1986).</a:t>
            </a:r>
            <a:endParaRPr lang="en-US" sz="26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7BE0219-DC8E-4191-8DAA-383D3373B1CB}" type="slidenum">
              <a:rPr lang="en-US" smtClean="0"/>
            </a:fld>
            <a:endParaRPr lang="en-US" dirty="0"/>
          </a:p>
        </p:txBody>
      </p:sp>
      <p:sp>
        <p:nvSpPr>
          <p:cNvPr id="6" name="TextBox 8"/>
          <p:cNvSpPr txBox="1"/>
          <p:nvPr/>
        </p:nvSpPr>
        <p:spPr>
          <a:xfrm>
            <a:off x="990600" y="2929255"/>
            <a:ext cx="3365500" cy="34667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Capitale</a:t>
            </a:r>
            <a:r>
              <a:rPr lang="en-US" b="1" dirty="0" smtClean="0"/>
              <a:t> </a:t>
            </a:r>
            <a:r>
              <a:rPr lang="en-US" b="1" dirty="0" err="1" smtClean="0"/>
              <a:t>culturale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tipi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conoscenze</a:t>
            </a:r>
            <a:r>
              <a:rPr lang="en-US" dirty="0" smtClean="0"/>
              <a:t>, </a:t>
            </a:r>
            <a:r>
              <a:rPr lang="en-US" dirty="0" err="1" smtClean="0"/>
              <a:t>competenze</a:t>
            </a:r>
            <a:r>
              <a:rPr lang="en-US" dirty="0" smtClean="0"/>
              <a:t> e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consentono</a:t>
            </a:r>
            <a:r>
              <a:rPr lang="en-US" dirty="0" smtClean="0"/>
              <a:t> </a:t>
            </a:r>
            <a:r>
              <a:rPr lang="en-US" dirty="0" err="1" smtClean="0"/>
              <a:t>all’attore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rappresentare</a:t>
            </a:r>
            <a:r>
              <a:rPr lang="en-US" dirty="0" smtClean="0"/>
              <a:t>, </a:t>
            </a:r>
            <a:r>
              <a:rPr lang="en-US" dirty="0" err="1" smtClean="0"/>
              <a:t>consapevolmente</a:t>
            </a:r>
            <a:r>
              <a:rPr lang="en-US" dirty="0" smtClean="0"/>
              <a:t> o </a:t>
            </a:r>
            <a:r>
              <a:rPr lang="en-US" dirty="0" err="1" smtClean="0"/>
              <a:t>meno</a:t>
            </a:r>
            <a:r>
              <a:rPr lang="en-US" dirty="0" smtClean="0"/>
              <a:t>,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posizione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in un </a:t>
            </a:r>
            <a:r>
              <a:rPr lang="en-US" dirty="0" err="1" smtClean="0"/>
              <a:t>determinato</a:t>
            </a:r>
            <a:r>
              <a:rPr lang="en-US" dirty="0" smtClean="0"/>
              <a:t> </a:t>
            </a:r>
            <a:r>
              <a:rPr lang="en-US" dirty="0" err="1" smtClean="0"/>
              <a:t>contesto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8"/>
          <p:cNvSpPr txBox="1"/>
          <p:nvPr/>
        </p:nvSpPr>
        <p:spPr>
          <a:xfrm>
            <a:off x="4953000" y="3006725"/>
            <a:ext cx="3444875" cy="31693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Capitale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potenzialmente</a:t>
            </a:r>
            <a:r>
              <a:rPr lang="en-US" dirty="0" smtClean="0"/>
              <a:t> </a:t>
            </a:r>
            <a:r>
              <a:rPr lang="en-US" dirty="0" err="1" smtClean="0"/>
              <a:t>preziose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vista </a:t>
            </a:r>
            <a:r>
              <a:rPr lang="en-US" dirty="0" err="1" smtClean="0"/>
              <a:t>economico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derivano</a:t>
            </a:r>
            <a:r>
              <a:rPr lang="en-US" dirty="0" smtClean="0"/>
              <a:t> </a:t>
            </a:r>
            <a:r>
              <a:rPr lang="en-US" dirty="0" err="1" smtClean="0"/>
              <a:t>dall’appartenenza</a:t>
            </a:r>
            <a:r>
              <a:rPr lang="en-US" dirty="0" smtClean="0"/>
              <a:t> a un </a:t>
            </a:r>
            <a:r>
              <a:rPr lang="en-US" dirty="0" err="1" smtClean="0"/>
              <a:t>gruppo</a:t>
            </a:r>
            <a:r>
              <a:rPr lang="en-US" dirty="0" smtClean="0"/>
              <a:t> 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l’attore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mobilitare</a:t>
            </a:r>
            <a:r>
              <a:rPr lang="en-US" dirty="0" smtClean="0"/>
              <a:t> per </a:t>
            </a:r>
            <a:r>
              <a:rPr lang="en-US" dirty="0" err="1" smtClean="0"/>
              <a:t>raggiungere</a:t>
            </a:r>
            <a:r>
              <a:rPr lang="en-US" dirty="0" smtClean="0"/>
              <a:t> un </a:t>
            </a:r>
            <a:r>
              <a:rPr lang="en-US" dirty="0" err="1" smtClean="0"/>
              <a:t>obiettivo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 </a:t>
            </a:r>
            <a:r>
              <a:rPr lang="en-US" sz="4000" dirty="0" err="1" smtClean="0"/>
              <a:t>sistemi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stratificazione</a:t>
            </a:r>
            <a:r>
              <a:rPr lang="en-US" sz="4000" dirty="0" smtClean="0"/>
              <a:t> </a:t>
            </a:r>
            <a:r>
              <a:rPr lang="en-US" sz="4000" dirty="0" err="1" smtClean="0"/>
              <a:t>nella</a:t>
            </a:r>
            <a:r>
              <a:rPr lang="en-US" sz="4000" dirty="0" smtClean="0"/>
              <a:t> </a:t>
            </a:r>
            <a:r>
              <a:rPr lang="en-US" sz="4000" dirty="0" err="1" smtClean="0"/>
              <a:t>modernità</a:t>
            </a:r>
            <a:r>
              <a:rPr lang="en-US" sz="4000" dirty="0" smtClean="0"/>
              <a:t>: le </a:t>
            </a:r>
            <a:r>
              <a:rPr lang="en-US" sz="4000" dirty="0" err="1" smtClean="0"/>
              <a:t>classi</a:t>
            </a:r>
            <a:r>
              <a:rPr lang="en-US" sz="4000" dirty="0" smtClean="0"/>
              <a:t> </a:t>
            </a:r>
            <a:r>
              <a:rPr lang="en-US" sz="4000" dirty="0" err="1" smtClean="0"/>
              <a:t>sociali</a:t>
            </a:r>
            <a:r>
              <a:rPr lang="en-US" sz="4000" dirty="0" smtClean="0"/>
              <a:t> (5)</a:t>
            </a:r>
            <a:endParaRPr lang="en-US" sz="40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mobilità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r>
              <a:rPr lang="en-US" b="1" dirty="0" smtClean="0"/>
              <a:t>: </a:t>
            </a:r>
            <a:r>
              <a:rPr lang="en-US" dirty="0" err="1" smtClean="0"/>
              <a:t>modificare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posizione</a:t>
            </a:r>
            <a:r>
              <a:rPr lang="en-US" dirty="0" smtClean="0"/>
              <a:t> o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stratificazione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F1E7D08-48EF-44E0-9B36-219371D1AB0D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819400"/>
            <a:ext cx="3391535" cy="16343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Mobilità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Spostamento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individuo</a:t>
            </a:r>
            <a:r>
              <a:rPr lang="en-US" dirty="0" smtClean="0"/>
              <a:t> o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intero</a:t>
            </a:r>
            <a:r>
              <a:rPr lang="en-US" dirty="0" smtClean="0"/>
              <a:t>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posizione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a </a:t>
            </a:r>
            <a:r>
              <a:rPr lang="en-US" dirty="0" err="1" smtClean="0"/>
              <a:t>un’altra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3010535"/>
            <a:ext cx="3836670" cy="25555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Mobilità</a:t>
            </a:r>
            <a:r>
              <a:rPr lang="en-US" b="1" dirty="0" smtClean="0"/>
              <a:t> </a:t>
            </a:r>
            <a:r>
              <a:rPr lang="en-US" b="1" dirty="0" err="1" smtClean="0"/>
              <a:t>strutturale</a:t>
            </a:r>
            <a:r>
              <a:rPr lang="en-US" b="1" dirty="0" smtClean="0"/>
              <a:t> e </a:t>
            </a:r>
            <a:r>
              <a:rPr lang="en-US" b="1" dirty="0" err="1" smtClean="0"/>
              <a:t>mobilità</a:t>
            </a:r>
            <a:r>
              <a:rPr lang="en-US" b="1" dirty="0" smtClean="0"/>
              <a:t> </a:t>
            </a:r>
            <a:r>
              <a:rPr lang="en-US" b="1" dirty="0" err="1" smtClean="0"/>
              <a:t>individuale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La prima </a:t>
            </a:r>
            <a:r>
              <a:rPr lang="en-US" dirty="0" err="1" smtClean="0"/>
              <a:t>consiste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modificazione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occupazionale</a:t>
            </a:r>
            <a:r>
              <a:rPr lang="en-US" dirty="0" smtClean="0"/>
              <a:t>. La </a:t>
            </a:r>
            <a:r>
              <a:rPr lang="en-US" dirty="0" err="1" smtClean="0"/>
              <a:t>seconda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cambiamento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posizione</a:t>
            </a:r>
            <a:r>
              <a:rPr lang="en-US" dirty="0" smtClean="0"/>
              <a:t> </a:t>
            </a:r>
            <a:r>
              <a:rPr lang="en-US" dirty="0" err="1" smtClean="0"/>
              <a:t>dell’individuo</a:t>
            </a:r>
            <a:r>
              <a:rPr lang="en-US" dirty="0" smtClean="0"/>
              <a:t>, a </a:t>
            </a:r>
            <a:r>
              <a:rPr lang="en-US" dirty="0" err="1" smtClean="0"/>
              <a:t>parità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5"/>
          <p:cNvSpPr txBox="1"/>
          <p:nvPr/>
        </p:nvSpPr>
        <p:spPr>
          <a:xfrm>
            <a:off x="990600" y="4419600"/>
            <a:ext cx="33528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La </a:t>
            </a:r>
            <a:r>
              <a:rPr lang="en-US" dirty="0" err="1" smtClean="0"/>
              <a:t>mobilità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: </a:t>
            </a:r>
            <a:r>
              <a:rPr lang="en-US" b="1" dirty="0" err="1" smtClean="0"/>
              <a:t>verticale</a:t>
            </a:r>
            <a:r>
              <a:rPr lang="en-US" b="1" dirty="0" smtClean="0"/>
              <a:t>, </a:t>
            </a:r>
            <a:r>
              <a:rPr lang="en-US" b="1" dirty="0" err="1" smtClean="0"/>
              <a:t>orizzontale</a:t>
            </a:r>
            <a:r>
              <a:rPr lang="en-US" b="1" dirty="0" smtClean="0"/>
              <a:t>, </a:t>
            </a:r>
            <a:r>
              <a:rPr lang="en-US" b="1" dirty="0" err="1" smtClean="0"/>
              <a:t>intragenerazionale</a:t>
            </a:r>
            <a:r>
              <a:rPr lang="en-US" b="1" dirty="0" smtClean="0"/>
              <a:t>, </a:t>
            </a:r>
            <a:r>
              <a:rPr lang="en-US" b="1" dirty="0" err="1" smtClean="0"/>
              <a:t>intergenerazionale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Politiche pubbliche, disuguaglianze e Welfare State (1)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600" dirty="0" smtClean="0"/>
              <a:t>Le politiche pubbliche possono modificare il funzionamento e la struttura del sistema di disuguaglianze: </a:t>
            </a:r>
            <a:r>
              <a:rPr lang="it-IT" sz="2600" b="1" dirty="0" smtClean="0"/>
              <a:t>cittadinanza sociale</a:t>
            </a:r>
            <a:r>
              <a:rPr lang="it-IT" sz="2600" dirty="0" smtClean="0"/>
              <a:t> e </a:t>
            </a:r>
            <a:r>
              <a:rPr lang="it-IT" sz="2600" b="1" dirty="0" smtClean="0"/>
              <a:t>Welfare State</a:t>
            </a:r>
            <a:r>
              <a:rPr lang="it-IT" sz="2600" dirty="0" smtClean="0"/>
              <a:t>.</a:t>
            </a:r>
            <a:endParaRPr lang="it-IT" sz="2600" dirty="0" smtClean="0"/>
          </a:p>
          <a:p>
            <a:pPr>
              <a:buNone/>
            </a:pPr>
            <a:endParaRPr lang="it-IT" sz="2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CB4181B-1279-4966-996B-4574DDE7DEED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581400"/>
            <a:ext cx="3471545" cy="224831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Cittadinanza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diritti</a:t>
            </a:r>
            <a:r>
              <a:rPr lang="en-US" dirty="0" smtClean="0"/>
              <a:t> a </a:t>
            </a:r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economico</a:t>
            </a:r>
            <a:r>
              <a:rPr lang="en-US" dirty="0" smtClean="0"/>
              <a:t> e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permettono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divenire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 a </a:t>
            </a:r>
            <a:r>
              <a:rPr lang="en-US" dirty="0" err="1" smtClean="0"/>
              <a:t>pieno</a:t>
            </a:r>
            <a:r>
              <a:rPr lang="en-US" dirty="0" smtClean="0"/>
              <a:t> </a:t>
            </a:r>
            <a:r>
              <a:rPr lang="en-US" dirty="0" err="1" smtClean="0"/>
              <a:t>titolo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comunità</a:t>
            </a:r>
            <a:r>
              <a:rPr lang="en-US" dirty="0" smtClean="0"/>
              <a:t> </a:t>
            </a:r>
            <a:r>
              <a:rPr lang="en-US" dirty="0" err="1" smtClean="0"/>
              <a:t>politica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4800600" y="3082925"/>
            <a:ext cx="3511550" cy="31685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Welfare State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istituzioni</a:t>
            </a:r>
            <a:r>
              <a:rPr lang="en-US" dirty="0" smtClean="0"/>
              <a:t>,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giuridiche</a:t>
            </a:r>
            <a:r>
              <a:rPr lang="en-US" dirty="0" smtClean="0"/>
              <a:t>,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attori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politiche</a:t>
            </a:r>
            <a:r>
              <a:rPr lang="en-US" dirty="0" smtClean="0"/>
              <a:t> </a:t>
            </a:r>
            <a:r>
              <a:rPr lang="en-US" dirty="0" err="1" smtClean="0"/>
              <a:t>pubbliche</a:t>
            </a:r>
            <a:r>
              <a:rPr lang="en-US" dirty="0" smtClean="0"/>
              <a:t> </a:t>
            </a:r>
            <a:r>
              <a:rPr lang="en-US" dirty="0" err="1" smtClean="0"/>
              <a:t>utilizzate</a:t>
            </a:r>
            <a:r>
              <a:rPr lang="en-US" dirty="0" smtClean="0"/>
              <a:t> per </a:t>
            </a:r>
            <a:r>
              <a:rPr lang="en-US" dirty="0" err="1" smtClean="0"/>
              <a:t>allestire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serie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meccanismi</a:t>
            </a:r>
            <a:r>
              <a:rPr lang="en-US" dirty="0" smtClean="0"/>
              <a:t> </a:t>
            </a:r>
            <a:r>
              <a:rPr lang="en-US" dirty="0" err="1" smtClean="0"/>
              <a:t>sistemici</a:t>
            </a:r>
            <a:r>
              <a:rPr lang="en-US" dirty="0" smtClean="0"/>
              <a:t> </a:t>
            </a:r>
            <a:r>
              <a:rPr lang="en-US" dirty="0" err="1" smtClean="0"/>
              <a:t>volti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gestione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rischi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e </a:t>
            </a:r>
            <a:r>
              <a:rPr lang="en-US" dirty="0" err="1" smtClean="0"/>
              <a:t>esistenziali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Politiche pubbliche, disuguaglianze e Welfare State (2)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Espring-Anderson</a:t>
            </a:r>
            <a:r>
              <a:rPr lang="it-IT" dirty="0" smtClean="0"/>
              <a:t>: i quattro modelli tipici di Welfare State:</a:t>
            </a:r>
            <a:endParaRPr lang="it-IT" dirty="0" smtClean="0"/>
          </a:p>
          <a:p>
            <a:pPr lvl="1">
              <a:buFontTx/>
              <a:buChar char="-"/>
            </a:pPr>
            <a:r>
              <a:rPr lang="it-IT" dirty="0" smtClean="0"/>
              <a:t>Modello socialdemocratico.</a:t>
            </a:r>
            <a:endParaRPr lang="it-IT" dirty="0" smtClean="0"/>
          </a:p>
          <a:p>
            <a:pPr lvl="1">
              <a:buFontTx/>
              <a:buChar char="-"/>
            </a:pPr>
            <a:r>
              <a:rPr lang="it-IT" dirty="0" smtClean="0"/>
              <a:t>Modello corporativo.</a:t>
            </a:r>
            <a:endParaRPr lang="it-IT" dirty="0" smtClean="0"/>
          </a:p>
          <a:p>
            <a:pPr lvl="1">
              <a:buFontTx/>
              <a:buChar char="-"/>
            </a:pPr>
            <a:r>
              <a:rPr lang="it-IT" dirty="0" smtClean="0"/>
              <a:t>Modello mediterraneo.</a:t>
            </a:r>
            <a:endParaRPr lang="it-IT" dirty="0" smtClean="0"/>
          </a:p>
          <a:p>
            <a:pPr lvl="1">
              <a:buFontTx/>
              <a:buChar char="-"/>
            </a:pPr>
            <a:r>
              <a:rPr lang="it-IT" dirty="0" smtClean="0"/>
              <a:t>Modello liberale.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CB4181B-1279-4966-996B-4574DDE7DEED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La struttura di classe nelle società contemporanee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dar conto delle trasformazioni avvenute nei sistemi di stratificazione a partire dagli anni ‘80 e ‘90, sono stati elaborati tre approcci:</a:t>
            </a:r>
            <a:endParaRPr lang="it-IT" dirty="0" smtClean="0"/>
          </a:p>
          <a:p>
            <a:pPr lvl="1">
              <a:buFontTx/>
              <a:buChar char="-"/>
            </a:pPr>
            <a:r>
              <a:rPr lang="it-IT" sz="2200" b="1" dirty="0" smtClean="0"/>
              <a:t>Neo-marxiano</a:t>
            </a:r>
            <a:r>
              <a:rPr lang="it-IT" sz="2200" dirty="0" smtClean="0"/>
              <a:t>: permanenza delle classi e ruolo delle classi medie.</a:t>
            </a:r>
            <a:endParaRPr lang="it-IT" sz="2200" dirty="0" smtClean="0"/>
          </a:p>
          <a:p>
            <a:pPr lvl="1">
              <a:buFontTx/>
              <a:buChar char="-"/>
            </a:pPr>
            <a:r>
              <a:rPr lang="it-IT" sz="2200" b="1" dirty="0" err="1" smtClean="0"/>
              <a:t>Neo-weberiano</a:t>
            </a:r>
            <a:r>
              <a:rPr lang="it-IT" sz="2200" dirty="0" smtClean="0"/>
              <a:t>: multidimensionalità e differenziazione crescente dei sistemi di stratificazione.</a:t>
            </a:r>
            <a:endParaRPr lang="it-IT" sz="2200" dirty="0" smtClean="0"/>
          </a:p>
          <a:p>
            <a:pPr lvl="1">
              <a:buFontTx/>
              <a:buChar char="-"/>
            </a:pPr>
            <a:r>
              <a:rPr lang="it-IT" sz="2200" b="1" dirty="0" smtClean="0"/>
              <a:t>Teorie della complessità</a:t>
            </a:r>
            <a:r>
              <a:rPr lang="it-IT" sz="2200" dirty="0" smtClean="0"/>
              <a:t>: declino delle classi e frammentazione della stratificazione.</a:t>
            </a:r>
            <a:endParaRPr lang="it-IT" sz="2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CB4181B-1279-4966-996B-4574DDE7DEED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globali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Classificare</a:t>
            </a:r>
            <a:r>
              <a:rPr lang="en-US" dirty="0" smtClean="0"/>
              <a:t> le </a:t>
            </a:r>
            <a:r>
              <a:rPr lang="en-US" dirty="0" err="1" smtClean="0"/>
              <a:t>economie</a:t>
            </a:r>
            <a:r>
              <a:rPr lang="en-US" dirty="0" smtClean="0"/>
              <a:t> </a:t>
            </a:r>
            <a:r>
              <a:rPr lang="en-US" dirty="0" err="1" smtClean="0"/>
              <a:t>nazionali</a:t>
            </a:r>
            <a:endParaRPr lang="en-US" dirty="0" smtClean="0"/>
          </a:p>
          <a:p>
            <a:pPr lvl="2"/>
            <a:r>
              <a:rPr lang="en-US" dirty="0" err="1" smtClean="0"/>
              <a:t>Sviluppo</a:t>
            </a:r>
            <a:r>
              <a:rPr lang="en-US" dirty="0" smtClean="0"/>
              <a:t>, </a:t>
            </a:r>
            <a:r>
              <a:rPr lang="en-US" dirty="0" err="1" smtClean="0"/>
              <a:t>paesi</a:t>
            </a:r>
            <a:r>
              <a:rPr lang="en-US" dirty="0" smtClean="0"/>
              <a:t> in via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sviluppo</a:t>
            </a:r>
            <a:r>
              <a:rPr lang="en-US" dirty="0" smtClean="0"/>
              <a:t> e sotto-</a:t>
            </a:r>
            <a:r>
              <a:rPr lang="en-US" dirty="0" err="1" smtClean="0"/>
              <a:t>sviluppo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d’acquisto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840D1F-6142-4FAC-A8CD-C621DE3CCBFF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657600"/>
            <a:ext cx="41148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Disuguaglianza</a:t>
            </a:r>
            <a:r>
              <a:rPr lang="en-US" b="1" dirty="0" smtClean="0"/>
              <a:t> </a:t>
            </a:r>
            <a:r>
              <a:rPr lang="en-US" b="1" dirty="0" err="1" smtClean="0"/>
              <a:t>globale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Differenza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ricchezza</a:t>
            </a:r>
            <a:r>
              <a:rPr lang="en-US" dirty="0" smtClean="0"/>
              <a:t> 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Paesi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globali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119E93-ADE8-47F4-B6FA-C3D2D25B3092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05100" y="571500"/>
            <a:ext cx="3924300" cy="70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globali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C4117D4-7E22-4051-9D77-BDB64F9FF7DA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6" y="1828800"/>
            <a:ext cx="6293954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globali</a:t>
            </a:r>
            <a:r>
              <a:rPr lang="en-US" sz="4000" dirty="0" smtClean="0"/>
              <a:t> (4)</a:t>
            </a:r>
            <a:endParaRPr lang="en-US" sz="40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L’impatto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disuguaglianze</a:t>
            </a:r>
            <a:r>
              <a:rPr lang="en-US" dirty="0" smtClean="0"/>
              <a:t> </a:t>
            </a:r>
            <a:r>
              <a:rPr lang="en-US" dirty="0" err="1" smtClean="0"/>
              <a:t>globali</a:t>
            </a:r>
            <a:endParaRPr lang="en-US" dirty="0" smtClean="0"/>
          </a:p>
          <a:p>
            <a:pPr lvl="2"/>
            <a:r>
              <a:rPr lang="en-US" dirty="0" err="1" smtClean="0"/>
              <a:t>Aspettative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vita e </a:t>
            </a:r>
            <a:r>
              <a:rPr lang="en-US" dirty="0" err="1" smtClean="0"/>
              <a:t>di</a:t>
            </a:r>
            <a:r>
              <a:rPr lang="en-US" dirty="0" smtClean="0"/>
              <a:t> salute.</a:t>
            </a:r>
            <a:endParaRPr lang="en-US" dirty="0" smtClean="0"/>
          </a:p>
          <a:p>
            <a:pPr lvl="2"/>
            <a:r>
              <a:rPr lang="en-US" dirty="0" err="1" smtClean="0"/>
              <a:t>Abitazione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Istruzione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disuguaglianza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Paesi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3AB20C7-700F-4724-8BA0-160142F0E771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Spiegare</a:t>
            </a:r>
            <a:r>
              <a:rPr lang="en-US" sz="3800" dirty="0" smtClean="0"/>
              <a:t> le </a:t>
            </a:r>
            <a:r>
              <a:rPr lang="en-US" sz="3800" dirty="0" err="1" smtClean="0"/>
              <a:t>disuguaglianze</a:t>
            </a:r>
            <a:r>
              <a:rPr lang="en-US" sz="3800" dirty="0" smtClean="0"/>
              <a:t> </a:t>
            </a:r>
            <a:r>
              <a:rPr lang="en-US" sz="3800" dirty="0" err="1" smtClean="0"/>
              <a:t>globali</a:t>
            </a:r>
            <a:r>
              <a:rPr lang="en-US" sz="3800" dirty="0" smtClean="0"/>
              <a:t> (1)</a:t>
            </a:r>
            <a:endParaRPr lang="en-US" sz="3800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Cultura</a:t>
            </a:r>
            <a:r>
              <a:rPr lang="en-US" dirty="0" smtClean="0"/>
              <a:t> e </a:t>
            </a:r>
            <a:r>
              <a:rPr lang="en-US" dirty="0" err="1" smtClean="0"/>
              <a:t>disuguaglianza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r>
              <a:rPr lang="en-US" dirty="0" smtClean="0"/>
              <a:t>: la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modernizzazione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disuguaglianza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r>
              <a:rPr lang="en-US" dirty="0" smtClean="0"/>
              <a:t>: la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dipendenza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4510671-72A6-440E-934E-D33D0660BFD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810635"/>
            <a:ext cx="3823335" cy="163534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Teoria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modernizzazione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attribuisce</a:t>
            </a:r>
            <a:r>
              <a:rPr lang="en-US" dirty="0" smtClean="0"/>
              <a:t> la </a:t>
            </a:r>
            <a:r>
              <a:rPr lang="en-US" dirty="0" err="1" smtClean="0"/>
              <a:t>disuguaglianza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differenze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3810000"/>
            <a:ext cx="39624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Teoria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dipendenza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attribuisce</a:t>
            </a:r>
            <a:r>
              <a:rPr lang="en-US" dirty="0" smtClean="0"/>
              <a:t> la </a:t>
            </a:r>
            <a:r>
              <a:rPr lang="en-US" dirty="0" err="1" smtClean="0"/>
              <a:t>disuguaglianza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r>
              <a:rPr lang="en-US" dirty="0" smtClean="0"/>
              <a:t> </a:t>
            </a:r>
            <a:r>
              <a:rPr lang="en-US" dirty="0" err="1" smtClean="0"/>
              <a:t>allo</a:t>
            </a:r>
            <a:r>
              <a:rPr lang="en-US" dirty="0" smtClean="0"/>
              <a:t> </a:t>
            </a:r>
            <a:r>
              <a:rPr lang="en-US" dirty="0" err="1" smtClean="0"/>
              <a:t>sfruttamento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Paesi</a:t>
            </a:r>
            <a:r>
              <a:rPr lang="en-US" dirty="0" smtClean="0"/>
              <a:t> </a:t>
            </a:r>
            <a:r>
              <a:rPr lang="en-US" dirty="0" err="1" smtClean="0"/>
              <a:t>poveri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parte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ricchi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Argomenti</a:t>
            </a:r>
            <a:r>
              <a:rPr lang="en-US" dirty="0" smtClean="0"/>
              <a:t> </a:t>
            </a:r>
            <a:r>
              <a:rPr lang="en-US" dirty="0" err="1" smtClean="0"/>
              <a:t>trattati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strutturati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disuguaglianza</a:t>
            </a:r>
            <a:r>
              <a:rPr lang="en-US" dirty="0" smtClean="0"/>
              <a:t>: </a:t>
            </a:r>
            <a:r>
              <a:rPr lang="en-US" dirty="0" err="1" smtClean="0"/>
              <a:t>sistemi</a:t>
            </a:r>
            <a:r>
              <a:rPr lang="en-US" dirty="0" smtClean="0"/>
              <a:t> pre-</a:t>
            </a:r>
            <a:r>
              <a:rPr lang="en-US" dirty="0" err="1" smtClean="0"/>
              <a:t>moderni</a:t>
            </a:r>
            <a:r>
              <a:rPr lang="en-US" dirty="0" smtClean="0"/>
              <a:t> e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moderni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Politiche</a:t>
            </a:r>
            <a:r>
              <a:rPr lang="en-US" dirty="0" smtClean="0"/>
              <a:t> </a:t>
            </a:r>
            <a:r>
              <a:rPr lang="en-US" dirty="0" err="1" smtClean="0"/>
              <a:t>pubbliche</a:t>
            </a:r>
            <a:r>
              <a:rPr lang="en-US" dirty="0" smtClean="0"/>
              <a:t>, </a:t>
            </a:r>
            <a:r>
              <a:rPr lang="en-US" dirty="0" err="1" smtClean="0"/>
              <a:t>disuguaglianze</a:t>
            </a:r>
            <a:r>
              <a:rPr lang="en-US" dirty="0" smtClean="0"/>
              <a:t> e Welfare State. </a:t>
            </a:r>
            <a:endParaRPr lang="en-US" dirty="0" smtClean="0"/>
          </a:p>
          <a:p>
            <a:pPr eaLnBrk="1" hangingPunct="1"/>
            <a:r>
              <a:rPr lang="en-US" dirty="0" smtClean="0"/>
              <a:t>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</a:t>
            </a:r>
            <a:r>
              <a:rPr lang="en-US" dirty="0" err="1" smtClean="0"/>
              <a:t>contemporanee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disuguaglianze</a:t>
            </a:r>
            <a:r>
              <a:rPr lang="en-US" dirty="0" smtClean="0"/>
              <a:t> </a:t>
            </a:r>
            <a:r>
              <a:rPr lang="en-US" dirty="0" err="1" smtClean="0"/>
              <a:t>globali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Speigare</a:t>
            </a:r>
            <a:r>
              <a:rPr lang="en-US" dirty="0" smtClean="0"/>
              <a:t> le </a:t>
            </a:r>
            <a:r>
              <a:rPr lang="en-US" dirty="0" err="1" smtClean="0"/>
              <a:t>disuguaglianze</a:t>
            </a:r>
            <a:r>
              <a:rPr lang="en-US" dirty="0" smtClean="0"/>
              <a:t> </a:t>
            </a:r>
            <a:r>
              <a:rPr lang="en-US" dirty="0" err="1" smtClean="0"/>
              <a:t>globali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								</a:t>
            </a:r>
            <a:endParaRPr lang="en-US" i="1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3D8E008-3DCD-45E0-815D-98B18DFD3DE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Spiegare</a:t>
            </a:r>
            <a:r>
              <a:rPr lang="en-US" sz="3800" dirty="0" smtClean="0"/>
              <a:t> le </a:t>
            </a:r>
            <a:r>
              <a:rPr lang="en-US" sz="3800" dirty="0" err="1" smtClean="0"/>
              <a:t>disuguaglianze</a:t>
            </a:r>
            <a:r>
              <a:rPr lang="en-US" sz="3800" dirty="0" smtClean="0"/>
              <a:t> </a:t>
            </a:r>
            <a:r>
              <a:rPr lang="en-US" sz="3800" dirty="0" err="1" smtClean="0"/>
              <a:t>globali</a:t>
            </a:r>
            <a:r>
              <a:rPr lang="en-US" sz="3800" dirty="0" smtClean="0"/>
              <a:t> (2)</a:t>
            </a:r>
            <a:endParaRPr lang="en-US" sz="3800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Colonialismo</a:t>
            </a:r>
            <a:r>
              <a:rPr lang="en-US" dirty="0" smtClean="0"/>
              <a:t> e Neo-</a:t>
            </a:r>
            <a:r>
              <a:rPr lang="en-US" dirty="0" err="1" smtClean="0"/>
              <a:t>colonialismo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405C3B2-51EE-44F8-A786-D33508B47E9F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438400"/>
            <a:ext cx="5463540" cy="163835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/>
              <a:t>C</a:t>
            </a:r>
            <a:r>
              <a:rPr lang="en-US" b="1" dirty="0" err="1" smtClean="0"/>
              <a:t>olonialismo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Utilizzo</a:t>
            </a:r>
            <a:r>
              <a:rPr lang="en-US" dirty="0" smtClean="0"/>
              <a:t> del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militare</a:t>
            </a:r>
            <a:r>
              <a:rPr lang="en-US" dirty="0" smtClean="0"/>
              <a:t>, politico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economico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parte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per </a:t>
            </a:r>
            <a:r>
              <a:rPr lang="en-US" dirty="0" err="1" smtClean="0"/>
              <a:t>dominare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un’altra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, quasi </a:t>
            </a:r>
            <a:r>
              <a:rPr lang="en-US" dirty="0" err="1" smtClean="0"/>
              <a:t>sempre</a:t>
            </a:r>
            <a:r>
              <a:rPr lang="en-US" dirty="0" smtClean="0"/>
              <a:t> per </a:t>
            </a:r>
            <a:r>
              <a:rPr lang="en-US" dirty="0" err="1" smtClean="0"/>
              <a:t>trarne</a:t>
            </a:r>
            <a:r>
              <a:rPr lang="en-US" dirty="0" smtClean="0"/>
              <a:t> un </a:t>
            </a:r>
            <a:r>
              <a:rPr lang="en-US" dirty="0" err="1" smtClean="0"/>
              <a:t>beneficio</a:t>
            </a:r>
            <a:r>
              <a:rPr lang="en-US" dirty="0" smtClean="0"/>
              <a:t> </a:t>
            </a:r>
            <a:r>
              <a:rPr lang="en-US" dirty="0" err="1" smtClean="0"/>
              <a:t>economico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4310063"/>
            <a:ext cx="48006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smtClean="0"/>
              <a:t>Neo-</a:t>
            </a:r>
            <a:r>
              <a:rPr lang="en-US" b="1" dirty="0" err="1" smtClean="0"/>
              <a:t>colonialismo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dominio</a:t>
            </a:r>
            <a:r>
              <a:rPr lang="en-US" dirty="0" smtClean="0"/>
              <a:t> </a:t>
            </a:r>
            <a:r>
              <a:rPr lang="en-US" dirty="0" err="1" smtClean="0"/>
              <a:t>economico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Paesi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poveri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parte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Paesi</a:t>
            </a:r>
            <a:r>
              <a:rPr lang="en-US" dirty="0" smtClean="0"/>
              <a:t> </a:t>
            </a:r>
            <a:r>
              <a:rPr lang="en-US" dirty="0" err="1" smtClean="0"/>
              <a:t>ricchi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l’uso</a:t>
            </a:r>
            <a:r>
              <a:rPr lang="en-US" dirty="0" smtClean="0"/>
              <a:t> del </a:t>
            </a:r>
            <a:r>
              <a:rPr lang="en-US" dirty="0" err="1" smtClean="0"/>
              <a:t>controllo</a:t>
            </a:r>
            <a:r>
              <a:rPr lang="en-US" dirty="0" smtClean="0"/>
              <a:t> politico e/o </a:t>
            </a:r>
            <a:r>
              <a:rPr lang="en-US" dirty="0" err="1" smtClean="0"/>
              <a:t>dell’occupazione</a:t>
            </a:r>
            <a:r>
              <a:rPr lang="en-US" dirty="0" smtClean="0"/>
              <a:t> </a:t>
            </a:r>
            <a:r>
              <a:rPr lang="en-US" dirty="0" err="1" smtClean="0"/>
              <a:t>militare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Spiegare</a:t>
            </a:r>
            <a:r>
              <a:rPr lang="en-US" sz="4000" dirty="0" smtClean="0"/>
              <a:t> le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globali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World System Analysis:</a:t>
            </a:r>
            <a:endParaRPr lang="en-US" dirty="0" smtClean="0"/>
          </a:p>
          <a:p>
            <a:pPr lvl="2"/>
            <a:r>
              <a:rPr lang="en-US" dirty="0" err="1" smtClean="0"/>
              <a:t>Paesi</a:t>
            </a:r>
            <a:r>
              <a:rPr lang="en-US" dirty="0" smtClean="0"/>
              <a:t> </a:t>
            </a:r>
            <a:r>
              <a:rPr lang="en-US" dirty="0" err="1" smtClean="0"/>
              <a:t>centrali</a:t>
            </a:r>
            <a:r>
              <a:rPr lang="en-US" dirty="0" smtClean="0"/>
              <a:t>, </a:t>
            </a:r>
            <a:r>
              <a:rPr lang="en-US" dirty="0" err="1" smtClean="0"/>
              <a:t>periferici</a:t>
            </a:r>
            <a:r>
              <a:rPr lang="en-US" dirty="0" smtClean="0"/>
              <a:t>, semi-</a:t>
            </a:r>
            <a:r>
              <a:rPr lang="en-US" dirty="0" err="1" smtClean="0"/>
              <a:t>periferici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Ruolo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istituzioni</a:t>
            </a:r>
            <a:r>
              <a:rPr lang="en-US" dirty="0" smtClean="0"/>
              <a:t> </a:t>
            </a:r>
            <a:r>
              <a:rPr lang="en-US" dirty="0" err="1" smtClean="0"/>
              <a:t>finanziarie</a:t>
            </a:r>
            <a:r>
              <a:rPr lang="en-US" dirty="0" smtClean="0"/>
              <a:t> </a:t>
            </a:r>
            <a:r>
              <a:rPr lang="en-US" dirty="0" err="1" smtClean="0"/>
              <a:t>globali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6FA2EC9-53A5-4B2A-821F-105EBC90FCC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3429000"/>
            <a:ext cx="3200400" cy="255587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W</a:t>
            </a:r>
            <a:r>
              <a:rPr lang="en-US" b="1" dirty="0" smtClean="0"/>
              <a:t>orld System </a:t>
            </a:r>
            <a:r>
              <a:rPr lang="en-US" b="1" dirty="0"/>
              <a:t>A</a:t>
            </a:r>
            <a:r>
              <a:rPr lang="en-US" b="1" dirty="0" smtClean="0"/>
              <a:t>nalysis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Approccio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concentra</a:t>
            </a:r>
            <a:r>
              <a:rPr lang="en-US" dirty="0" smtClean="0"/>
              <a:t> </a:t>
            </a:r>
            <a:r>
              <a:rPr lang="en-US" dirty="0" err="1" smtClean="0"/>
              <a:t>sull’interdipendenza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Paesi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fanno</a:t>
            </a:r>
            <a:r>
              <a:rPr lang="en-US" dirty="0" smtClean="0"/>
              <a:t> parte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unico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economico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strutturate</a:t>
            </a:r>
            <a:r>
              <a:rPr lang="en-US" sz="4000" dirty="0" smtClean="0"/>
              <a:t>: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sistemi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stratificazione</a:t>
            </a:r>
            <a:r>
              <a:rPr lang="en-US" sz="4000" dirty="0" smtClean="0"/>
              <a:t> </a:t>
            </a:r>
            <a:endParaRPr lang="en-US" sz="40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1600" dirty="0" err="1" smtClean="0"/>
              <a:t>Tutti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stratificazione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basano</a:t>
            </a:r>
            <a:r>
              <a:rPr lang="en-US" sz="1600" dirty="0" smtClean="0"/>
              <a:t> </a:t>
            </a:r>
            <a:r>
              <a:rPr lang="en-US" sz="1600" dirty="0" err="1" smtClean="0"/>
              <a:t>su</a:t>
            </a:r>
            <a:r>
              <a:rPr lang="en-US" sz="1600" dirty="0" smtClean="0"/>
              <a:t> </a:t>
            </a:r>
            <a:r>
              <a:rPr lang="en-US" sz="1600" dirty="0" err="1" smtClean="0"/>
              <a:t>tre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elementi</a:t>
            </a:r>
            <a:r>
              <a:rPr lang="en-US" sz="1600" dirty="0" smtClean="0"/>
              <a:t> </a:t>
            </a:r>
            <a:r>
              <a:rPr lang="en-US" sz="1600" dirty="0" err="1" smtClean="0"/>
              <a:t>chiave</a:t>
            </a:r>
            <a:r>
              <a:rPr lang="en-US" sz="1600" dirty="0" smtClean="0"/>
              <a:t>:</a:t>
            </a:r>
            <a:endParaRPr lang="en-US" sz="1600" dirty="0" smtClean="0"/>
          </a:p>
          <a:p>
            <a:pPr lvl="2"/>
            <a:r>
              <a:rPr lang="en-US" sz="1600" dirty="0" err="1" smtClean="0"/>
              <a:t>L’ineguale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distribuzione</a:t>
            </a:r>
            <a:r>
              <a:rPr lang="en-US" sz="1600" dirty="0" smtClean="0"/>
              <a:t> </a:t>
            </a:r>
            <a:r>
              <a:rPr lang="en-US" sz="1600" dirty="0" err="1" smtClean="0"/>
              <a:t>delle</a:t>
            </a:r>
            <a:r>
              <a:rPr lang="en-US" sz="1600" dirty="0" smtClean="0"/>
              <a:t> </a:t>
            </a:r>
            <a:r>
              <a:rPr lang="en-US" sz="1600" dirty="0" err="1" smtClean="0"/>
              <a:t>risorse</a:t>
            </a:r>
            <a:r>
              <a:rPr lang="en-US" sz="1600" dirty="0" smtClean="0"/>
              <a:t> </a:t>
            </a:r>
            <a:r>
              <a:rPr lang="en-US" sz="1600" dirty="0" err="1" smtClean="0"/>
              <a:t>dotate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valore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2"/>
            <a:r>
              <a:rPr lang="en-US" sz="1600" dirty="0" smtClean="0"/>
              <a:t>La </a:t>
            </a:r>
            <a:r>
              <a:rPr lang="en-US" sz="1600" dirty="0" err="1" smtClean="0"/>
              <a:t>presenza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distinti</a:t>
            </a:r>
            <a:r>
              <a:rPr lang="en-US" sz="1600" dirty="0" smtClean="0"/>
              <a:t> </a:t>
            </a:r>
            <a:r>
              <a:rPr lang="en-US" sz="1600" dirty="0" err="1" smtClean="0"/>
              <a:t>gruppi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formano</a:t>
            </a:r>
            <a:r>
              <a:rPr lang="en-US" sz="1600" dirty="0" smtClean="0"/>
              <a:t> </a:t>
            </a:r>
            <a:r>
              <a:rPr lang="en-US" sz="1600" dirty="0" err="1" smtClean="0"/>
              <a:t>strati</a:t>
            </a:r>
            <a:r>
              <a:rPr lang="en-US" sz="1600" dirty="0" smtClean="0"/>
              <a:t>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 </a:t>
            </a:r>
            <a:r>
              <a:rPr lang="en-US" sz="1600" dirty="0" err="1" smtClean="0"/>
              <a:t>gerarchizzati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2"/>
            <a:r>
              <a:rPr lang="en-US" sz="1600" dirty="0" err="1" smtClean="0"/>
              <a:t>Un’ideologia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cerca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spiegare</a:t>
            </a:r>
            <a:r>
              <a:rPr lang="en-US" sz="1600" dirty="0" smtClean="0"/>
              <a:t> e </a:t>
            </a:r>
            <a:r>
              <a:rPr lang="en-US" sz="1600" dirty="0" err="1" smtClean="0"/>
              <a:t>giustificare</a:t>
            </a:r>
            <a:r>
              <a:rPr lang="en-US" sz="1600" dirty="0" smtClean="0"/>
              <a:t> le </a:t>
            </a:r>
            <a:r>
              <a:rPr lang="en-US" sz="1600" dirty="0" err="1" smtClean="0"/>
              <a:t>disuguaglianze</a:t>
            </a:r>
            <a:r>
              <a:rPr lang="en-US" sz="1600" dirty="0" smtClean="0"/>
              <a:t> </a:t>
            </a:r>
            <a:r>
              <a:rPr lang="en-US" sz="1600" dirty="0" err="1" smtClean="0"/>
              <a:t>esistenti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391C85-11E0-45C8-834E-D2A66CC01921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743200"/>
            <a:ext cx="75438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Sistema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stratificazione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Insieme</a:t>
            </a:r>
            <a:r>
              <a:rPr lang="en-US" sz="1600" dirty="0" smtClean="0"/>
              <a:t> </a:t>
            </a:r>
            <a:r>
              <a:rPr lang="en-US" sz="1600" dirty="0" err="1" smtClean="0"/>
              <a:t>delle</a:t>
            </a:r>
            <a:r>
              <a:rPr lang="en-US" sz="1600" dirty="0" smtClean="0"/>
              <a:t> </a:t>
            </a:r>
            <a:r>
              <a:rPr lang="en-US" sz="1600" dirty="0" err="1" smtClean="0"/>
              <a:t>strutture</a:t>
            </a:r>
            <a:r>
              <a:rPr lang="en-US" sz="1600" dirty="0" smtClean="0"/>
              <a:t> e </a:t>
            </a:r>
            <a:r>
              <a:rPr lang="en-US" sz="1600" dirty="0" err="1" smtClean="0"/>
              <a:t>delle</a:t>
            </a:r>
            <a:r>
              <a:rPr lang="en-US" sz="1600" dirty="0" smtClean="0"/>
              <a:t> </a:t>
            </a:r>
            <a:r>
              <a:rPr lang="en-US" sz="1600" dirty="0" err="1" smtClean="0"/>
              <a:t>norme</a:t>
            </a:r>
            <a:r>
              <a:rPr lang="en-US" sz="1600" dirty="0" smtClean="0"/>
              <a:t> </a:t>
            </a:r>
            <a:r>
              <a:rPr lang="en-US" sz="1600" dirty="0" err="1" smtClean="0"/>
              <a:t>culturali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producono</a:t>
            </a:r>
            <a:r>
              <a:rPr lang="en-US" sz="1600" dirty="0" smtClean="0"/>
              <a:t> e </a:t>
            </a:r>
            <a:r>
              <a:rPr lang="en-US" sz="1600" dirty="0" err="1" smtClean="0"/>
              <a:t>mantengono</a:t>
            </a:r>
            <a:r>
              <a:rPr lang="en-US" sz="1600" dirty="0" smtClean="0"/>
              <a:t> le </a:t>
            </a:r>
            <a:r>
              <a:rPr lang="en-US" sz="1600" dirty="0" err="1" smtClean="0"/>
              <a:t>disuguaglianze</a:t>
            </a:r>
            <a:r>
              <a:rPr lang="en-US" sz="1600" dirty="0" smtClean="0"/>
              <a:t>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 </a:t>
            </a:r>
            <a:r>
              <a:rPr lang="en-US" sz="1600" dirty="0" err="1" smtClean="0"/>
              <a:t>dislocando</a:t>
            </a:r>
            <a:r>
              <a:rPr lang="en-US" sz="1600" dirty="0" smtClean="0"/>
              <a:t> le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in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gerarchia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gruppi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ricevono</a:t>
            </a:r>
            <a:r>
              <a:rPr lang="en-US" sz="1600" dirty="0" smtClean="0"/>
              <a:t> </a:t>
            </a:r>
            <a:r>
              <a:rPr lang="en-US" sz="1600" dirty="0" err="1" smtClean="0"/>
              <a:t>risorse</a:t>
            </a:r>
            <a:r>
              <a:rPr lang="en-US" sz="1600" dirty="0" smtClean="0"/>
              <a:t> </a:t>
            </a:r>
            <a:r>
              <a:rPr lang="en-US" sz="1600" dirty="0" err="1" smtClean="0"/>
              <a:t>diseguali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TextBox 5"/>
          <p:cNvSpPr txBox="1"/>
          <p:nvPr/>
        </p:nvSpPr>
        <p:spPr>
          <a:xfrm>
            <a:off x="980440" y="1823720"/>
            <a:ext cx="7543800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Disuguaglianza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sociale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Distribuzione</a:t>
            </a:r>
            <a:r>
              <a:rPr lang="en-US" sz="1600" dirty="0" smtClean="0"/>
              <a:t> </a:t>
            </a:r>
            <a:r>
              <a:rPr lang="en-US" sz="1600" dirty="0" err="1" smtClean="0"/>
              <a:t>ineguale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varie</a:t>
            </a:r>
            <a:r>
              <a:rPr lang="en-US" sz="1600" dirty="0" smtClean="0"/>
              <a:t> </a:t>
            </a:r>
            <a:r>
              <a:rPr lang="en-US" sz="1600" dirty="0" err="1" smtClean="0"/>
              <a:t>risorse</a:t>
            </a:r>
            <a:r>
              <a:rPr lang="en-US" sz="1600" dirty="0" smtClean="0"/>
              <a:t> </a:t>
            </a:r>
            <a:r>
              <a:rPr lang="en-US" sz="1600" dirty="0" err="1" smtClean="0"/>
              <a:t>economiche</a:t>
            </a:r>
            <a:r>
              <a:rPr lang="en-US" sz="1600" dirty="0" smtClean="0"/>
              <a:t>,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, </a:t>
            </a:r>
            <a:r>
              <a:rPr lang="en-US" sz="1600" dirty="0" err="1" smtClean="0"/>
              <a:t>politiche</a:t>
            </a:r>
            <a:r>
              <a:rPr lang="en-US" sz="1600" dirty="0" smtClean="0"/>
              <a:t> e </a:t>
            </a:r>
            <a:r>
              <a:rPr lang="en-US" sz="1600" dirty="0" err="1" smtClean="0"/>
              <a:t>culturali</a:t>
            </a:r>
            <a:r>
              <a:rPr lang="en-US" sz="1600" dirty="0" smtClean="0"/>
              <a:t> </a:t>
            </a:r>
            <a:r>
              <a:rPr lang="en-US" sz="1600" dirty="0" err="1" smtClean="0"/>
              <a:t>all’interno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un </a:t>
            </a:r>
            <a:r>
              <a:rPr lang="en-US" sz="1600" dirty="0" err="1" smtClean="0"/>
              <a:t>determinato</a:t>
            </a:r>
            <a:r>
              <a:rPr lang="en-US" sz="1600" dirty="0" smtClean="0"/>
              <a:t> </a:t>
            </a:r>
            <a:r>
              <a:rPr lang="en-US" sz="1600" dirty="0" err="1" smtClean="0"/>
              <a:t>contesto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 </a:t>
            </a:r>
            <a:r>
              <a:rPr lang="en-US" sz="4000" dirty="0" err="1" smtClean="0"/>
              <a:t>sistemi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stratificazione</a:t>
            </a:r>
            <a:r>
              <a:rPr lang="en-US" sz="4000" dirty="0" smtClean="0"/>
              <a:t> pre-</a:t>
            </a:r>
            <a:r>
              <a:rPr lang="en-US" sz="4000" dirty="0" err="1" smtClean="0"/>
              <a:t>moderni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schiavitù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partriarcato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D605D25-D209-48C1-A225-510FE39E2001}" type="slidenum">
              <a:rPr lang="en-US" smtClean="0"/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4724400" y="1676400"/>
            <a:ext cx="4051935" cy="25553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/>
              <a:t>S</a:t>
            </a:r>
            <a:r>
              <a:rPr lang="en-US" b="1" dirty="0" err="1" smtClean="0"/>
              <a:t>chiavitù</a:t>
            </a:r>
            <a:endParaRPr lang="en-US" b="1" dirty="0"/>
          </a:p>
          <a:p>
            <a:pPr>
              <a:defRPr/>
            </a:pPr>
            <a:r>
              <a:rPr lang="en-US" dirty="0" smtClean="0"/>
              <a:t>Forma </a:t>
            </a:r>
            <a:r>
              <a:rPr lang="en-US" dirty="0" err="1" smtClean="0"/>
              <a:t>estrema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disuguaglianza</a:t>
            </a:r>
            <a:r>
              <a:rPr lang="en-US" dirty="0" smtClean="0"/>
              <a:t>, per cui </a:t>
            </a:r>
            <a:r>
              <a:rPr lang="en-US" dirty="0" err="1" smtClean="0"/>
              <a:t>alcuni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oggetto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proprietà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(</a:t>
            </a:r>
            <a:r>
              <a:rPr lang="en-US" dirty="0" err="1" smtClean="0"/>
              <a:t>uomini</a:t>
            </a:r>
            <a:r>
              <a:rPr lang="en-US" dirty="0" smtClean="0"/>
              <a:t> </a:t>
            </a:r>
            <a:r>
              <a:rPr lang="en-US" dirty="0" err="1" smtClean="0"/>
              <a:t>liberi</a:t>
            </a:r>
            <a:r>
              <a:rPr lang="en-US" dirty="0" smtClean="0"/>
              <a:t>) e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privati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 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diritto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autonomia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5"/>
          <p:cNvSpPr txBox="1"/>
          <p:nvPr/>
        </p:nvSpPr>
        <p:spPr>
          <a:xfrm>
            <a:off x="533400" y="3275330"/>
            <a:ext cx="4065270" cy="16372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Patriarcato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stratificazione</a:t>
            </a:r>
            <a:r>
              <a:rPr lang="en-US" dirty="0" smtClean="0"/>
              <a:t> </a:t>
            </a:r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primato</a:t>
            </a:r>
            <a:r>
              <a:rPr lang="en-US" dirty="0" smtClean="0"/>
              <a:t> </a:t>
            </a:r>
            <a:r>
              <a:rPr lang="en-US" dirty="0" err="1" smtClean="0"/>
              <a:t>assoluto</a:t>
            </a:r>
            <a:r>
              <a:rPr lang="en-US" dirty="0" smtClean="0"/>
              <a:t> del </a:t>
            </a:r>
            <a:r>
              <a:rPr lang="en-US" dirty="0" err="1" smtClean="0"/>
              <a:t>pater</a:t>
            </a:r>
            <a:r>
              <a:rPr lang="en-US" dirty="0" smtClean="0"/>
              <a:t> </a:t>
            </a:r>
            <a:r>
              <a:rPr lang="en-US" dirty="0" err="1" smtClean="0"/>
              <a:t>familias</a:t>
            </a:r>
            <a:r>
              <a:rPr lang="en-US" dirty="0" smtClean="0"/>
              <a:t> </a:t>
            </a:r>
            <a:r>
              <a:rPr lang="en-US" dirty="0" err="1" smtClean="0"/>
              <a:t>sugli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/>
              <a:t> </a:t>
            </a:r>
            <a:r>
              <a:rPr lang="en-US" dirty="0" err="1" smtClean="0"/>
              <a:t>comunità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 </a:t>
            </a:r>
            <a:r>
              <a:rPr lang="en-US" sz="4000" dirty="0" err="1" smtClean="0"/>
              <a:t>sistemi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stratificazione</a:t>
            </a:r>
            <a:r>
              <a:rPr lang="en-US" sz="4000" dirty="0" smtClean="0"/>
              <a:t> pre-</a:t>
            </a:r>
            <a:r>
              <a:rPr lang="en-US" sz="4000" dirty="0" err="1" smtClean="0"/>
              <a:t>moderni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caste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Il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indiano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smtClean="0"/>
              <a:t>Le 4 </a:t>
            </a:r>
            <a:r>
              <a:rPr lang="en-US" dirty="0" err="1" smtClean="0"/>
              <a:t>maggiori</a:t>
            </a:r>
            <a:r>
              <a:rPr lang="en-US" dirty="0" smtClean="0"/>
              <a:t> caste:</a:t>
            </a:r>
            <a:endParaRPr lang="en-US" dirty="0" smtClean="0"/>
          </a:p>
          <a:p>
            <a:pPr lvl="3">
              <a:spcBef>
                <a:spcPts val="600"/>
              </a:spcBef>
            </a:pPr>
            <a:r>
              <a:rPr lang="en-US" i="1" dirty="0" smtClean="0"/>
              <a:t>Brahmins</a:t>
            </a:r>
            <a:r>
              <a:rPr lang="en-US" dirty="0" smtClean="0"/>
              <a:t>: </a:t>
            </a:r>
            <a:r>
              <a:rPr lang="en-US" dirty="0" err="1" smtClean="0"/>
              <a:t>sacerdoti</a:t>
            </a:r>
            <a:r>
              <a:rPr lang="en-US" dirty="0" smtClean="0"/>
              <a:t>, </a:t>
            </a:r>
            <a:r>
              <a:rPr lang="en-US" dirty="0" err="1" smtClean="0"/>
              <a:t>dotti</a:t>
            </a:r>
            <a:r>
              <a:rPr lang="en-US" dirty="0" smtClean="0"/>
              <a:t> e </a:t>
            </a:r>
            <a:r>
              <a:rPr lang="en-US" dirty="0" err="1" smtClean="0"/>
              <a:t>maestri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sapienza</a:t>
            </a:r>
            <a:r>
              <a:rPr lang="en-US" dirty="0" smtClean="0"/>
              <a:t> </a:t>
            </a:r>
            <a:r>
              <a:rPr lang="en-US" dirty="0" err="1" smtClean="0"/>
              <a:t>spirituale</a:t>
            </a:r>
            <a:r>
              <a:rPr lang="en-US" dirty="0" smtClean="0"/>
              <a:t>.</a:t>
            </a:r>
            <a:endParaRPr lang="en-US" dirty="0" smtClean="0"/>
          </a:p>
          <a:p>
            <a:pPr lvl="3">
              <a:spcBef>
                <a:spcPts val="600"/>
              </a:spcBef>
            </a:pPr>
            <a:r>
              <a:rPr lang="en-US" i="1" dirty="0" err="1" smtClean="0"/>
              <a:t>Kshatriyas</a:t>
            </a:r>
            <a:r>
              <a:rPr lang="en-US" dirty="0" smtClean="0"/>
              <a:t>: re, </a:t>
            </a:r>
            <a:r>
              <a:rPr lang="en-US" dirty="0" err="1" smtClean="0"/>
              <a:t>guerrieri</a:t>
            </a:r>
            <a:r>
              <a:rPr lang="en-US" dirty="0" smtClean="0"/>
              <a:t> e leader </a:t>
            </a:r>
            <a:r>
              <a:rPr lang="en-US" dirty="0" err="1" smtClean="0"/>
              <a:t>politici</a:t>
            </a:r>
            <a:r>
              <a:rPr lang="en-US" dirty="0" smtClean="0"/>
              <a:t>.</a:t>
            </a:r>
            <a:endParaRPr lang="en-US" dirty="0" smtClean="0"/>
          </a:p>
          <a:p>
            <a:pPr lvl="3">
              <a:spcBef>
                <a:spcPts val="600"/>
              </a:spcBef>
            </a:pPr>
            <a:r>
              <a:rPr lang="en-US" i="1" dirty="0" err="1" smtClean="0"/>
              <a:t>Vaisyas</a:t>
            </a:r>
            <a:r>
              <a:rPr lang="en-US" dirty="0" smtClean="0"/>
              <a:t>: </a:t>
            </a:r>
            <a:r>
              <a:rPr lang="en-US" dirty="0" err="1" smtClean="0"/>
              <a:t>latifondisti</a:t>
            </a:r>
            <a:r>
              <a:rPr lang="en-US" dirty="0" smtClean="0"/>
              <a:t>, </a:t>
            </a:r>
            <a:r>
              <a:rPr lang="en-US" dirty="0" err="1" smtClean="0"/>
              <a:t>mercanti</a:t>
            </a:r>
            <a:r>
              <a:rPr lang="en-US" dirty="0" smtClean="0"/>
              <a:t>, </a:t>
            </a:r>
            <a:r>
              <a:rPr lang="en-US" dirty="0" err="1" smtClean="0"/>
              <a:t>artigiani</a:t>
            </a:r>
            <a:r>
              <a:rPr lang="en-US" dirty="0" smtClean="0"/>
              <a:t>.</a:t>
            </a:r>
            <a:endParaRPr lang="en-US" dirty="0" smtClean="0"/>
          </a:p>
          <a:p>
            <a:pPr lvl="3">
              <a:spcBef>
                <a:spcPts val="600"/>
              </a:spcBef>
            </a:pPr>
            <a:r>
              <a:rPr lang="en-US" i="1" dirty="0" err="1" smtClean="0"/>
              <a:t>Sudras</a:t>
            </a:r>
            <a:r>
              <a:rPr lang="en-US" dirty="0" smtClean="0"/>
              <a:t>: </a:t>
            </a:r>
            <a:r>
              <a:rPr lang="en-US" dirty="0" err="1" smtClean="0"/>
              <a:t>contadini</a:t>
            </a:r>
            <a:r>
              <a:rPr lang="en-US" dirty="0" smtClean="0"/>
              <a:t>, </a:t>
            </a:r>
            <a:r>
              <a:rPr lang="en-US" dirty="0" err="1" smtClean="0"/>
              <a:t>domestici</a:t>
            </a:r>
            <a:r>
              <a:rPr lang="en-US" dirty="0" smtClean="0"/>
              <a:t> e </a:t>
            </a:r>
            <a:r>
              <a:rPr lang="en-US" dirty="0" err="1" smtClean="0"/>
              <a:t>lavoratori</a:t>
            </a:r>
            <a:r>
              <a:rPr lang="en-US" dirty="0" smtClean="0"/>
              <a:t> </a:t>
            </a:r>
            <a:r>
              <a:rPr lang="en-US" dirty="0" err="1" smtClean="0"/>
              <a:t>manuali</a:t>
            </a:r>
            <a:r>
              <a:rPr lang="en-US" dirty="0" smtClean="0"/>
              <a:t>.</a:t>
            </a:r>
            <a:endParaRPr lang="en-US" dirty="0" smtClean="0"/>
          </a:p>
          <a:p>
            <a:pPr lvl="2">
              <a:spcBef>
                <a:spcPts val="600"/>
              </a:spcBef>
            </a:pP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err="1" smtClean="0"/>
              <a:t>Fuori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i="1" dirty="0" err="1" smtClean="0"/>
              <a:t>sistema</a:t>
            </a:r>
            <a:r>
              <a:rPr lang="en-US" dirty="0" smtClean="0"/>
              <a:t>: </a:t>
            </a:r>
            <a:r>
              <a:rPr lang="en-US" i="1" dirty="0" err="1" smtClean="0"/>
              <a:t>Dalits</a:t>
            </a:r>
            <a:r>
              <a:rPr lang="en-US" dirty="0" smtClean="0"/>
              <a:t> (“</a:t>
            </a:r>
            <a:r>
              <a:rPr lang="en-US" dirty="0" err="1" smtClean="0"/>
              <a:t>intoccabili</a:t>
            </a:r>
            <a:r>
              <a:rPr lang="en-US" dirty="0" smtClean="0"/>
              <a:t>”).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5BCD26-FC2E-4FB9-9472-BAE0CBA9C4B7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2530" y="1417955"/>
            <a:ext cx="4078605" cy="163506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Sistema</a:t>
            </a:r>
            <a:r>
              <a:rPr lang="en-US" b="1" dirty="0" smtClean="0"/>
              <a:t> </a:t>
            </a:r>
            <a:r>
              <a:rPr lang="en-US" b="1" dirty="0" err="1" smtClean="0"/>
              <a:t>delle</a:t>
            </a:r>
            <a:r>
              <a:rPr lang="en-US" b="1" dirty="0" smtClean="0"/>
              <a:t> caste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stratificazione</a:t>
            </a:r>
            <a:r>
              <a:rPr lang="en-US" dirty="0" smtClean="0"/>
              <a:t> </a:t>
            </a:r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diverse </a:t>
            </a:r>
            <a:r>
              <a:rPr lang="en-US" dirty="0" err="1" smtClean="0"/>
              <a:t>caratteristiche</a:t>
            </a:r>
            <a:r>
              <a:rPr lang="en-US" dirty="0" smtClean="0"/>
              <a:t> </a:t>
            </a:r>
            <a:r>
              <a:rPr lang="en-US" dirty="0" err="1" smtClean="0"/>
              <a:t>ascrittive</a:t>
            </a:r>
            <a:r>
              <a:rPr lang="en-US" dirty="0" smtClean="0"/>
              <a:t> determinate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nascita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 </a:t>
            </a:r>
            <a:r>
              <a:rPr lang="en-US" sz="4000" dirty="0" err="1" smtClean="0"/>
              <a:t>sistemi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stratificazione</a:t>
            </a:r>
            <a:r>
              <a:rPr lang="en-US" sz="4000" dirty="0" smtClean="0"/>
              <a:t> pre-</a:t>
            </a:r>
            <a:r>
              <a:rPr lang="en-US" sz="4000" dirty="0" err="1" smtClean="0"/>
              <a:t>moderni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Il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medievale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ceti</a:t>
            </a:r>
            <a:endParaRPr lang="en-US" dirty="0" smtClean="0"/>
          </a:p>
          <a:p>
            <a:pPr lvl="2"/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strati</a:t>
            </a:r>
            <a:r>
              <a:rPr lang="en-US" dirty="0" smtClean="0"/>
              <a:t> </a:t>
            </a:r>
            <a:r>
              <a:rPr lang="en-US" dirty="0" err="1" smtClean="0"/>
              <a:t>costituivano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principali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:</a:t>
            </a:r>
            <a:endParaRPr lang="en-US" dirty="0" smtClean="0"/>
          </a:p>
          <a:p>
            <a:pPr lvl="3"/>
            <a:r>
              <a:rPr lang="en-US" dirty="0" smtClean="0"/>
              <a:t>I </a:t>
            </a:r>
            <a:r>
              <a:rPr lang="en-US" dirty="0" err="1" smtClean="0"/>
              <a:t>nobili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smtClean="0"/>
              <a:t>Il </a:t>
            </a:r>
            <a:r>
              <a:rPr lang="en-US" dirty="0" err="1" smtClean="0"/>
              <a:t>clero</a:t>
            </a:r>
            <a:r>
              <a:rPr lang="en-US" dirty="0" smtClean="0"/>
              <a:t> </a:t>
            </a:r>
            <a:r>
              <a:rPr lang="en-US" dirty="0" err="1" smtClean="0"/>
              <a:t>cristiano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smtClean="0"/>
              <a:t>Il </a:t>
            </a:r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stato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888055B-E07C-4EC7-8FEE-07F472990D1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3757295"/>
            <a:ext cx="4210685" cy="194163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Ceto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Strato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cui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associati</a:t>
            </a:r>
            <a:r>
              <a:rPr lang="en-US" dirty="0" smtClean="0"/>
              <a:t> </a:t>
            </a:r>
            <a:r>
              <a:rPr lang="en-US" dirty="0" err="1" smtClean="0"/>
              <a:t>diritti</a:t>
            </a:r>
            <a:r>
              <a:rPr lang="en-US" dirty="0" smtClean="0"/>
              <a:t>, </a:t>
            </a:r>
            <a:r>
              <a:rPr lang="en-US" dirty="0" err="1" smtClean="0"/>
              <a:t>doveri</a:t>
            </a:r>
            <a:r>
              <a:rPr lang="en-US" dirty="0" smtClean="0"/>
              <a:t> e </a:t>
            </a:r>
            <a:r>
              <a:rPr lang="en-US" dirty="0" err="1" smtClean="0"/>
              <a:t>privilegi</a:t>
            </a:r>
            <a:r>
              <a:rPr lang="en-US" dirty="0" smtClean="0"/>
              <a:t> </a:t>
            </a:r>
            <a:r>
              <a:rPr lang="en-US" dirty="0" err="1" smtClean="0"/>
              <a:t>specifici</a:t>
            </a:r>
            <a:r>
              <a:rPr lang="en-US" dirty="0" smtClean="0"/>
              <a:t>, </a:t>
            </a:r>
            <a:r>
              <a:rPr lang="en-US" dirty="0" err="1" smtClean="0"/>
              <a:t>individuati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Diritto</a:t>
            </a:r>
            <a:r>
              <a:rPr lang="en-US" dirty="0" smtClean="0"/>
              <a:t>, e </a:t>
            </a:r>
            <a:r>
              <a:rPr lang="en-US" dirty="0" err="1" smtClean="0"/>
              <a:t>connotato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un </a:t>
            </a:r>
            <a:r>
              <a:rPr lang="en-US" dirty="0" err="1" smtClean="0"/>
              <a:t>determinato</a:t>
            </a:r>
            <a:r>
              <a:rPr lang="en-US" dirty="0" smtClean="0"/>
              <a:t> stile </a:t>
            </a:r>
            <a:r>
              <a:rPr lang="en-US" dirty="0" err="1" smtClean="0"/>
              <a:t>di</a:t>
            </a:r>
            <a:r>
              <a:rPr lang="en-US" dirty="0" smtClean="0"/>
              <a:t> vita.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stratificazione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modernità</a:t>
            </a:r>
            <a:r>
              <a:rPr lang="en-US" dirty="0" smtClean="0"/>
              <a:t>: le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(1)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L’analisi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Karl Marx</a:t>
            </a:r>
            <a:endParaRPr lang="en-US" dirty="0" smtClean="0"/>
          </a:p>
          <a:p>
            <a:pPr lvl="2"/>
            <a:r>
              <a:rPr lang="en-US" dirty="0" smtClean="0"/>
              <a:t>Il </a:t>
            </a:r>
            <a:r>
              <a:rPr lang="en-US" dirty="0" err="1" smtClean="0"/>
              <a:t>controllo</a:t>
            </a:r>
            <a:r>
              <a:rPr lang="en-US" dirty="0" smtClean="0"/>
              <a:t> del </a:t>
            </a:r>
            <a:r>
              <a:rPr lang="en-US" dirty="0" err="1" smtClean="0"/>
              <a:t>capitale</a:t>
            </a:r>
            <a:r>
              <a:rPr lang="en-US" dirty="0" smtClean="0"/>
              <a:t>: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capitalista</a:t>
            </a:r>
            <a:r>
              <a:rPr lang="en-US" dirty="0" smtClean="0"/>
              <a:t> e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operaia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C43C48-2B74-412F-B381-CE0FADEE46A0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867025"/>
            <a:ext cx="29718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Capitale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Denaro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investire</a:t>
            </a:r>
            <a:r>
              <a:rPr lang="en-US" dirty="0" smtClean="0"/>
              <a:t> in </a:t>
            </a:r>
            <a:r>
              <a:rPr lang="en-US" dirty="0" err="1" smtClean="0"/>
              <a:t>fabbriche</a:t>
            </a:r>
            <a:r>
              <a:rPr lang="en-US" dirty="0" smtClean="0"/>
              <a:t>, </a:t>
            </a:r>
            <a:r>
              <a:rPr lang="en-US" dirty="0" err="1" smtClean="0"/>
              <a:t>terreni</a:t>
            </a:r>
            <a:r>
              <a:rPr lang="en-US" dirty="0" smtClean="0"/>
              <a:t> e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imprese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284663"/>
            <a:ext cx="46482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Classe</a:t>
            </a:r>
            <a:r>
              <a:rPr lang="en-US" b="1" dirty="0" smtClean="0"/>
              <a:t> </a:t>
            </a:r>
            <a:r>
              <a:rPr lang="en-US" b="1" dirty="0" err="1" smtClean="0"/>
              <a:t>capitalista</a:t>
            </a:r>
            <a:r>
              <a:rPr lang="en-US" b="1" dirty="0" smtClean="0"/>
              <a:t> </a:t>
            </a:r>
            <a:r>
              <a:rPr lang="en-US" dirty="0" smtClean="0"/>
              <a:t>(o </a:t>
            </a:r>
            <a:r>
              <a:rPr lang="en-US" i="1" dirty="0" err="1" smtClean="0"/>
              <a:t>borghesia</a:t>
            </a:r>
            <a:r>
              <a:rPr lang="en-US" dirty="0" smtClean="0"/>
              <a:t>)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controlla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capitale</a:t>
            </a:r>
            <a:r>
              <a:rPr lang="en-US" dirty="0" smtClean="0"/>
              <a:t> e </a:t>
            </a:r>
            <a:r>
              <a:rPr lang="en-US" dirty="0" err="1" smtClean="0"/>
              <a:t>possiede</a:t>
            </a:r>
            <a:r>
              <a:rPr lang="en-US" dirty="0" smtClean="0"/>
              <a:t> I </a:t>
            </a:r>
            <a:r>
              <a:rPr lang="en-US" dirty="0" err="1" smtClean="0"/>
              <a:t>mezzi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produzione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5381625"/>
            <a:ext cx="4648200" cy="7143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Classe</a:t>
            </a:r>
            <a:r>
              <a:rPr lang="en-US" b="1" dirty="0" smtClean="0"/>
              <a:t> </a:t>
            </a:r>
            <a:r>
              <a:rPr lang="en-US" b="1" dirty="0" err="1" smtClean="0"/>
              <a:t>operaia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dirty="0" smtClean="0"/>
              <a:t>o </a:t>
            </a:r>
            <a:r>
              <a:rPr lang="en-US" i="1" dirty="0" err="1" smtClean="0"/>
              <a:t>proletariato</a:t>
            </a:r>
            <a:r>
              <a:rPr lang="en-US" dirty="0" smtClean="0"/>
              <a:t>)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vive del </a:t>
            </a:r>
            <a:r>
              <a:rPr lang="en-US" dirty="0" err="1" smtClean="0"/>
              <a:t>proprio</a:t>
            </a:r>
            <a:r>
              <a:rPr lang="en-US" dirty="0" smtClean="0"/>
              <a:t> </a:t>
            </a:r>
            <a:r>
              <a:rPr lang="en-US" dirty="0" err="1" smtClean="0"/>
              <a:t>salario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090862"/>
            <a:ext cx="33528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Classe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condividono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medesima</a:t>
            </a:r>
            <a:r>
              <a:rPr lang="en-US" dirty="0" smtClean="0"/>
              <a:t> </a:t>
            </a:r>
            <a:r>
              <a:rPr lang="en-US" dirty="0" err="1" smtClean="0"/>
              <a:t>posizone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rapporti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produzione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stratificazione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modernità</a:t>
            </a:r>
            <a:r>
              <a:rPr lang="en-US" dirty="0" smtClean="0"/>
              <a:t>: le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(2)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Max Weber e le “chances </a:t>
            </a:r>
            <a:r>
              <a:rPr lang="en-US" sz="2700" dirty="0" err="1" smtClean="0"/>
              <a:t>di</a:t>
            </a:r>
            <a:r>
              <a:rPr lang="en-US" sz="2700" dirty="0" smtClean="0"/>
              <a:t> vita”: </a:t>
            </a:r>
            <a:r>
              <a:rPr lang="en-US" sz="2700" dirty="0" err="1" smtClean="0"/>
              <a:t>interazione</a:t>
            </a:r>
            <a:r>
              <a:rPr lang="en-US" sz="2700" dirty="0" smtClean="0"/>
              <a:t> </a:t>
            </a:r>
            <a:r>
              <a:rPr lang="en-US" sz="2700" dirty="0" err="1" smtClean="0"/>
              <a:t>tra</a:t>
            </a:r>
            <a:r>
              <a:rPr lang="en-US" sz="2700" dirty="0" smtClean="0"/>
              <a:t> </a:t>
            </a:r>
            <a:r>
              <a:rPr lang="en-US" sz="2700" dirty="0" err="1" smtClean="0"/>
              <a:t>diversi</a:t>
            </a:r>
            <a:r>
              <a:rPr lang="en-US" sz="2700" dirty="0" smtClean="0"/>
              <a:t> tipi </a:t>
            </a:r>
            <a:r>
              <a:rPr lang="en-US" sz="2700" dirty="0" err="1" smtClean="0"/>
              <a:t>di</a:t>
            </a:r>
            <a:r>
              <a:rPr lang="en-US" sz="2700" dirty="0" smtClean="0"/>
              <a:t> </a:t>
            </a:r>
            <a:r>
              <a:rPr lang="en-US" sz="2700" dirty="0" err="1" smtClean="0"/>
              <a:t>disuguaglianza</a:t>
            </a:r>
            <a:r>
              <a:rPr lang="en-US" sz="2700" dirty="0" smtClean="0"/>
              <a:t>.</a:t>
            </a:r>
            <a:endParaRPr lang="en-US" sz="27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C43C48-2B74-412F-B381-CE0FADEE46A0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81905" y="2667635"/>
            <a:ext cx="3409950" cy="13316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Status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Manifestazione</a:t>
            </a:r>
            <a:r>
              <a:rPr lang="en-US" dirty="0" smtClean="0"/>
              <a:t> e </a:t>
            </a:r>
            <a:r>
              <a:rPr lang="en-US" dirty="0" err="1" smtClean="0"/>
              <a:t>riconoscimento</a:t>
            </a:r>
            <a:r>
              <a:rPr lang="en-US" dirty="0" smtClean="0"/>
              <a:t> </a:t>
            </a:r>
            <a:r>
              <a:rPr lang="en-US" dirty="0" err="1" smtClean="0"/>
              <a:t>differenziato</a:t>
            </a:r>
            <a:r>
              <a:rPr lang="en-US" dirty="0" smtClean="0"/>
              <a:t> del </a:t>
            </a:r>
            <a:r>
              <a:rPr lang="en-US" dirty="0" err="1" smtClean="0"/>
              <a:t>prestigio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114800"/>
            <a:ext cx="46482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Partito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Gruppo</a:t>
            </a:r>
            <a:r>
              <a:rPr lang="en-US" dirty="0" smtClean="0"/>
              <a:t> politico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agisce</a:t>
            </a:r>
            <a:r>
              <a:rPr lang="en-US" dirty="0" smtClean="0"/>
              <a:t> per </a:t>
            </a:r>
            <a:r>
              <a:rPr lang="en-US" dirty="0" err="1" smtClean="0"/>
              <a:t>raggiungere</a:t>
            </a:r>
            <a:r>
              <a:rPr lang="en-US" dirty="0" smtClean="0"/>
              <a:t> un </a:t>
            </a:r>
            <a:r>
              <a:rPr lang="en-US" dirty="0" err="1" smtClean="0"/>
              <a:t>determinato</a:t>
            </a:r>
            <a:r>
              <a:rPr lang="en-US" dirty="0" smtClean="0"/>
              <a:t> </a:t>
            </a:r>
            <a:r>
              <a:rPr lang="en-US" dirty="0" err="1" smtClean="0"/>
              <a:t>obiettivo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5181600"/>
            <a:ext cx="4780280" cy="13249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Classe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in </a:t>
            </a:r>
            <a:r>
              <a:rPr lang="en-US" dirty="0" err="1" smtClean="0"/>
              <a:t>comune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medesima</a:t>
            </a:r>
            <a:r>
              <a:rPr lang="en-US" dirty="0" smtClean="0"/>
              <a:t> </a:t>
            </a:r>
            <a:r>
              <a:rPr lang="en-US" dirty="0" err="1" smtClean="0"/>
              <a:t>posizione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mercato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786777"/>
            <a:ext cx="33528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smtClean="0"/>
              <a:t>Chances </a:t>
            </a:r>
            <a:r>
              <a:rPr lang="en-US" b="1" dirty="0" err="1" smtClean="0"/>
              <a:t>di</a:t>
            </a:r>
            <a:r>
              <a:rPr lang="en-US" b="1" dirty="0" smtClean="0"/>
              <a:t> vita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Possibilità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accedere</a:t>
            </a:r>
            <a:r>
              <a:rPr lang="en-US" dirty="0" smtClean="0"/>
              <a:t> a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economiche</a:t>
            </a:r>
            <a:r>
              <a:rPr lang="en-US" dirty="0" smtClean="0"/>
              <a:t> e </a:t>
            </a:r>
            <a:r>
              <a:rPr lang="en-US" dirty="0" err="1" smtClean="0"/>
              <a:t>culturali</a:t>
            </a:r>
            <a:r>
              <a:rPr lang="en-US" dirty="0" smtClean="0"/>
              <a:t> </a:t>
            </a:r>
            <a:r>
              <a:rPr lang="en-US" dirty="0" err="1" smtClean="0"/>
              <a:t>apprezzate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stratificazione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modernità</a:t>
            </a:r>
            <a:r>
              <a:rPr lang="en-US" dirty="0" smtClean="0"/>
              <a:t>: le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(3)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stratificazione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classi</a:t>
            </a:r>
            <a:r>
              <a:rPr lang="en-US" dirty="0" smtClean="0"/>
              <a:t> è </a:t>
            </a:r>
            <a:r>
              <a:rPr lang="en-US" dirty="0" err="1" smtClean="0"/>
              <a:t>funzionale</a:t>
            </a:r>
            <a:r>
              <a:rPr lang="en-US" dirty="0" smtClean="0"/>
              <a:t>?</a:t>
            </a:r>
            <a:endParaRPr lang="en-US" dirty="0" smtClean="0"/>
          </a:p>
          <a:p>
            <a:pPr lvl="2"/>
            <a:r>
              <a:rPr lang="en-US" dirty="0" smtClean="0"/>
              <a:t>Davis e Moore: la </a:t>
            </a:r>
            <a:r>
              <a:rPr lang="en-US" dirty="0" err="1" smtClean="0"/>
              <a:t>stratificazione</a:t>
            </a:r>
            <a:r>
              <a:rPr lang="en-US" dirty="0" smtClean="0"/>
              <a:t> </a:t>
            </a:r>
            <a:r>
              <a:rPr lang="en-US" dirty="0" err="1" smtClean="0"/>
              <a:t>aiuta</a:t>
            </a:r>
            <a:r>
              <a:rPr lang="en-US" dirty="0" smtClean="0"/>
              <a:t> a: ”fare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le </a:t>
            </a:r>
            <a:r>
              <a:rPr lang="en-US" dirty="0" err="1" smtClean="0"/>
              <a:t>posizioni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importanti</a:t>
            </a:r>
            <a:r>
              <a:rPr lang="en-US" dirty="0" smtClean="0"/>
              <a:t> </a:t>
            </a:r>
            <a:r>
              <a:rPr lang="en-US" dirty="0" err="1" smtClean="0"/>
              <a:t>vengano</a:t>
            </a:r>
            <a:r>
              <a:rPr lang="en-US" dirty="0" smtClean="0"/>
              <a:t> </a:t>
            </a:r>
            <a:r>
              <a:rPr lang="en-US" dirty="0" err="1" smtClean="0"/>
              <a:t>coscienziosamente</a:t>
            </a:r>
            <a:r>
              <a:rPr lang="en-US" dirty="0" smtClean="0"/>
              <a:t> </a:t>
            </a:r>
            <a:r>
              <a:rPr lang="en-US" dirty="0" err="1" smtClean="0"/>
              <a:t>occupate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qualificate</a:t>
            </a:r>
            <a:r>
              <a:rPr lang="en-US" dirty="0" smtClean="0"/>
              <a:t>” (1945).</a:t>
            </a:r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err="1" smtClean="0"/>
              <a:t>Critiche</a:t>
            </a:r>
            <a:r>
              <a:rPr lang="en-US" dirty="0" smtClean="0"/>
              <a:t>:</a:t>
            </a:r>
            <a:endParaRPr lang="en-US" dirty="0" smtClean="0"/>
          </a:p>
          <a:p>
            <a:pPr lvl="3">
              <a:buFontTx/>
              <a:buChar char="-"/>
            </a:pPr>
            <a:r>
              <a:rPr lang="en-US" dirty="0" smtClean="0"/>
              <a:t>La </a:t>
            </a:r>
            <a:r>
              <a:rPr lang="en-US" dirty="0" err="1" smtClean="0"/>
              <a:t>disuguaglianza</a:t>
            </a:r>
            <a:r>
              <a:rPr lang="en-US" dirty="0" smtClean="0"/>
              <a:t> </a:t>
            </a:r>
            <a:r>
              <a:rPr lang="en-US" dirty="0" err="1" smtClean="0"/>
              <a:t>preesistente</a:t>
            </a:r>
            <a:r>
              <a:rPr lang="en-US" dirty="0" smtClean="0"/>
              <a:t> </a:t>
            </a:r>
            <a:r>
              <a:rPr lang="en-US" dirty="0" err="1" smtClean="0"/>
              <a:t>incide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capacità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competere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persona.</a:t>
            </a:r>
            <a:endParaRPr lang="en-US" dirty="0" smtClean="0"/>
          </a:p>
          <a:p>
            <a:pPr lvl="3">
              <a:buFontTx/>
              <a:buChar char="-"/>
            </a:pP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sarebbero</a:t>
            </a:r>
            <a:r>
              <a:rPr lang="en-US" dirty="0" smtClean="0"/>
              <a:t> le “</a:t>
            </a:r>
            <a:r>
              <a:rPr lang="en-US" dirty="0" err="1" smtClean="0"/>
              <a:t>posizioni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importanti</a:t>
            </a:r>
            <a:r>
              <a:rPr lang="en-US" dirty="0" smtClean="0"/>
              <a:t>”?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7BE0219-DC8E-4191-8DAA-383D3373B1CB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8609</Words>
  <Application>WPS Presentation</Application>
  <PresentationFormat>On-screen Show (4:3)</PresentationFormat>
  <Paragraphs>295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6:  Stratificazione, classi sociali e disuguaglianze globali</vt:lpstr>
      <vt:lpstr>Argomenti trattati</vt:lpstr>
      <vt:lpstr>Le disuguaglianze strutturate: i sistemi di stratificazione </vt:lpstr>
      <vt:lpstr>I sistemi di stratificazione pre-moderni (1)</vt:lpstr>
      <vt:lpstr>I sistemi di stratificazione pre-moderni (2)</vt:lpstr>
      <vt:lpstr>I sistemi di stratificazione pre-moderni (3)</vt:lpstr>
      <vt:lpstr>I sistemi di stratificazione nella modernità: le classi sociali (1)</vt:lpstr>
      <vt:lpstr>I sistemi di stratificazione nella modernità: le classi sociali (2)</vt:lpstr>
      <vt:lpstr>I sistemi di stratificazione nella modernità: le classi sociali (3)</vt:lpstr>
      <vt:lpstr>I sistemi di stratificazione nella modernità: le classi sociali (4)</vt:lpstr>
      <vt:lpstr>I sistemi di stratificazione nella modernità: le classi sociali (5)</vt:lpstr>
      <vt:lpstr>Politiche pubbliche, disuguaglianze e Welfare State (1)</vt:lpstr>
      <vt:lpstr>Politiche pubbliche, disuguaglianze e Welfare State (2)</vt:lpstr>
      <vt:lpstr>La struttura di classe nelle società contemporanee</vt:lpstr>
      <vt:lpstr>Potere e disuguaglianze globali (1)</vt:lpstr>
      <vt:lpstr>Potere e disuguaglianze globali (2)</vt:lpstr>
      <vt:lpstr>Potere e disuguaglianze globali (3)</vt:lpstr>
      <vt:lpstr>Potere e disuguaglianze globali (4)</vt:lpstr>
      <vt:lpstr>Spiegare le disuguaglianze globali (1)</vt:lpstr>
      <vt:lpstr>Spiegare le disuguaglianze globali (2)</vt:lpstr>
      <vt:lpstr>Spiegare le disuguaglianze globali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59</cp:revision>
  <dcterms:created xsi:type="dcterms:W3CDTF">2011-08-15T14:37:00Z</dcterms:created>
  <dcterms:modified xsi:type="dcterms:W3CDTF">2017-10-05T12:38:42Z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