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3"/>
  </p:notesMasterIdLst>
  <p:sldIdLst>
    <p:sldId id="256" r:id="rId3"/>
    <p:sldId id="271" r:id="rId4"/>
    <p:sldId id="257" r:id="rId5"/>
    <p:sldId id="279" r:id="rId6"/>
    <p:sldId id="283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FDBD03-948B-45E7-86C1-5CE920557AF4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E1CC5E-936A-46FD-9A44-7D7845E8A625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7ECE9F3-3D1B-45A9-B71C-6124F40F5A04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076F2B5-59E3-443C-AE76-E149DC491568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F895A0-EC72-4DAA-B460-2A6CE39E65EC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0DFFD0E-1AEB-42F6-B57E-E092C8ECF8D6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95009A-D3D3-4ADA-BBEA-EF4FD03412D9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A7968-93E6-4B08-A3BD-1DA6397D3B66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0D8AA1-2BCD-4B86-B986-5E6220730C8F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91BCF-B4EC-4E51-8582-A330102630B2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648F70-C26E-4B79-B6C5-8F769BF9EEAC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2AB719-0B3E-4732-A267-A891BC7A16E5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2: 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dirty="0" smtClean="0"/>
              <a:t> </a:t>
            </a:r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sociologia come scienza empirica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Rapporto tra teoria e ricerca sociale.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La controversia sul metodo delle scienze sociali (Popper vs Adorno).</a:t>
            </a:r>
            <a:endParaRPr lang="it-IT" dirty="0" smtClean="0"/>
          </a:p>
          <a:p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362200"/>
            <a:ext cx="3848100" cy="8683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smtClean="0"/>
              <a:t>Meta-dati</a:t>
            </a:r>
            <a:endParaRPr lang="it-IT" sz="1500" b="1" dirty="0"/>
          </a:p>
          <a:p>
            <a:r>
              <a:rPr lang="it-IT" sz="1500" dirty="0" smtClean="0"/>
              <a:t>Definizioni che precedono e fondano uno studio empirico concreto.</a:t>
            </a:r>
            <a:endParaRPr lang="en-US" sz="1500" dirty="0"/>
          </a:p>
        </p:txBody>
      </p:sp>
      <p:sp>
        <p:nvSpPr>
          <p:cNvPr id="7" name="TextBox 5"/>
          <p:cNvSpPr txBox="1"/>
          <p:nvPr/>
        </p:nvSpPr>
        <p:spPr>
          <a:xfrm>
            <a:off x="4953000" y="2360930"/>
            <a:ext cx="3900805" cy="199314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smtClean="0"/>
              <a:t>Teorie a medio raggio</a:t>
            </a:r>
            <a:endParaRPr lang="it-IT" sz="1500" b="1" dirty="0"/>
          </a:p>
          <a:p>
            <a:r>
              <a:rPr lang="it-IT" sz="1600" dirty="0" smtClean="0"/>
              <a:t>Teorie </a:t>
            </a:r>
            <a:r>
              <a:rPr lang="it-IT" sz="1600" dirty="0"/>
              <a:t>che devono essere</a:t>
            </a:r>
            <a:endParaRPr lang="it-IT" sz="1600" dirty="0"/>
          </a:p>
          <a:p>
            <a:r>
              <a:rPr lang="it-IT" sz="1600" dirty="0"/>
              <a:t>caratterizzate da coerenza logica</a:t>
            </a:r>
            <a:endParaRPr lang="it-IT" sz="1600" dirty="0"/>
          </a:p>
          <a:p>
            <a:r>
              <a:rPr lang="it-IT" sz="1600" dirty="0"/>
              <a:t>interna e precisione, in modo da</a:t>
            </a:r>
            <a:endParaRPr lang="it-IT" sz="1600" dirty="0"/>
          </a:p>
          <a:p>
            <a:r>
              <a:rPr lang="it-IT" sz="1600" dirty="0"/>
              <a:t>poter essere utilizzate e controllate</a:t>
            </a:r>
            <a:endParaRPr lang="it-IT" sz="1600" dirty="0"/>
          </a:p>
          <a:p>
            <a:r>
              <a:rPr lang="it-IT" sz="1600" dirty="0"/>
              <a:t>in più ricerche empiriche</a:t>
            </a:r>
            <a:r>
              <a:rPr lang="it-IT" sz="1600" dirty="0" smtClean="0"/>
              <a:t>.</a:t>
            </a:r>
            <a:endParaRPr lang="en-US" sz="1500" dirty="0"/>
          </a:p>
        </p:txBody>
      </p:sp>
      <p:sp>
        <p:nvSpPr>
          <p:cNvPr id="8" name="TextBox 5"/>
          <p:cNvSpPr txBox="1"/>
          <p:nvPr/>
        </p:nvSpPr>
        <p:spPr>
          <a:xfrm>
            <a:off x="685800" y="3425666"/>
            <a:ext cx="3848100" cy="6129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err="1" smtClean="0"/>
              <a:t>Serendipity</a:t>
            </a:r>
            <a:endParaRPr lang="it-IT" sz="1500" b="1" dirty="0"/>
          </a:p>
          <a:p>
            <a:r>
              <a:rPr lang="it-IT" sz="1500" dirty="0" smtClean="0"/>
              <a:t>Scoperta inattesa.</a:t>
            </a:r>
            <a:endParaRPr lang="en-US" sz="15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principali programmi di ricerca della sociologia (1)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24" y="1595438"/>
            <a:ext cx="7193551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principali programmi di ricerca della sociologia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700" dirty="0" smtClean="0"/>
              <a:t>Positivismo</a:t>
            </a:r>
            <a:endParaRPr lang="it-IT" sz="2700" dirty="0" smtClean="0"/>
          </a:p>
          <a:p>
            <a:pPr lvl="1"/>
            <a:r>
              <a:rPr lang="it-IT" sz="2400" dirty="0" err="1" smtClean="0"/>
              <a:t>Comte</a:t>
            </a:r>
            <a:r>
              <a:rPr lang="it-IT" sz="2400" dirty="0" smtClean="0"/>
              <a:t> e la sociologia come scienza.</a:t>
            </a:r>
            <a:endParaRPr lang="it-IT" sz="2400" dirty="0" smtClean="0"/>
          </a:p>
          <a:p>
            <a:pPr lvl="1"/>
            <a:r>
              <a:rPr lang="it-IT" sz="2400" dirty="0" smtClean="0"/>
              <a:t>Émile Durkheim e l’olismo sociologico:</a:t>
            </a:r>
            <a:endParaRPr lang="it-IT" sz="2400" dirty="0" smtClean="0"/>
          </a:p>
          <a:p>
            <a:pPr lvl="2"/>
            <a:r>
              <a:rPr lang="it-IT" dirty="0" err="1" smtClean="0"/>
              <a:t>Osservazione-definizione</a:t>
            </a:r>
            <a:r>
              <a:rPr lang="it-IT" dirty="0" smtClean="0"/>
              <a:t> dei fenomeni sociali.</a:t>
            </a:r>
            <a:endParaRPr lang="it-IT" dirty="0" smtClean="0"/>
          </a:p>
          <a:p>
            <a:pPr lvl="2"/>
            <a:r>
              <a:rPr lang="it-IT" dirty="0" smtClean="0"/>
              <a:t>Confutazione delle interpretazioni precedenti.</a:t>
            </a:r>
            <a:endParaRPr lang="it-IT" dirty="0" smtClean="0"/>
          </a:p>
          <a:p>
            <a:pPr lvl="2"/>
            <a:r>
              <a:rPr lang="it-IT" dirty="0" smtClean="0"/>
              <a:t>Spiegazione sociologica del fenomeno (fatti sociali; spiegare il sociale con il sociale).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762000" y="4564499"/>
            <a:ext cx="3848100" cy="120884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300" b="1" dirty="0" smtClean="0"/>
              <a:t>Fatto sociale</a:t>
            </a:r>
            <a:endParaRPr lang="it-IT" sz="1300" b="1" dirty="0"/>
          </a:p>
          <a:p>
            <a:r>
              <a:rPr lang="it-IT" sz="1300" dirty="0" smtClean="0"/>
              <a:t>Modi di pensare e di agire indipendenti dalla volontà del singolo individuo perché cristallizzati nel corso del tempo. I fatti sociali vanno studiati come “cose”.</a:t>
            </a:r>
            <a:endParaRPr lang="en-US" sz="1300" dirty="0"/>
          </a:p>
        </p:txBody>
      </p:sp>
      <p:sp>
        <p:nvSpPr>
          <p:cNvPr id="8" name="TextBox 5"/>
          <p:cNvSpPr txBox="1"/>
          <p:nvPr/>
        </p:nvSpPr>
        <p:spPr>
          <a:xfrm>
            <a:off x="4718050" y="4419600"/>
            <a:ext cx="4006850" cy="18730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300" b="1" dirty="0" smtClean="0"/>
              <a:t>Olismo sociologico</a:t>
            </a:r>
            <a:endParaRPr lang="it-IT" sz="1300" b="1" dirty="0"/>
          </a:p>
          <a:p>
            <a:r>
              <a:rPr lang="it-IT" sz="1300" dirty="0"/>
              <a:t>atteggiamento intellettuale per </a:t>
            </a:r>
            <a:r>
              <a:rPr lang="it-IT" sz="1300" dirty="0" smtClean="0"/>
              <a:t>cui un </a:t>
            </a:r>
            <a:r>
              <a:rPr lang="it-IT" sz="1300" dirty="0"/>
              <a:t>fenomeno sociale non </a:t>
            </a:r>
            <a:r>
              <a:rPr lang="it-IT" sz="1300" dirty="0" smtClean="0"/>
              <a:t>può essere </a:t>
            </a:r>
            <a:r>
              <a:rPr lang="it-IT" sz="1300" dirty="0"/>
              <a:t>spiegato </a:t>
            </a:r>
            <a:r>
              <a:rPr lang="it-IT" sz="1300" dirty="0" smtClean="0"/>
              <a:t>facendo riferimento </a:t>
            </a:r>
            <a:r>
              <a:rPr lang="it-IT" sz="1300" dirty="0"/>
              <a:t>alle azioni dei singoli</a:t>
            </a:r>
            <a:endParaRPr lang="it-IT" sz="1300" dirty="0"/>
          </a:p>
          <a:p>
            <a:r>
              <a:rPr lang="it-IT" sz="1300" dirty="0"/>
              <a:t>individui, ma alle strutture, </a:t>
            </a:r>
            <a:r>
              <a:rPr lang="it-IT" sz="1300" dirty="0" smtClean="0"/>
              <a:t>ai meccanismi </a:t>
            </a:r>
            <a:r>
              <a:rPr lang="it-IT" sz="1300" dirty="0"/>
              <a:t>e alle </a:t>
            </a:r>
            <a:r>
              <a:rPr lang="it-IT" sz="1300" dirty="0" smtClean="0"/>
              <a:t>istituzioni collettive </a:t>
            </a:r>
            <a:r>
              <a:rPr lang="it-IT" sz="1300" dirty="0"/>
              <a:t>che i singoli individui,</a:t>
            </a:r>
            <a:endParaRPr lang="it-IT" sz="1300" dirty="0"/>
          </a:p>
          <a:p>
            <a:r>
              <a:rPr lang="it-IT" sz="1300" dirty="0"/>
              <a:t>come tali, “subiscono”.</a:t>
            </a:r>
            <a:endParaRPr lang="en-US" sz="13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principali programmi di ricerca della sociologia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Neo-positivismo</a:t>
            </a:r>
            <a:endParaRPr lang="it-IT" sz="2400" dirty="0" smtClean="0"/>
          </a:p>
          <a:p>
            <a:pPr lvl="1"/>
            <a:r>
              <a:rPr lang="it-IT" sz="2200" dirty="0" err="1" smtClean="0"/>
              <a:t>Parsons-Merton-Lazarsfeld</a:t>
            </a:r>
            <a:r>
              <a:rPr lang="it-IT" sz="2200" dirty="0" smtClean="0"/>
              <a:t> (funzionalismo).</a:t>
            </a:r>
            <a:endParaRPr lang="it-IT" sz="2200" dirty="0" smtClean="0"/>
          </a:p>
          <a:p>
            <a:pPr lvl="1"/>
            <a:r>
              <a:rPr lang="it-IT" sz="2200" dirty="0" smtClean="0"/>
              <a:t>Robert K. </a:t>
            </a:r>
            <a:r>
              <a:rPr lang="it-IT" sz="2200" dirty="0" err="1" smtClean="0"/>
              <a:t>Merton</a:t>
            </a:r>
            <a:r>
              <a:rPr lang="it-IT" sz="2200" dirty="0" smtClean="0"/>
              <a:t>:</a:t>
            </a:r>
            <a:endParaRPr lang="it-IT" sz="2200" dirty="0" smtClean="0"/>
          </a:p>
          <a:p>
            <a:pPr lvl="2"/>
            <a:r>
              <a:rPr lang="it-IT" sz="1800" dirty="0" smtClean="0"/>
              <a:t>Critica del primo funzionalismo basato su: unità funzionale, funzionalismo universale, indispensabilità funzionale.</a:t>
            </a:r>
            <a:endParaRPr lang="it-IT" sz="1800" dirty="0" smtClean="0"/>
          </a:p>
          <a:p>
            <a:pPr lvl="2"/>
            <a:r>
              <a:rPr lang="it-IT" sz="1800" dirty="0" smtClean="0"/>
              <a:t>Protocollo </a:t>
            </a:r>
            <a:r>
              <a:rPr lang="it-IT" sz="1800" dirty="0" err="1" smtClean="0"/>
              <a:t>mertoniano</a:t>
            </a:r>
            <a:r>
              <a:rPr lang="it-IT" sz="1800" dirty="0" smtClean="0"/>
              <a:t> dell’analisi funzionalista (funzionalismo debole):</a:t>
            </a:r>
            <a:endParaRPr lang="it-IT" sz="1800" dirty="0" smtClean="0"/>
          </a:p>
          <a:p>
            <a:pPr lvl="3"/>
            <a:r>
              <a:rPr lang="it-IT" sz="1400" dirty="0" smtClean="0"/>
              <a:t>Esatta descrizione dei sistemi sociali.</a:t>
            </a:r>
            <a:endParaRPr lang="it-IT" sz="1400" dirty="0" smtClean="0"/>
          </a:p>
          <a:p>
            <a:pPr lvl="3"/>
            <a:r>
              <a:rPr lang="it-IT" sz="1400" dirty="0" smtClean="0"/>
              <a:t>Spiegazione del contesto sociale in cui si presenta il sistema.</a:t>
            </a:r>
            <a:endParaRPr lang="it-IT" sz="1400" dirty="0" smtClean="0"/>
          </a:p>
          <a:p>
            <a:pPr lvl="3"/>
            <a:r>
              <a:rPr lang="it-IT" sz="1400" dirty="0" smtClean="0"/>
              <a:t> Elenco delle alternative strutturali.</a:t>
            </a:r>
            <a:endParaRPr lang="it-IT" sz="1400" dirty="0" smtClean="0"/>
          </a:p>
          <a:p>
            <a:pPr lvl="3"/>
            <a:r>
              <a:rPr lang="it-IT" sz="1400" dirty="0" smtClean="0"/>
              <a:t>Valutazione dei significati e delle motivazioni degli attori che agiscono nel sistema.</a:t>
            </a:r>
            <a:endParaRPr lang="it-IT" sz="1400" dirty="0" smtClean="0"/>
          </a:p>
          <a:p>
            <a:pPr lvl="3"/>
            <a:r>
              <a:rPr lang="it-IT" sz="1400" dirty="0" smtClean="0"/>
              <a:t>Analisi delle funzioni manifeste e latenti.</a:t>
            </a:r>
            <a:endParaRPr lang="it-IT" sz="1400" dirty="0" smtClean="0"/>
          </a:p>
          <a:p>
            <a:pPr lvl="3"/>
            <a:r>
              <a:rPr lang="it-IT" sz="1400" dirty="0" smtClean="0"/>
              <a:t>Calcolo di un bilancio netto di funzioni e disfunzioni del sistema.</a:t>
            </a:r>
            <a:endParaRPr lang="it-IT" sz="1400" dirty="0" smtClean="0"/>
          </a:p>
          <a:p>
            <a:pPr lvl="1">
              <a:buNone/>
            </a:pPr>
            <a:endParaRPr lang="it-IT" sz="1400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principali programmi di ricerca della sociologia (4)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500" dirty="0" smtClean="0"/>
              <a:t>Il campo dell’ermeneutica nelle scienze sociali: soggetto e cultura.</a:t>
            </a:r>
            <a:endParaRPr lang="it-IT" sz="2500" dirty="0" smtClean="0"/>
          </a:p>
          <a:p>
            <a:r>
              <a:rPr lang="it-IT" sz="2500" dirty="0" smtClean="0"/>
              <a:t>Lo storicismo tedesco e il dibattito sul metodo</a:t>
            </a:r>
            <a:endParaRPr lang="it-IT" sz="2500" dirty="0" smtClean="0"/>
          </a:p>
          <a:p>
            <a:pPr lvl="1"/>
            <a:r>
              <a:rPr lang="it-IT" sz="2200" dirty="0" smtClean="0"/>
              <a:t>Da </a:t>
            </a:r>
            <a:r>
              <a:rPr lang="it-IT" sz="2200" dirty="0" err="1" smtClean="0"/>
              <a:t>Windelband</a:t>
            </a:r>
            <a:r>
              <a:rPr lang="it-IT" sz="2200" dirty="0" smtClean="0"/>
              <a:t> a </a:t>
            </a:r>
            <a:r>
              <a:rPr lang="it-IT" sz="2200" dirty="0" err="1" smtClean="0"/>
              <a:t>Dilthey</a:t>
            </a:r>
            <a:r>
              <a:rPr lang="it-IT" sz="2200" dirty="0" smtClean="0"/>
              <a:t>: Scienze della natura versus scienze dello spirito?</a:t>
            </a:r>
            <a:endParaRPr lang="it-IT" sz="2200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2675" y="3694430"/>
            <a:ext cx="4733925" cy="240350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smtClean="0"/>
              <a:t>Scienze dello spirito e scienze della natura</a:t>
            </a:r>
            <a:r>
              <a:rPr lang="it-IT" sz="1500" dirty="0"/>
              <a:t> le prime devono tener conto della </a:t>
            </a:r>
            <a:r>
              <a:rPr lang="it-IT" sz="1500" dirty="0" smtClean="0"/>
              <a:t>soggettività e </a:t>
            </a:r>
            <a:r>
              <a:rPr lang="it-IT" sz="1500" dirty="0"/>
              <a:t>della storicità della cultura mentre le secondo operano in </a:t>
            </a:r>
            <a:r>
              <a:rPr lang="it-IT" sz="1500" dirty="0" smtClean="0"/>
              <a:t>un mondo </a:t>
            </a:r>
            <a:r>
              <a:rPr lang="it-IT" sz="1500" dirty="0"/>
              <a:t>di oggetti inanimati e, perciò, senza storia. </a:t>
            </a:r>
            <a:r>
              <a:rPr lang="it-IT" sz="1500" dirty="0" smtClean="0"/>
              <a:t>Le scienze </a:t>
            </a:r>
            <a:r>
              <a:rPr lang="it-IT" sz="1500" dirty="0"/>
              <a:t>della natura possono costruire un sapere a sua volta obiettivo </a:t>
            </a:r>
            <a:r>
              <a:rPr lang="it-IT" sz="1500" dirty="0" smtClean="0"/>
              <a:t>e basato </a:t>
            </a:r>
            <a:r>
              <a:rPr lang="it-IT" sz="1500" dirty="0"/>
              <a:t>sulla cumulabilità delle scoperte, le scienze dello spirito </a:t>
            </a:r>
            <a:r>
              <a:rPr lang="it-IT" sz="1500" dirty="0" smtClean="0"/>
              <a:t>producono un </a:t>
            </a:r>
            <a:r>
              <a:rPr lang="it-IT" sz="1500" dirty="0"/>
              <a:t>sapere sempre </a:t>
            </a:r>
            <a:r>
              <a:rPr lang="it-IT" sz="1500" dirty="0" smtClean="0"/>
              <a:t>relativo.</a:t>
            </a:r>
            <a:endParaRPr lang="en-US" sz="15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principali programmi di ricerca della sociologia (5)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300" dirty="0" smtClean="0"/>
              <a:t>Il campo dell’ermeneutica nelle scienze sociali</a:t>
            </a:r>
            <a:r>
              <a:rPr lang="it-IT" sz="2500" dirty="0" smtClean="0"/>
              <a:t> </a:t>
            </a:r>
            <a:r>
              <a:rPr lang="it-IT" sz="2000" dirty="0" smtClean="0"/>
              <a:t>(</a:t>
            </a:r>
            <a:r>
              <a:rPr lang="it-IT" sz="2000" i="1" dirty="0" err="1" smtClean="0"/>
              <a:t>Continua…</a:t>
            </a:r>
            <a:r>
              <a:rPr lang="it-IT" sz="2000" i="1" dirty="0" smtClean="0"/>
              <a:t>)</a:t>
            </a:r>
            <a:endParaRPr lang="it-IT" sz="2500" dirty="0" smtClean="0"/>
          </a:p>
          <a:p>
            <a:r>
              <a:rPr lang="it-IT" sz="2300" dirty="0" smtClean="0"/>
              <a:t>Max Weber e la sociologia comprendete:</a:t>
            </a:r>
            <a:endParaRPr lang="it-IT" sz="2300" dirty="0" smtClean="0"/>
          </a:p>
          <a:p>
            <a:pPr lvl="1"/>
            <a:r>
              <a:rPr lang="it-IT" sz="2000" dirty="0" err="1" smtClean="0"/>
              <a:t>Avalutatività</a:t>
            </a:r>
            <a:r>
              <a:rPr lang="it-IT" sz="2000" dirty="0" smtClean="0"/>
              <a:t>.</a:t>
            </a:r>
            <a:endParaRPr lang="it-IT" sz="2000" dirty="0" smtClean="0"/>
          </a:p>
          <a:p>
            <a:pPr lvl="1"/>
            <a:r>
              <a:rPr lang="it-IT" sz="2000" dirty="0" smtClean="0"/>
              <a:t>Le scienze sociali si riferiscono alla cultura.</a:t>
            </a:r>
            <a:endParaRPr lang="it-IT" sz="2000" dirty="0" smtClean="0"/>
          </a:p>
          <a:p>
            <a:pPr lvl="1"/>
            <a:r>
              <a:rPr lang="it-IT" sz="2000" dirty="0" smtClean="0"/>
              <a:t>Le scienze sociali sono storiche.</a:t>
            </a:r>
            <a:endParaRPr lang="it-IT" sz="2000" dirty="0" smtClean="0"/>
          </a:p>
          <a:p>
            <a:pPr lvl="1"/>
            <a:r>
              <a:rPr lang="it-IT" sz="2000" dirty="0" smtClean="0"/>
              <a:t>Le scienze sociali utilizzano la comprensione dell’azione sociale per costruire spiegazioni (Ruolo degli </a:t>
            </a:r>
            <a:r>
              <a:rPr lang="it-IT" sz="2000" dirty="0" err="1" smtClean="0"/>
              <a:t>idealtipi</a:t>
            </a:r>
            <a:r>
              <a:rPr lang="it-IT" sz="2000" dirty="0" smtClean="0"/>
              <a:t>).</a:t>
            </a:r>
            <a:endParaRPr lang="it-IT" sz="2000" dirty="0" smtClean="0"/>
          </a:p>
          <a:p>
            <a:pPr lvl="1"/>
            <a:endParaRPr lang="it-IT" sz="2000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636270" y="4601845"/>
            <a:ext cx="4200525" cy="17545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300" b="1" dirty="0" err="1" smtClean="0"/>
              <a:t>Avalutatività</a:t>
            </a:r>
            <a:endParaRPr lang="it-IT" sz="1300" b="1" dirty="0"/>
          </a:p>
          <a:p>
            <a:r>
              <a:rPr lang="it-IT" sz="1400" dirty="0" smtClean="0"/>
              <a:t>La capacità dello </a:t>
            </a:r>
            <a:r>
              <a:rPr lang="it-IT" sz="1400" dirty="0"/>
              <a:t>scienziato sociale di tenere </a:t>
            </a:r>
            <a:r>
              <a:rPr lang="it-IT" sz="1400" dirty="0" smtClean="0"/>
              <a:t>in considerazione </a:t>
            </a:r>
            <a:r>
              <a:rPr lang="it-IT" sz="1400" dirty="0"/>
              <a:t>i propri valori </a:t>
            </a:r>
            <a:r>
              <a:rPr lang="it-IT" sz="1400" dirty="0" smtClean="0"/>
              <a:t>nello scegliere </a:t>
            </a:r>
            <a:r>
              <a:rPr lang="it-IT" sz="1400" dirty="0"/>
              <a:t>cosa osservare e da </a:t>
            </a:r>
            <a:r>
              <a:rPr lang="it-IT" sz="1400" dirty="0" smtClean="0"/>
              <a:t>che punto </a:t>
            </a:r>
            <a:r>
              <a:rPr lang="it-IT" sz="1400" dirty="0"/>
              <a:t>di vista, per poi </a:t>
            </a:r>
            <a:r>
              <a:rPr lang="it-IT" sz="1400" dirty="0" smtClean="0"/>
              <a:t>effettuare in </a:t>
            </a:r>
            <a:r>
              <a:rPr lang="it-IT" sz="1400" dirty="0"/>
              <a:t>modo rigoroso e indipendente</a:t>
            </a:r>
            <a:endParaRPr lang="it-IT" sz="1400" dirty="0"/>
          </a:p>
          <a:p>
            <a:r>
              <a:rPr lang="it-IT" sz="1400" dirty="0"/>
              <a:t>da essi il percorso di ricerca.</a:t>
            </a:r>
            <a:endParaRPr lang="en-US" sz="1300" dirty="0"/>
          </a:p>
        </p:txBody>
      </p:sp>
      <p:sp>
        <p:nvSpPr>
          <p:cNvPr id="8" name="TextBox 5"/>
          <p:cNvSpPr txBox="1"/>
          <p:nvPr/>
        </p:nvSpPr>
        <p:spPr>
          <a:xfrm>
            <a:off x="4953000" y="4658360"/>
            <a:ext cx="3899535" cy="151546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300" b="1" dirty="0" err="1" smtClean="0"/>
              <a:t>Idealtipo</a:t>
            </a:r>
            <a:endParaRPr lang="it-IT" sz="1300" b="1" dirty="0"/>
          </a:p>
          <a:p>
            <a:r>
              <a:rPr lang="it-IT" sz="1400" dirty="0" smtClean="0"/>
              <a:t>concetto tipico delle </a:t>
            </a:r>
            <a:r>
              <a:rPr lang="it-IT" sz="1400" dirty="0"/>
              <a:t>scienze sociali attraverso </a:t>
            </a:r>
            <a:r>
              <a:rPr lang="it-IT" sz="1400" dirty="0" smtClean="0"/>
              <a:t>il quale </a:t>
            </a:r>
            <a:r>
              <a:rPr lang="it-IT" sz="1400" dirty="0"/>
              <a:t>i fenomeni empirici </a:t>
            </a:r>
            <a:r>
              <a:rPr lang="it-IT" sz="1400" dirty="0" smtClean="0"/>
              <a:t>vengono definiti </a:t>
            </a:r>
            <a:r>
              <a:rPr lang="it-IT" sz="1400" dirty="0"/>
              <a:t>analiticamente nelle </a:t>
            </a:r>
            <a:r>
              <a:rPr lang="it-IT" sz="1400" dirty="0" smtClean="0"/>
              <a:t>loro caratteristiche </a:t>
            </a:r>
            <a:r>
              <a:rPr lang="it-IT" sz="1400" dirty="0"/>
              <a:t>ricorrenti </a:t>
            </a:r>
            <a:r>
              <a:rPr lang="it-IT" sz="1400" dirty="0" smtClean="0"/>
              <a:t>ed essenziali</a:t>
            </a:r>
            <a:r>
              <a:rPr lang="it-IT" sz="1400" dirty="0"/>
              <a:t>.</a:t>
            </a:r>
            <a:endParaRPr lang="en-US" sz="13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principali programmi di ricerca della sociologia (6)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300" dirty="0" smtClean="0"/>
              <a:t>Il campo dell’ermeneutica nelle scienze sociali</a:t>
            </a:r>
            <a:r>
              <a:rPr lang="it-IT" sz="2500" dirty="0" smtClean="0"/>
              <a:t> </a:t>
            </a:r>
            <a:r>
              <a:rPr lang="it-IT" sz="2000" dirty="0" smtClean="0"/>
              <a:t>(</a:t>
            </a:r>
            <a:r>
              <a:rPr lang="it-IT" sz="2000" i="1" dirty="0" err="1" smtClean="0"/>
              <a:t>Continua…</a:t>
            </a:r>
            <a:r>
              <a:rPr lang="it-IT" sz="2000" i="1" dirty="0" smtClean="0"/>
              <a:t>)</a:t>
            </a:r>
            <a:endParaRPr lang="it-IT" sz="2000" i="1" dirty="0" smtClean="0"/>
          </a:p>
          <a:p>
            <a:r>
              <a:rPr lang="it-IT" sz="2300" dirty="0" err="1" smtClean="0"/>
              <a:t>Interazionismo</a:t>
            </a:r>
            <a:r>
              <a:rPr lang="it-IT" sz="2300" dirty="0" smtClean="0"/>
              <a:t> simbolico e Ground </a:t>
            </a:r>
            <a:r>
              <a:rPr lang="it-IT" sz="2300" dirty="0" err="1" smtClean="0"/>
              <a:t>Theory</a:t>
            </a:r>
            <a:r>
              <a:rPr lang="it-IT" sz="2300" dirty="0" smtClean="0"/>
              <a:t>:</a:t>
            </a:r>
            <a:endParaRPr lang="it-IT" sz="2300" dirty="0" smtClean="0"/>
          </a:p>
          <a:p>
            <a:pPr lvl="1"/>
            <a:r>
              <a:rPr lang="it-IT" sz="2000" dirty="0" smtClean="0"/>
              <a:t>Oggetto della sociologia sono le interazioni sociali.</a:t>
            </a:r>
            <a:endParaRPr lang="it-IT" sz="2000" dirty="0" smtClean="0"/>
          </a:p>
          <a:p>
            <a:pPr lvl="1"/>
            <a:r>
              <a:rPr lang="it-IT" sz="2000" dirty="0" smtClean="0"/>
              <a:t>La realtà sociale va studiata nei suoi contesti naturali.</a:t>
            </a:r>
            <a:endParaRPr lang="it-IT" sz="2000" dirty="0" smtClean="0"/>
          </a:p>
          <a:p>
            <a:pPr lvl="1"/>
            <a:r>
              <a:rPr lang="it-IT" sz="2000" dirty="0" smtClean="0"/>
              <a:t>I concetti devono essere utilizzati in funzione sensibilizzante</a:t>
            </a:r>
            <a:endParaRPr lang="it-IT" sz="2000" dirty="0" smtClean="0"/>
          </a:p>
          <a:p>
            <a:pPr marL="457200" lvl="1" indent="0">
              <a:buNone/>
            </a:pPr>
            <a:endParaRPr lang="it-IT" sz="2000" dirty="0" smtClean="0"/>
          </a:p>
          <a:p>
            <a:pPr lvl="1">
              <a:buNone/>
            </a:pPr>
            <a:endParaRPr lang="it-IT" sz="2200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9" name="TextBox 5"/>
          <p:cNvSpPr txBox="1"/>
          <p:nvPr/>
        </p:nvSpPr>
        <p:spPr>
          <a:xfrm>
            <a:off x="2819400" y="4299148"/>
            <a:ext cx="3848100" cy="17196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smtClean="0"/>
              <a:t>Ground </a:t>
            </a:r>
            <a:r>
              <a:rPr lang="it-IT" sz="1500" b="1" dirty="0" err="1" smtClean="0"/>
              <a:t>Theory</a:t>
            </a:r>
            <a:endParaRPr lang="it-IT" sz="1500" b="1" dirty="0"/>
          </a:p>
          <a:p>
            <a:r>
              <a:rPr lang="it-IT" sz="1600" dirty="0" smtClean="0"/>
              <a:t>Strategia metodologica </a:t>
            </a:r>
            <a:r>
              <a:rPr lang="it-IT" sz="1600" dirty="0"/>
              <a:t>secondo la quale </a:t>
            </a:r>
            <a:r>
              <a:rPr lang="it-IT" sz="1600" dirty="0" err="1" smtClean="0"/>
              <a:t>lateoria</a:t>
            </a:r>
            <a:r>
              <a:rPr lang="it-IT" sz="1600" dirty="0" smtClean="0"/>
              <a:t> </a:t>
            </a:r>
            <a:r>
              <a:rPr lang="it-IT" sz="1600" dirty="0"/>
              <a:t>deve emergere </a:t>
            </a:r>
            <a:r>
              <a:rPr lang="it-IT" sz="1600" dirty="0" smtClean="0"/>
              <a:t>direttamente dai </a:t>
            </a:r>
            <a:r>
              <a:rPr lang="it-IT" sz="1600" dirty="0"/>
              <a:t>dati, attraverso un lavoro </a:t>
            </a:r>
            <a:r>
              <a:rPr lang="it-IT" sz="1600" dirty="0" smtClean="0"/>
              <a:t>di codificazione </a:t>
            </a:r>
            <a:r>
              <a:rPr lang="it-IT" sz="1600" dirty="0"/>
              <a:t>e </a:t>
            </a:r>
            <a:r>
              <a:rPr lang="it-IT" sz="1600" dirty="0" err="1" smtClean="0"/>
              <a:t>riaccorpamento</a:t>
            </a:r>
            <a:r>
              <a:rPr lang="it-IT" sz="1600" dirty="0" smtClean="0"/>
              <a:t> delle </a:t>
            </a:r>
            <a:r>
              <a:rPr lang="it-IT" sz="1600" dirty="0"/>
              <a:t>informazioni.</a:t>
            </a:r>
            <a:endParaRPr lang="en-US" sz="15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ricerca sociale in pratica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tecniche di ricerca si dividono in due macro-famiglie: quantitative e qualitative.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2835275"/>
            <a:ext cx="4219575" cy="153058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400" b="1" dirty="0" smtClean="0"/>
              <a:t>Tecniche della ricerca sociale</a:t>
            </a:r>
            <a:endParaRPr lang="it-IT" sz="1400" b="1" dirty="0"/>
          </a:p>
          <a:p>
            <a:r>
              <a:rPr lang="it-IT" sz="1400" dirty="0" smtClean="0"/>
              <a:t>L’insieme </a:t>
            </a:r>
            <a:r>
              <a:rPr lang="it-IT" sz="1400" dirty="0"/>
              <a:t>delle </a:t>
            </a:r>
            <a:r>
              <a:rPr lang="it-IT" sz="1400" dirty="0" smtClean="0"/>
              <a:t>procedure pratiche </a:t>
            </a:r>
            <a:r>
              <a:rPr lang="it-IT" sz="1400" dirty="0"/>
              <a:t>e sistematiche </a:t>
            </a:r>
            <a:r>
              <a:rPr lang="it-IT" sz="1400" dirty="0" smtClean="0"/>
              <a:t>attraverso cui </a:t>
            </a:r>
            <a:r>
              <a:rPr lang="it-IT" sz="1400" dirty="0"/>
              <a:t>si raccolgono informazioni </a:t>
            </a:r>
            <a:r>
              <a:rPr lang="it-IT" sz="1400" dirty="0" smtClean="0"/>
              <a:t>sui fenomeni </a:t>
            </a:r>
            <a:r>
              <a:rPr lang="it-IT" sz="1400" dirty="0"/>
              <a:t>sotto </a:t>
            </a:r>
            <a:r>
              <a:rPr lang="it-IT" sz="1400" dirty="0" smtClean="0"/>
              <a:t>osservazione </a:t>
            </a:r>
            <a:r>
              <a:rPr lang="it-IT" sz="1400" dirty="0"/>
              <a:t>e </a:t>
            </a:r>
            <a:r>
              <a:rPr lang="it-IT" sz="1400" dirty="0" smtClean="0"/>
              <a:t>si elaborano </a:t>
            </a:r>
            <a:r>
              <a:rPr lang="it-IT" sz="1400" dirty="0"/>
              <a:t>i dati che </a:t>
            </a:r>
            <a:r>
              <a:rPr lang="it-IT" sz="1400" dirty="0" smtClean="0"/>
              <a:t>ne conseguono</a:t>
            </a:r>
            <a:r>
              <a:rPr lang="it-IT" sz="1400" dirty="0"/>
              <a:t>.</a:t>
            </a:r>
            <a:endParaRPr lang="en-US" sz="1400" dirty="0"/>
          </a:p>
        </p:txBody>
      </p:sp>
      <p:sp>
        <p:nvSpPr>
          <p:cNvPr id="9" name="TextBox 5"/>
          <p:cNvSpPr txBox="1"/>
          <p:nvPr/>
        </p:nvSpPr>
        <p:spPr>
          <a:xfrm>
            <a:off x="801370" y="4284980"/>
            <a:ext cx="3874135" cy="12798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300" b="1" dirty="0" smtClean="0"/>
              <a:t>Tecniche di ricerca quantitative</a:t>
            </a:r>
            <a:endParaRPr lang="it-IT" sz="1300" b="1" dirty="0"/>
          </a:p>
          <a:p>
            <a:r>
              <a:rPr lang="it-IT" sz="1400" dirty="0" smtClean="0"/>
              <a:t>Tecniche </a:t>
            </a:r>
            <a:r>
              <a:rPr lang="it-IT" sz="1400" dirty="0"/>
              <a:t>basate </a:t>
            </a:r>
            <a:r>
              <a:rPr lang="it-IT" sz="1400" dirty="0" smtClean="0"/>
              <a:t>su una </a:t>
            </a:r>
            <a:r>
              <a:rPr lang="it-IT" sz="1400" dirty="0" err="1"/>
              <a:t>matematizzazione</a:t>
            </a:r>
            <a:r>
              <a:rPr lang="it-IT" sz="1400" dirty="0"/>
              <a:t> </a:t>
            </a:r>
            <a:r>
              <a:rPr lang="it-IT" sz="1400" dirty="0" smtClean="0"/>
              <a:t>delle informazioni: </a:t>
            </a:r>
            <a:r>
              <a:rPr lang="it-IT" sz="1400" dirty="0"/>
              <a:t>forniscono </a:t>
            </a:r>
            <a:r>
              <a:rPr lang="it-IT" sz="1400" dirty="0" smtClean="0"/>
              <a:t>dati espressi </a:t>
            </a:r>
            <a:r>
              <a:rPr lang="it-IT" sz="1400" dirty="0"/>
              <a:t>in un linguaggio statistico.</a:t>
            </a:r>
            <a:endParaRPr lang="en-US" sz="1300" dirty="0"/>
          </a:p>
        </p:txBody>
      </p:sp>
      <p:sp>
        <p:nvSpPr>
          <p:cNvPr id="10" name="TextBox 5"/>
          <p:cNvSpPr txBox="1"/>
          <p:nvPr/>
        </p:nvSpPr>
        <p:spPr>
          <a:xfrm>
            <a:off x="4991100" y="4285615"/>
            <a:ext cx="3782695" cy="17558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300" b="1" dirty="0" smtClean="0"/>
              <a:t>Tecniche di ricerca qualitative</a:t>
            </a:r>
            <a:endParaRPr lang="it-IT" sz="1300" b="1" dirty="0"/>
          </a:p>
          <a:p>
            <a:r>
              <a:rPr lang="it-IT" sz="1400" dirty="0" smtClean="0"/>
              <a:t>T</a:t>
            </a:r>
            <a:r>
              <a:rPr lang="it-IT" sz="1400" dirty="0"/>
              <a:t>ecniche </a:t>
            </a:r>
            <a:r>
              <a:rPr lang="it-IT" sz="1400" dirty="0" smtClean="0"/>
              <a:t>basate sull’utilizzo </a:t>
            </a:r>
            <a:r>
              <a:rPr lang="it-IT" sz="1400" dirty="0"/>
              <a:t>del linguaggio </a:t>
            </a:r>
            <a:r>
              <a:rPr lang="it-IT" sz="1400" dirty="0" smtClean="0"/>
              <a:t>naturale e </a:t>
            </a:r>
            <a:r>
              <a:rPr lang="it-IT" sz="1400" dirty="0"/>
              <a:t>del linguaggio oggettivo per</a:t>
            </a:r>
            <a:endParaRPr lang="it-IT" sz="1400" dirty="0"/>
          </a:p>
          <a:p>
            <a:r>
              <a:rPr lang="it-IT" sz="1400" dirty="0"/>
              <a:t>analizzare e descrivere il </a:t>
            </a:r>
            <a:r>
              <a:rPr lang="it-IT" sz="1400" dirty="0" smtClean="0"/>
              <a:t>mondo sociale</a:t>
            </a:r>
            <a:r>
              <a:rPr lang="it-IT" sz="1400" dirty="0"/>
              <a:t>, rinunciando all’uso </a:t>
            </a:r>
            <a:r>
              <a:rPr lang="it-IT" sz="1400" dirty="0" smtClean="0"/>
              <a:t>della matematica</a:t>
            </a:r>
            <a:r>
              <a:rPr lang="it-IT" sz="1400" dirty="0"/>
              <a:t>.</a:t>
            </a:r>
            <a:endParaRPr lang="en-US" sz="13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ricerca sociale in pratica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300" dirty="0" smtClean="0"/>
              <a:t>Tecniche di ricerca quantitative: disegno della ricerca</a:t>
            </a:r>
            <a:endParaRPr lang="it-IT" sz="23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1600" dirty="0" smtClean="0"/>
              <a:t>Ricognizione preliminare della letteratura disponibile sul </a:t>
            </a:r>
            <a:r>
              <a:rPr lang="it-IT" sz="1600" b="1" dirty="0" smtClean="0"/>
              <a:t>problema trattato, </a:t>
            </a:r>
            <a:r>
              <a:rPr lang="it-IT" sz="1600" dirty="0" smtClean="0"/>
              <a:t>nonché la sua discussione critica;</a:t>
            </a:r>
            <a:endParaRPr lang="it-IT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Scelta di una teoria di riferimento su cui basare le ipotesi e i concetti utilizzati </a:t>
            </a:r>
            <a:r>
              <a:rPr lang="it-IT" sz="1600" dirty="0" smtClean="0"/>
              <a:t>nella ricerca, anche alla luce della fase precedente;</a:t>
            </a:r>
            <a:endParaRPr lang="it-IT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1600" b="1" dirty="0" err="1" smtClean="0"/>
              <a:t>Operazionalizzazione</a:t>
            </a:r>
            <a:r>
              <a:rPr lang="it-IT" sz="1600" b="1" dirty="0" smtClean="0"/>
              <a:t>, cioè il processo tramite il quale si scelgono dimensioni, </a:t>
            </a:r>
            <a:r>
              <a:rPr lang="it-IT" sz="1600" dirty="0" smtClean="0"/>
              <a:t>indicatori, indici e variabili;</a:t>
            </a:r>
            <a:endParaRPr lang="it-IT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Scelta dello strumento di rilevazione e la sua costruzione;</a:t>
            </a:r>
            <a:endParaRPr lang="it-IT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Scelta della popolazione da studiare e la selezione del campione;</a:t>
            </a:r>
            <a:endParaRPr lang="it-IT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Rilevazione tramite interviste strutturate;</a:t>
            </a:r>
            <a:endParaRPr lang="it-IT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Analisi statistica dei dati;</a:t>
            </a:r>
            <a:endParaRPr lang="it-IT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Interpretazione dei risultati e ritorno alla teoria e alle ipotesi da cui si è </a:t>
            </a:r>
            <a:r>
              <a:rPr lang="it-IT" sz="1600" dirty="0" smtClean="0"/>
              <a:t>partiti.</a:t>
            </a:r>
            <a:endParaRPr lang="it-IT" sz="1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ricerca sociale in pratica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Alcune tecniche di ricerca qualitative:</a:t>
            </a:r>
            <a:endParaRPr lang="it-IT" dirty="0" smtClean="0"/>
          </a:p>
          <a:p>
            <a:pPr lvl="1"/>
            <a:r>
              <a:rPr lang="it-IT" dirty="0" smtClean="0"/>
              <a:t>Osservazione partecipante.</a:t>
            </a:r>
            <a:endParaRPr lang="it-IT" dirty="0" smtClean="0"/>
          </a:p>
          <a:p>
            <a:pPr lvl="1"/>
            <a:r>
              <a:rPr lang="it-IT" dirty="0" smtClean="0"/>
              <a:t>Intervista qualitativa (strutturata, semi-strutturata, </a:t>
            </a:r>
            <a:r>
              <a:rPr lang="it-IT" dirty="0" err="1" smtClean="0"/>
              <a:t>non-strutturata</a:t>
            </a:r>
            <a:r>
              <a:rPr lang="it-IT" dirty="0" smtClean="0"/>
              <a:t>).</a:t>
            </a:r>
            <a:endParaRPr lang="it-IT" dirty="0" smtClean="0"/>
          </a:p>
          <a:p>
            <a:pPr lvl="1"/>
            <a:r>
              <a:rPr lang="it-IT" dirty="0" smtClean="0"/>
              <a:t>Focus </a:t>
            </a:r>
            <a:r>
              <a:rPr lang="it-IT" dirty="0" err="1" smtClean="0"/>
              <a:t>group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Argomenti</a:t>
            </a:r>
            <a:r>
              <a:rPr lang="en-US" sz="4000" dirty="0" smtClean="0"/>
              <a:t> </a:t>
            </a:r>
            <a:r>
              <a:rPr lang="en-US" sz="4000" dirty="0" err="1" smtClean="0"/>
              <a:t>trattati</a:t>
            </a:r>
            <a:endParaRPr lang="en-US" sz="40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Il </a:t>
            </a:r>
            <a:r>
              <a:rPr lang="en-US" sz="2700" dirty="0" err="1" smtClean="0"/>
              <a:t>processo</a:t>
            </a:r>
            <a:r>
              <a:rPr lang="en-US" sz="2700" dirty="0" smtClean="0"/>
              <a:t> </a:t>
            </a:r>
            <a:r>
              <a:rPr lang="en-US" sz="2700" dirty="0" err="1" smtClean="0"/>
              <a:t>della</a:t>
            </a:r>
            <a:r>
              <a:rPr lang="en-US" sz="2700" dirty="0" smtClean="0"/>
              <a:t> </a:t>
            </a:r>
            <a:r>
              <a:rPr lang="en-US" sz="2700" dirty="0" err="1" smtClean="0"/>
              <a:t>ricerca</a:t>
            </a:r>
            <a:r>
              <a:rPr lang="en-US" sz="2700" dirty="0" smtClean="0"/>
              <a:t> </a:t>
            </a:r>
            <a:r>
              <a:rPr lang="en-US" sz="2700" dirty="0" err="1" smtClean="0"/>
              <a:t>sociale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pPr eaLnBrk="1" hangingPunct="1"/>
            <a:r>
              <a:rPr lang="en-US" sz="2700" dirty="0" smtClean="0"/>
              <a:t>La </a:t>
            </a:r>
            <a:r>
              <a:rPr lang="en-US" sz="2700" dirty="0" err="1" smtClean="0"/>
              <a:t>scienza</a:t>
            </a:r>
            <a:r>
              <a:rPr lang="en-US" sz="2700" dirty="0" smtClean="0"/>
              <a:t> </a:t>
            </a:r>
            <a:r>
              <a:rPr lang="en-US" sz="2700" dirty="0" err="1" smtClean="0"/>
              <a:t>moderna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pPr eaLnBrk="1" hangingPunct="1"/>
            <a:r>
              <a:rPr lang="en-US" sz="2700" dirty="0" smtClean="0"/>
              <a:t>Come </a:t>
            </a:r>
            <a:r>
              <a:rPr lang="en-US" sz="2700" dirty="0" err="1" smtClean="0"/>
              <a:t>si</a:t>
            </a:r>
            <a:r>
              <a:rPr lang="en-US" sz="2700" dirty="0" smtClean="0"/>
              <a:t> </a:t>
            </a:r>
            <a:r>
              <a:rPr lang="en-US" sz="2700" dirty="0" err="1" smtClean="0"/>
              <a:t>sviluppa</a:t>
            </a:r>
            <a:r>
              <a:rPr lang="en-US" sz="2700" dirty="0" smtClean="0"/>
              <a:t> la </a:t>
            </a:r>
            <a:r>
              <a:rPr lang="en-US" sz="2700" dirty="0" err="1" smtClean="0"/>
              <a:t>scienza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pPr eaLnBrk="1" hangingPunct="1"/>
            <a:r>
              <a:rPr lang="en-US" sz="2700" dirty="0" smtClean="0"/>
              <a:t>La </a:t>
            </a:r>
            <a:r>
              <a:rPr lang="en-US" sz="2700" dirty="0" err="1" smtClean="0"/>
              <a:t>sociologia</a:t>
            </a:r>
            <a:r>
              <a:rPr lang="en-US" sz="2700" dirty="0" smtClean="0"/>
              <a:t> come </a:t>
            </a:r>
            <a:r>
              <a:rPr lang="en-US" sz="2700" dirty="0" err="1" smtClean="0"/>
              <a:t>scienza</a:t>
            </a:r>
            <a:r>
              <a:rPr lang="en-US" sz="2700" dirty="0" smtClean="0"/>
              <a:t> </a:t>
            </a:r>
            <a:r>
              <a:rPr lang="en-US" sz="2700" dirty="0" err="1" smtClean="0"/>
              <a:t>empirica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pPr eaLnBrk="1" hangingPunct="1"/>
            <a:r>
              <a:rPr lang="it-IT" sz="2700" dirty="0" smtClean="0"/>
              <a:t>I principali programmi di ricerca della sociologia.</a:t>
            </a:r>
            <a:endParaRPr lang="it-IT" sz="2700" dirty="0" smtClean="0"/>
          </a:p>
          <a:p>
            <a:pPr eaLnBrk="1" hangingPunct="1"/>
            <a:r>
              <a:rPr lang="it-IT" sz="2700" dirty="0" smtClean="0"/>
              <a:t> La ricerca sociale in pratica</a:t>
            </a:r>
            <a:endParaRPr lang="it-IT" sz="2700" dirty="0" smtClean="0"/>
          </a:p>
          <a:p>
            <a:pPr eaLnBrk="1" hangingPunct="1"/>
            <a:r>
              <a:rPr lang="it-IT" sz="2700" dirty="0" smtClean="0"/>
              <a:t>Le coordinate spazio-temporali della ricerca sociale.</a:t>
            </a:r>
            <a:endParaRPr lang="en-US" sz="27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								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A461FA7-FA07-477D-90BE-180A5D86337F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ricerca sociale in pratica (4)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500" dirty="0" smtClean="0"/>
              <a:t>Coordinate spazio-temporali della ricerca sociale.</a:t>
            </a:r>
            <a:endParaRPr lang="it-IT" sz="2500" dirty="0" smtClean="0"/>
          </a:p>
          <a:p>
            <a:pPr lvl="1"/>
            <a:r>
              <a:rPr lang="it-IT" sz="2200" dirty="0" smtClean="0"/>
              <a:t>Ambito spaziale: l’analisi comparativa</a:t>
            </a:r>
            <a:endParaRPr lang="it-IT" sz="2200" dirty="0" smtClean="0"/>
          </a:p>
          <a:p>
            <a:pPr lvl="1"/>
            <a:r>
              <a:rPr lang="it-IT" sz="2200" dirty="0" smtClean="0"/>
              <a:t>Ambito temporale: indagini trasversali e longitudinali.</a:t>
            </a:r>
            <a:endParaRPr lang="it-IT" sz="2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23A7968-93E6-4B08-A3BD-1DA6397D3B6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990618"/>
            <a:ext cx="4200525" cy="103858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300" b="1" dirty="0" smtClean="0"/>
              <a:t>Analisi comparativa</a:t>
            </a:r>
            <a:endParaRPr lang="it-IT" sz="1300" b="1" dirty="0"/>
          </a:p>
          <a:p>
            <a:r>
              <a:rPr lang="it-IT" sz="1400" dirty="0" smtClean="0"/>
              <a:t>Analisi </a:t>
            </a:r>
            <a:r>
              <a:rPr lang="it-IT" sz="1400" dirty="0"/>
              <a:t>che si basa sul </a:t>
            </a:r>
            <a:r>
              <a:rPr lang="it-IT" sz="1400" dirty="0" smtClean="0"/>
              <a:t>confronto tra </a:t>
            </a:r>
            <a:r>
              <a:rPr lang="it-IT" sz="1400" dirty="0"/>
              <a:t>due o più </a:t>
            </a:r>
            <a:r>
              <a:rPr lang="it-IT" sz="1400" dirty="0" smtClean="0"/>
              <a:t>collettivi spazialmente </a:t>
            </a:r>
            <a:r>
              <a:rPr lang="it-IT" sz="1400" dirty="0"/>
              <a:t>diversificati, </a:t>
            </a:r>
            <a:r>
              <a:rPr lang="it-IT" sz="1400" dirty="0" smtClean="0"/>
              <a:t>in particolare </a:t>
            </a:r>
            <a:r>
              <a:rPr lang="it-IT" sz="1400" dirty="0"/>
              <a:t>tra più </a:t>
            </a:r>
            <a:r>
              <a:rPr lang="it-IT" sz="1400" dirty="0" smtClean="0"/>
              <a:t>società nazionali</a:t>
            </a:r>
            <a:endParaRPr lang="en-US" sz="1300" dirty="0"/>
          </a:p>
        </p:txBody>
      </p:sp>
      <p:sp>
        <p:nvSpPr>
          <p:cNvPr id="7" name="TextBox 5"/>
          <p:cNvSpPr txBox="1"/>
          <p:nvPr/>
        </p:nvSpPr>
        <p:spPr>
          <a:xfrm>
            <a:off x="381000" y="4599940"/>
            <a:ext cx="4175125" cy="12777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300" b="1" dirty="0" smtClean="0"/>
              <a:t>Analisi Longitudinale</a:t>
            </a:r>
            <a:endParaRPr lang="it-IT" sz="1300" b="1" dirty="0"/>
          </a:p>
          <a:p>
            <a:r>
              <a:rPr lang="it-IT" sz="1400" dirty="0" smtClean="0"/>
              <a:t>Indagini che comportano </a:t>
            </a:r>
            <a:r>
              <a:rPr lang="it-IT" sz="1400" dirty="0"/>
              <a:t>ripetute rilevazioni nel</a:t>
            </a:r>
            <a:endParaRPr lang="it-IT" sz="1400" dirty="0"/>
          </a:p>
          <a:p>
            <a:r>
              <a:rPr lang="it-IT" sz="1400" dirty="0"/>
              <a:t>tempo o che abbracciano </a:t>
            </a:r>
            <a:r>
              <a:rPr lang="it-IT" sz="1400" dirty="0" smtClean="0"/>
              <a:t>un determinato </a:t>
            </a:r>
            <a:r>
              <a:rPr lang="it-IT" sz="1400" dirty="0"/>
              <a:t>arco storico.</a:t>
            </a:r>
            <a:endParaRPr lang="en-US" sz="1300" dirty="0"/>
          </a:p>
        </p:txBody>
      </p:sp>
      <p:sp>
        <p:nvSpPr>
          <p:cNvPr id="8" name="TextBox 5"/>
          <p:cNvSpPr txBox="1"/>
          <p:nvPr/>
        </p:nvSpPr>
        <p:spPr>
          <a:xfrm>
            <a:off x="457200" y="3429000"/>
            <a:ext cx="4200525" cy="10384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300" b="1" dirty="0" smtClean="0"/>
              <a:t>Analisi trasversale</a:t>
            </a:r>
            <a:endParaRPr lang="it-IT" sz="1300" b="1" dirty="0"/>
          </a:p>
          <a:p>
            <a:r>
              <a:rPr lang="it-IT" sz="1400" dirty="0" smtClean="0"/>
              <a:t>Indagini </a:t>
            </a:r>
            <a:r>
              <a:rPr lang="it-IT" sz="1400" dirty="0"/>
              <a:t>che </a:t>
            </a:r>
            <a:r>
              <a:rPr lang="it-IT" sz="1400" dirty="0" smtClean="0"/>
              <a:t>si svolgono </a:t>
            </a:r>
            <a:r>
              <a:rPr lang="it-IT" sz="1400" dirty="0"/>
              <a:t>in un lasso di tempo</a:t>
            </a:r>
            <a:endParaRPr lang="it-IT" sz="1400" dirty="0"/>
          </a:p>
          <a:p>
            <a:r>
              <a:rPr lang="it-IT" sz="1400" dirty="0"/>
              <a:t>definito e attraverso </a:t>
            </a:r>
            <a:r>
              <a:rPr lang="it-IT" sz="1400" dirty="0" smtClean="0"/>
              <a:t>un’unica rilevazione</a:t>
            </a:r>
            <a:r>
              <a:rPr lang="it-IT" sz="1400" dirty="0"/>
              <a:t>.</a:t>
            </a:r>
            <a:endParaRPr lang="en-US" sz="13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Il </a:t>
            </a:r>
            <a:r>
              <a:rPr lang="en-US" sz="4000" dirty="0" err="1" smtClean="0"/>
              <a:t>processo</a:t>
            </a:r>
            <a:r>
              <a:rPr lang="en-US" sz="4000" dirty="0" smtClean="0"/>
              <a:t> </a:t>
            </a:r>
            <a:r>
              <a:rPr lang="en-US" sz="4000" dirty="0" err="1" smtClean="0"/>
              <a:t>della</a:t>
            </a:r>
            <a:r>
              <a:rPr lang="en-US" sz="4000" dirty="0" smtClean="0"/>
              <a:t> </a:t>
            </a:r>
            <a:r>
              <a:rPr lang="en-US" sz="4000" dirty="0" err="1" smtClean="0"/>
              <a:t>ricerca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F7587AF-2F13-4C28-B12B-17D15B174544}" type="slidenum">
              <a:rPr lang="en-US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47205"/>
            <a:ext cx="4724400" cy="415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Il </a:t>
            </a:r>
            <a:r>
              <a:rPr lang="en-US" sz="4000" dirty="0" err="1" smtClean="0"/>
              <a:t>processo</a:t>
            </a:r>
            <a:r>
              <a:rPr lang="en-US" sz="4000" dirty="0" smtClean="0"/>
              <a:t> </a:t>
            </a:r>
            <a:r>
              <a:rPr lang="en-US" sz="4000" dirty="0" err="1" smtClean="0"/>
              <a:t>della</a:t>
            </a:r>
            <a:r>
              <a:rPr lang="en-US" sz="4000" dirty="0" smtClean="0"/>
              <a:t> </a:t>
            </a:r>
            <a:r>
              <a:rPr lang="en-US" sz="4000" dirty="0" err="1" smtClean="0"/>
              <a:t>ricerca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B348B8F-1C90-4B95-AA0F-5B768394FF32}" type="slidenum">
              <a:rPr lang="en-US"/>
            </a:fld>
            <a:endParaRPr lang="en-US" dirty="0"/>
          </a:p>
        </p:txBody>
      </p:sp>
      <p:sp>
        <p:nvSpPr>
          <p:cNvPr id="1331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 </a:t>
            </a:r>
            <a:r>
              <a:rPr lang="en-US" dirty="0" err="1" smtClean="0"/>
              <a:t>comprendere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 in cui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articolo</a:t>
            </a:r>
            <a:r>
              <a:rPr lang="en-US" dirty="0" smtClean="0"/>
              <a:t>, </a:t>
            </a:r>
            <a:r>
              <a:rPr lang="en-US" dirty="0" err="1" smtClean="0"/>
              <a:t>occorre</a:t>
            </a:r>
            <a:r>
              <a:rPr lang="en-US" dirty="0" smtClean="0"/>
              <a:t> </a:t>
            </a:r>
            <a:r>
              <a:rPr lang="en-US" dirty="0" err="1" smtClean="0"/>
              <a:t>prendere</a:t>
            </a:r>
            <a:r>
              <a:rPr lang="en-US" dirty="0" smtClean="0"/>
              <a:t> in </a:t>
            </a:r>
            <a:r>
              <a:rPr lang="en-US" dirty="0" err="1" smtClean="0"/>
              <a:t>considerazione</a:t>
            </a:r>
            <a:r>
              <a:rPr lang="en-US" dirty="0" smtClean="0"/>
              <a:t>: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L’idea</a:t>
            </a:r>
            <a:r>
              <a:rPr lang="en-US" dirty="0" smtClean="0"/>
              <a:t> </a:t>
            </a:r>
            <a:r>
              <a:rPr lang="en-US" dirty="0" err="1" smtClean="0"/>
              <a:t>moderna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scienza</a:t>
            </a:r>
            <a:r>
              <a:rPr lang="en-US" dirty="0" smtClean="0"/>
              <a:t> e come è </a:t>
            </a:r>
            <a:r>
              <a:rPr lang="en-US" dirty="0" err="1" smtClean="0"/>
              <a:t>inclusa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;</a:t>
            </a:r>
            <a:endParaRPr lang="en-US" dirty="0" smtClean="0"/>
          </a:p>
          <a:p>
            <a:pPr lvl="1" eaLnBrk="1" hangingPunct="1"/>
            <a:r>
              <a:rPr lang="en-US" dirty="0" smtClean="0"/>
              <a:t>Il </a:t>
            </a:r>
            <a:r>
              <a:rPr lang="en-US" dirty="0" err="1" smtClean="0"/>
              <a:t>legame</a:t>
            </a:r>
            <a:r>
              <a:rPr lang="en-US" dirty="0" smtClean="0"/>
              <a:t> </a:t>
            </a:r>
            <a:r>
              <a:rPr lang="en-US" dirty="0" err="1" smtClean="0"/>
              <a:t>esistente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e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/>
              <a:t>scientifico</a:t>
            </a:r>
            <a:r>
              <a:rPr lang="en-US" dirty="0" smtClean="0"/>
              <a:t>;</a:t>
            </a:r>
            <a:endParaRPr lang="en-US" dirty="0" smtClean="0"/>
          </a:p>
          <a:p>
            <a:pPr lvl="1" eaLnBrk="1" hangingPunct="1"/>
            <a:r>
              <a:rPr lang="en-US" dirty="0" smtClean="0"/>
              <a:t>Le </a:t>
            </a:r>
            <a:r>
              <a:rPr lang="en-US" dirty="0" err="1" smtClean="0"/>
              <a:t>tecniche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utilizzare</a:t>
            </a:r>
            <a:r>
              <a:rPr lang="en-US" dirty="0" smtClean="0"/>
              <a:t> per “</a:t>
            </a:r>
            <a:r>
              <a:rPr lang="en-US" dirty="0" err="1" smtClean="0"/>
              <a:t>interrogare</a:t>
            </a:r>
            <a:r>
              <a:rPr lang="en-US" dirty="0" smtClean="0"/>
              <a:t>” la </a:t>
            </a:r>
            <a:r>
              <a:rPr lang="en-US" dirty="0" err="1" smtClean="0"/>
              <a:t>realtà</a:t>
            </a:r>
            <a:r>
              <a:rPr lang="en-US" dirty="0" smtClean="0"/>
              <a:t>, </a:t>
            </a:r>
            <a:r>
              <a:rPr lang="en-US" dirty="0" err="1" smtClean="0"/>
              <a:t>raccogliere</a:t>
            </a:r>
            <a:r>
              <a:rPr lang="en-US" dirty="0" smtClean="0"/>
              <a:t> e </a:t>
            </a:r>
            <a:r>
              <a:rPr lang="en-US" dirty="0" err="1" smtClean="0"/>
              <a:t>analizzare</a:t>
            </a:r>
            <a:r>
              <a:rPr lang="en-US" dirty="0" smtClean="0"/>
              <a:t> I </a:t>
            </a:r>
            <a:r>
              <a:rPr lang="en-US" dirty="0" err="1" smtClean="0"/>
              <a:t>dati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La </a:t>
            </a:r>
            <a:r>
              <a:rPr lang="en-US" sz="4000" dirty="0" err="1" smtClean="0"/>
              <a:t>scienza</a:t>
            </a:r>
            <a:r>
              <a:rPr lang="en-US" sz="4000" dirty="0" smtClean="0"/>
              <a:t> </a:t>
            </a:r>
            <a:r>
              <a:rPr lang="en-US" sz="4000" dirty="0" err="1" smtClean="0"/>
              <a:t>moderna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3E95B75-A323-4C9F-884E-1A9FE996DECD}" type="slidenum">
              <a:rPr lang="en-US"/>
            </a:fld>
            <a:endParaRPr lang="en-US" dirty="0"/>
          </a:p>
        </p:txBody>
      </p:sp>
      <p:sp>
        <p:nvSpPr>
          <p:cNvPr id="1434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 due parole </a:t>
            </a:r>
            <a:r>
              <a:rPr lang="en-US" dirty="0" err="1" smtClean="0"/>
              <a:t>chiave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definiscono</a:t>
            </a:r>
            <a:r>
              <a:rPr lang="en-US" dirty="0" smtClean="0"/>
              <a:t> </a:t>
            </a:r>
            <a:r>
              <a:rPr lang="en-US" dirty="0" err="1" smtClean="0"/>
              <a:t>l’idea</a:t>
            </a:r>
            <a:r>
              <a:rPr lang="en-US" dirty="0" smtClean="0"/>
              <a:t> </a:t>
            </a:r>
            <a:r>
              <a:rPr lang="en-US" dirty="0" err="1" smtClean="0"/>
              <a:t>moderna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scienza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: </a:t>
            </a:r>
            <a:r>
              <a:rPr lang="en-US" dirty="0" err="1" smtClean="0"/>
              <a:t>teorizzazione</a:t>
            </a:r>
            <a:r>
              <a:rPr lang="en-US" dirty="0" smtClean="0"/>
              <a:t> e </a:t>
            </a:r>
            <a:r>
              <a:rPr lang="en-US" dirty="0" err="1" smtClean="0"/>
              <a:t>metodo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9" name="TextBox 5"/>
          <p:cNvSpPr txBox="1"/>
          <p:nvPr/>
        </p:nvSpPr>
        <p:spPr>
          <a:xfrm>
            <a:off x="1371600" y="3276600"/>
            <a:ext cx="67056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Epistemologia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Branca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riflessione</a:t>
            </a:r>
            <a:r>
              <a:rPr lang="en-US" dirty="0" smtClean="0"/>
              <a:t> </a:t>
            </a:r>
            <a:r>
              <a:rPr lang="en-US" dirty="0" err="1" smtClean="0"/>
              <a:t>filosofica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occupa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fondamenti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possibilità</a:t>
            </a:r>
            <a:r>
              <a:rPr lang="en-US" dirty="0" smtClean="0"/>
              <a:t> </a:t>
            </a:r>
            <a:r>
              <a:rPr lang="en-US" dirty="0" err="1" smtClean="0"/>
              <a:t>conoscitive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scienze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5"/>
          <p:cNvSpPr txBox="1"/>
          <p:nvPr/>
        </p:nvSpPr>
        <p:spPr>
          <a:xfrm>
            <a:off x="1371600" y="4426585"/>
            <a:ext cx="6705600" cy="16348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Metodologia</a:t>
            </a:r>
            <a:endParaRPr lang="en-US" b="1" dirty="0"/>
          </a:p>
          <a:p>
            <a:pPr>
              <a:defRPr/>
            </a:pPr>
            <a:r>
              <a:rPr lang="en-US" dirty="0" smtClean="0"/>
              <a:t>Parte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occupa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fondamenti</a:t>
            </a:r>
            <a:r>
              <a:rPr lang="en-US" dirty="0" smtClean="0"/>
              <a:t> del </a:t>
            </a:r>
            <a:r>
              <a:rPr lang="en-US" dirty="0" err="1" smtClean="0"/>
              <a:t>metodo</a:t>
            </a:r>
            <a:r>
              <a:rPr lang="en-US" dirty="0" smtClean="0"/>
              <a:t>, con lo </a:t>
            </a:r>
            <a:r>
              <a:rPr lang="en-US" dirty="0" err="1" smtClean="0"/>
              <a:t>scopo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individuare</a:t>
            </a:r>
            <a:r>
              <a:rPr lang="en-US" dirty="0" smtClean="0"/>
              <a:t> e </a:t>
            </a:r>
            <a:r>
              <a:rPr lang="en-US" dirty="0" err="1" smtClean="0"/>
              <a:t>riflettere</a:t>
            </a:r>
            <a:r>
              <a:rPr lang="en-US" dirty="0" smtClean="0"/>
              <a:t> sui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seguire</a:t>
            </a:r>
            <a:r>
              <a:rPr lang="en-US" dirty="0" smtClean="0"/>
              <a:t> per </a:t>
            </a:r>
            <a:r>
              <a:rPr lang="en-US" dirty="0" err="1" smtClean="0"/>
              <a:t>giungere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conoscenza</a:t>
            </a:r>
            <a:r>
              <a:rPr lang="en-US" dirty="0" smtClean="0"/>
              <a:t> </a:t>
            </a:r>
            <a:r>
              <a:rPr lang="en-US" dirty="0" err="1" smtClean="0"/>
              <a:t>scientifica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La </a:t>
            </a:r>
            <a:r>
              <a:rPr lang="en-US" sz="4000" dirty="0" err="1" smtClean="0"/>
              <a:t>scienza</a:t>
            </a:r>
            <a:r>
              <a:rPr lang="en-US" sz="4000" dirty="0" smtClean="0"/>
              <a:t> </a:t>
            </a:r>
            <a:r>
              <a:rPr lang="en-US" sz="4000" dirty="0" err="1" smtClean="0"/>
              <a:t>moderna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3E95B75-A323-4C9F-884E-1A9FE996DECD}" type="slidenum">
              <a:rPr lang="en-US"/>
            </a:fld>
            <a:endParaRPr lang="en-US" dirty="0"/>
          </a:p>
        </p:txBody>
      </p:sp>
      <p:sp>
        <p:nvSpPr>
          <p:cNvPr id="1434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Teorizzazione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10" name="TextBox 5"/>
          <p:cNvSpPr txBox="1"/>
          <p:nvPr/>
        </p:nvSpPr>
        <p:spPr>
          <a:xfrm>
            <a:off x="685800" y="2286000"/>
            <a:ext cx="3900805" cy="1890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err="1" smtClean="0"/>
              <a:t>Concentualizzazione</a:t>
            </a:r>
            <a:endParaRPr lang="it-IT" sz="1500" b="1" dirty="0"/>
          </a:p>
          <a:p>
            <a:r>
              <a:rPr lang="it-IT" sz="1500" dirty="0" smtClean="0"/>
              <a:t>Quell’attività </a:t>
            </a:r>
            <a:r>
              <a:rPr lang="it-IT" sz="1500" dirty="0"/>
              <a:t>razionale tramite </a:t>
            </a:r>
            <a:r>
              <a:rPr lang="it-IT" sz="1500" dirty="0" smtClean="0"/>
              <a:t>la quale, con </a:t>
            </a:r>
            <a:r>
              <a:rPr lang="it-IT" sz="1500" dirty="0"/>
              <a:t>un’operazione di astrazione</a:t>
            </a:r>
            <a:r>
              <a:rPr lang="it-IT" sz="1500" dirty="0" smtClean="0"/>
              <a:t>, vengono </a:t>
            </a:r>
            <a:r>
              <a:rPr lang="it-IT" sz="1500" dirty="0"/>
              <a:t>formulate </a:t>
            </a:r>
            <a:r>
              <a:rPr lang="it-IT" sz="1500" dirty="0" smtClean="0"/>
              <a:t>idee logicamente </a:t>
            </a:r>
            <a:r>
              <a:rPr lang="it-IT" sz="1500" dirty="0"/>
              <a:t>definite </a:t>
            </a:r>
            <a:r>
              <a:rPr lang="it-IT" sz="1500" dirty="0" smtClean="0"/>
              <a:t>ed empiricamente </a:t>
            </a:r>
            <a:r>
              <a:rPr lang="it-IT" sz="1500" dirty="0"/>
              <a:t>controllabili, </a:t>
            </a:r>
            <a:r>
              <a:rPr lang="it-IT" sz="1500" dirty="0" smtClean="0"/>
              <a:t>che rappresentano </a:t>
            </a:r>
            <a:r>
              <a:rPr lang="it-IT" sz="1500" dirty="0"/>
              <a:t>fenomeni </a:t>
            </a:r>
            <a:r>
              <a:rPr lang="it-IT" sz="1500" dirty="0" smtClean="0"/>
              <a:t>reali.</a:t>
            </a:r>
            <a:endParaRPr lang="en-US" sz="1500" dirty="0"/>
          </a:p>
        </p:txBody>
      </p:sp>
      <p:sp>
        <p:nvSpPr>
          <p:cNvPr id="8" name="TextBox 5"/>
          <p:cNvSpPr txBox="1"/>
          <p:nvPr/>
        </p:nvSpPr>
        <p:spPr>
          <a:xfrm>
            <a:off x="4838700" y="2602865"/>
            <a:ext cx="3847465" cy="11749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smtClean="0"/>
              <a:t>Linguaggio oggettivo</a:t>
            </a:r>
            <a:endParaRPr lang="it-IT" sz="1500" b="1" dirty="0"/>
          </a:p>
          <a:p>
            <a:r>
              <a:rPr lang="it-IT" sz="1600" dirty="0" smtClean="0"/>
              <a:t>Insieme </a:t>
            </a:r>
            <a:r>
              <a:rPr lang="it-IT" sz="1600" dirty="0"/>
              <a:t>dei concetti </a:t>
            </a:r>
            <a:r>
              <a:rPr lang="it-IT" sz="1600" dirty="0" smtClean="0"/>
              <a:t>che definiscono </a:t>
            </a:r>
            <a:r>
              <a:rPr lang="it-IT" sz="1600" dirty="0"/>
              <a:t>gli oggetti e gli </a:t>
            </a:r>
            <a:r>
              <a:rPr lang="it-IT" sz="1600" dirty="0" smtClean="0"/>
              <a:t>eventi oggetto </a:t>
            </a:r>
            <a:r>
              <a:rPr lang="it-IT" sz="1600" dirty="0"/>
              <a:t>di studio.</a:t>
            </a:r>
            <a:endParaRPr lang="en-US" sz="1500" dirty="0"/>
          </a:p>
        </p:txBody>
      </p:sp>
      <p:sp>
        <p:nvSpPr>
          <p:cNvPr id="11" name="TextBox 5"/>
          <p:cNvSpPr txBox="1"/>
          <p:nvPr/>
        </p:nvSpPr>
        <p:spPr>
          <a:xfrm>
            <a:off x="3162300" y="4344035"/>
            <a:ext cx="3860800" cy="17206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smtClean="0"/>
              <a:t>Teoria scientifica</a:t>
            </a:r>
            <a:endParaRPr lang="it-IT" sz="1500" b="1" dirty="0"/>
          </a:p>
          <a:p>
            <a:r>
              <a:rPr lang="it-IT" sz="1600" dirty="0" smtClean="0"/>
              <a:t>Insieme circoscritto </a:t>
            </a:r>
            <a:r>
              <a:rPr lang="it-IT" sz="1600" dirty="0"/>
              <a:t>di concetti legati </a:t>
            </a:r>
            <a:r>
              <a:rPr lang="it-IT" sz="1600" dirty="0" smtClean="0"/>
              <a:t>tra loro </a:t>
            </a:r>
            <a:r>
              <a:rPr lang="it-IT" sz="1600" dirty="0"/>
              <a:t>da specifiche relazioni, </a:t>
            </a:r>
            <a:r>
              <a:rPr lang="it-IT" sz="1600" dirty="0" smtClean="0"/>
              <a:t>che punta </a:t>
            </a:r>
            <a:r>
              <a:rPr lang="it-IT" sz="1600" dirty="0"/>
              <a:t>a offrire una </a:t>
            </a:r>
            <a:r>
              <a:rPr lang="it-IT" sz="1600" dirty="0" smtClean="0"/>
              <a:t>spiegazione possibile </a:t>
            </a:r>
            <a:r>
              <a:rPr lang="it-IT" sz="1600" dirty="0"/>
              <a:t>di uno o più fenomeni.</a:t>
            </a:r>
            <a:endParaRPr lang="en-US" sz="15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La </a:t>
            </a:r>
            <a:r>
              <a:rPr lang="en-US" sz="4000" dirty="0" err="1" smtClean="0"/>
              <a:t>scienza</a:t>
            </a:r>
            <a:r>
              <a:rPr lang="en-US" sz="4000" dirty="0" smtClean="0"/>
              <a:t> </a:t>
            </a:r>
            <a:r>
              <a:rPr lang="en-US" sz="4000" dirty="0" err="1" smtClean="0"/>
              <a:t>moderna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3E95B75-A323-4C9F-884E-1A9FE996DECD}" type="slidenum">
              <a:rPr lang="en-US"/>
            </a:fld>
            <a:endParaRPr lang="en-US" dirty="0"/>
          </a:p>
        </p:txBody>
      </p:sp>
      <p:sp>
        <p:nvSpPr>
          <p:cNvPr id="1434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Metodo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10" name="TextBox 5"/>
          <p:cNvSpPr txBox="1"/>
          <p:nvPr/>
        </p:nvSpPr>
        <p:spPr>
          <a:xfrm>
            <a:off x="2705100" y="2457688"/>
            <a:ext cx="3848100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smtClean="0"/>
              <a:t>Metodo</a:t>
            </a:r>
            <a:endParaRPr lang="it-IT" sz="1500" b="1" dirty="0"/>
          </a:p>
          <a:p>
            <a:r>
              <a:rPr lang="it-IT" sz="1500" dirty="0" smtClean="0"/>
              <a:t>Percorso sistematico attraverso il quale una teoria è messa alla prova, mediante procedure codificate.</a:t>
            </a:r>
            <a:endParaRPr lang="en-US" sz="1500" dirty="0"/>
          </a:p>
        </p:txBody>
      </p:sp>
      <p:sp>
        <p:nvSpPr>
          <p:cNvPr id="8" name="TextBox 5"/>
          <p:cNvSpPr txBox="1"/>
          <p:nvPr/>
        </p:nvSpPr>
        <p:spPr>
          <a:xfrm>
            <a:off x="4838700" y="3813175"/>
            <a:ext cx="3927475" cy="22844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600" b="1" dirty="0"/>
              <a:t>Approccio deduttivo </a:t>
            </a:r>
            <a:r>
              <a:rPr lang="it-IT" sz="1600" dirty="0"/>
              <a:t>(dal</a:t>
            </a:r>
            <a:endParaRPr lang="it-IT" sz="1600" dirty="0"/>
          </a:p>
          <a:p>
            <a:r>
              <a:rPr lang="it-IT" sz="1600" dirty="0"/>
              <a:t>generale al particolare), approccio</a:t>
            </a:r>
            <a:endParaRPr lang="it-IT" sz="1600" dirty="0"/>
          </a:p>
          <a:p>
            <a:r>
              <a:rPr lang="it-IT" sz="1600" dirty="0"/>
              <a:t>in cui la teorizzazione precede la</a:t>
            </a:r>
            <a:endParaRPr lang="it-IT" sz="1600" dirty="0"/>
          </a:p>
          <a:p>
            <a:r>
              <a:rPr lang="it-IT" sz="1600" dirty="0"/>
              <a:t>prova empirica, </a:t>
            </a:r>
            <a:r>
              <a:rPr lang="it-IT" sz="1600" dirty="0" smtClean="0"/>
              <a:t>indirizzando l’intera </a:t>
            </a:r>
            <a:r>
              <a:rPr lang="it-IT" sz="1600" dirty="0"/>
              <a:t>attività di </a:t>
            </a:r>
            <a:r>
              <a:rPr lang="it-IT" sz="1600" dirty="0" smtClean="0"/>
              <a:t>ricerca attraverso </a:t>
            </a:r>
            <a:r>
              <a:rPr lang="it-IT" sz="1600" dirty="0"/>
              <a:t>le definizioni </a:t>
            </a:r>
            <a:r>
              <a:rPr lang="it-IT" sz="1600" dirty="0" smtClean="0"/>
              <a:t>dei fenomeni </a:t>
            </a:r>
            <a:r>
              <a:rPr lang="it-IT" sz="1600" dirty="0"/>
              <a:t>che fornisce e il </a:t>
            </a:r>
            <a:r>
              <a:rPr lang="it-IT" sz="1600" dirty="0" smtClean="0"/>
              <a:t>quadro generale </a:t>
            </a:r>
            <a:r>
              <a:rPr lang="it-IT" sz="1600" dirty="0"/>
              <a:t>che ne deriva.</a:t>
            </a:r>
            <a:endParaRPr lang="en-US" sz="1500" dirty="0"/>
          </a:p>
        </p:txBody>
      </p:sp>
      <p:sp>
        <p:nvSpPr>
          <p:cNvPr id="11" name="TextBox 5"/>
          <p:cNvSpPr txBox="1"/>
          <p:nvPr/>
        </p:nvSpPr>
        <p:spPr>
          <a:xfrm>
            <a:off x="457200" y="3813175"/>
            <a:ext cx="4000500" cy="17416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600" b="1" dirty="0"/>
              <a:t>Approccio induttivo (dal</a:t>
            </a:r>
            <a:endParaRPr lang="it-IT" sz="1600" b="1" dirty="0"/>
          </a:p>
          <a:p>
            <a:r>
              <a:rPr lang="it-IT" sz="1600" dirty="0"/>
              <a:t>particolare al generale), approccio</a:t>
            </a:r>
            <a:endParaRPr lang="it-IT" sz="1600" dirty="0"/>
          </a:p>
          <a:p>
            <a:r>
              <a:rPr lang="it-IT" sz="1600" dirty="0"/>
              <a:t>in cui l’osservazione precede </a:t>
            </a:r>
            <a:r>
              <a:rPr lang="it-IT" sz="1600" dirty="0" smtClean="0"/>
              <a:t>la teorizzazione </a:t>
            </a:r>
            <a:r>
              <a:rPr lang="it-IT" sz="1600" dirty="0"/>
              <a:t>e quest’ultima deriva</a:t>
            </a:r>
            <a:endParaRPr lang="it-IT" sz="1600" dirty="0"/>
          </a:p>
          <a:p>
            <a:r>
              <a:rPr lang="it-IT" sz="1600" dirty="0"/>
              <a:t>direttamente dalla valutazione dei</a:t>
            </a:r>
            <a:endParaRPr lang="it-IT" sz="1600" dirty="0"/>
          </a:p>
          <a:p>
            <a:r>
              <a:rPr lang="it-IT" sz="1600" dirty="0"/>
              <a:t>risultati emersi dalla ricerca.</a:t>
            </a:r>
            <a:endParaRPr lang="en-US" sz="15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La </a:t>
            </a:r>
            <a:r>
              <a:rPr lang="en-US" sz="4000" dirty="0" err="1" smtClean="0"/>
              <a:t>scienza</a:t>
            </a:r>
            <a:r>
              <a:rPr lang="en-US" sz="4000" dirty="0" smtClean="0"/>
              <a:t> </a:t>
            </a:r>
            <a:r>
              <a:rPr lang="en-US" sz="4000" dirty="0" err="1" smtClean="0"/>
              <a:t>moderna</a:t>
            </a:r>
            <a:r>
              <a:rPr lang="en-US" sz="4000" dirty="0" smtClean="0"/>
              <a:t> (4)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3E95B75-A323-4C9F-884E-1A9FE996DECD}" type="slidenum">
              <a:rPr lang="en-US"/>
            </a:fld>
            <a:endParaRPr lang="en-US" dirty="0"/>
          </a:p>
        </p:txBody>
      </p:sp>
      <p:sp>
        <p:nvSpPr>
          <p:cNvPr id="1434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 err="1" smtClean="0"/>
              <a:t>L’</a:t>
            </a:r>
            <a:r>
              <a:rPr lang="en-US" sz="2700" i="1" dirty="0" err="1" smtClean="0"/>
              <a:t>ethos</a:t>
            </a:r>
            <a:r>
              <a:rPr lang="en-US" sz="2700" dirty="0" smtClean="0"/>
              <a:t> </a:t>
            </a:r>
            <a:r>
              <a:rPr lang="en-US" sz="2700" dirty="0" err="1" smtClean="0"/>
              <a:t>della</a:t>
            </a:r>
            <a:r>
              <a:rPr lang="en-US" sz="2700" dirty="0" smtClean="0"/>
              <a:t> </a:t>
            </a:r>
            <a:r>
              <a:rPr lang="en-US" sz="2700" dirty="0" err="1" smtClean="0"/>
              <a:t>scienza</a:t>
            </a:r>
            <a:r>
              <a:rPr lang="en-US" sz="2700" dirty="0" smtClean="0"/>
              <a:t> </a:t>
            </a:r>
            <a:r>
              <a:rPr lang="en-US" sz="2700" dirty="0" err="1" smtClean="0"/>
              <a:t>moderna</a:t>
            </a:r>
            <a:r>
              <a:rPr lang="en-US" sz="2700" dirty="0" smtClean="0"/>
              <a:t> (R.K. Merton):</a:t>
            </a:r>
            <a:endParaRPr lang="en-US" sz="2700" dirty="0" smtClean="0"/>
          </a:p>
          <a:p>
            <a:pPr lvl="1" eaLnBrk="1" hangingPunct="1"/>
            <a:r>
              <a:rPr lang="en-US" sz="2500" dirty="0" err="1" smtClean="0"/>
              <a:t>Universalismo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 lvl="1" eaLnBrk="1" hangingPunct="1"/>
            <a:r>
              <a:rPr lang="en-US" sz="2500" dirty="0" err="1" smtClean="0"/>
              <a:t>Comunismo</a:t>
            </a:r>
            <a:r>
              <a:rPr lang="en-US" sz="2500" dirty="0" smtClean="0"/>
              <a:t> </a:t>
            </a:r>
            <a:r>
              <a:rPr lang="en-US" sz="2500" dirty="0" err="1" smtClean="0"/>
              <a:t>scientifico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 lvl="1" eaLnBrk="1" hangingPunct="1"/>
            <a:r>
              <a:rPr lang="en-US" sz="2500" dirty="0" err="1" smtClean="0"/>
              <a:t>Disinteresse</a:t>
            </a:r>
            <a:r>
              <a:rPr lang="en-US" sz="2500" dirty="0" smtClean="0"/>
              <a:t> </a:t>
            </a:r>
            <a:r>
              <a:rPr lang="en-US" sz="2500" dirty="0" err="1" smtClean="0"/>
              <a:t>scientifico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 lvl="1" eaLnBrk="1" hangingPunct="1"/>
            <a:r>
              <a:rPr lang="en-US" sz="2500" dirty="0" err="1" smtClean="0"/>
              <a:t>Dubbio</a:t>
            </a:r>
            <a:r>
              <a:rPr lang="en-US" sz="2500" dirty="0" smtClean="0"/>
              <a:t> </a:t>
            </a:r>
            <a:r>
              <a:rPr lang="en-US" sz="2500" dirty="0" err="1" smtClean="0"/>
              <a:t>sistematico</a:t>
            </a:r>
            <a:r>
              <a:rPr lang="en-US" sz="2500" dirty="0" smtClean="0"/>
              <a:t>.</a:t>
            </a:r>
            <a:endParaRPr lang="en-US" sz="25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Come </a:t>
            </a:r>
            <a:r>
              <a:rPr lang="en-US" sz="4000" dirty="0" err="1" smtClean="0"/>
              <a:t>si</a:t>
            </a:r>
            <a:r>
              <a:rPr lang="en-US" sz="4000" dirty="0" smtClean="0"/>
              <a:t> </a:t>
            </a:r>
            <a:r>
              <a:rPr lang="en-US" sz="4000" dirty="0" err="1" smtClean="0"/>
              <a:t>sviluppa</a:t>
            </a:r>
            <a:r>
              <a:rPr lang="en-US" sz="4000" dirty="0" smtClean="0"/>
              <a:t> la </a:t>
            </a:r>
            <a:r>
              <a:rPr lang="en-US" sz="4000" dirty="0" err="1" smtClean="0"/>
              <a:t>scienza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3E95B75-A323-4C9F-884E-1A9FE996DECD}" type="slidenum">
              <a:rPr lang="en-US"/>
            </a:fld>
            <a:endParaRPr lang="en-US" dirty="0"/>
          </a:p>
        </p:txBody>
      </p:sp>
      <p:sp>
        <p:nvSpPr>
          <p:cNvPr id="1434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 err="1" smtClean="0"/>
              <a:t>Dalle</a:t>
            </a:r>
            <a:r>
              <a:rPr lang="en-US" sz="2700" dirty="0" smtClean="0"/>
              <a:t> </a:t>
            </a:r>
            <a:r>
              <a:rPr lang="en-US" sz="2700" dirty="0" err="1" smtClean="0"/>
              <a:t>rivoluzioni</a:t>
            </a:r>
            <a:r>
              <a:rPr lang="en-US" sz="2700" dirty="0" smtClean="0"/>
              <a:t> </a:t>
            </a:r>
            <a:r>
              <a:rPr lang="en-US" sz="2700" dirty="0" err="1" smtClean="0"/>
              <a:t>scientifiche</a:t>
            </a:r>
            <a:r>
              <a:rPr lang="en-US" sz="2700" dirty="0" smtClean="0"/>
              <a:t> </a:t>
            </a:r>
            <a:r>
              <a:rPr lang="en-US" sz="2700" dirty="0" err="1" smtClean="0"/>
              <a:t>alla</a:t>
            </a:r>
            <a:r>
              <a:rPr lang="en-US" sz="2700" dirty="0" smtClean="0"/>
              <a:t> </a:t>
            </a:r>
            <a:r>
              <a:rPr lang="en-US" sz="2700" dirty="0" err="1" smtClean="0"/>
              <a:t>molteplicità</a:t>
            </a:r>
            <a:r>
              <a:rPr lang="en-US" sz="2700" dirty="0" smtClean="0"/>
              <a:t> </a:t>
            </a:r>
            <a:r>
              <a:rPr lang="en-US" sz="2700" dirty="0" err="1" smtClean="0"/>
              <a:t>dei</a:t>
            </a:r>
            <a:r>
              <a:rPr lang="en-US" sz="2700" dirty="0" smtClean="0"/>
              <a:t> </a:t>
            </a:r>
            <a:r>
              <a:rPr lang="en-US" sz="2700" dirty="0" err="1" smtClean="0"/>
              <a:t>programmi</a:t>
            </a:r>
            <a:r>
              <a:rPr lang="en-US" sz="2700" dirty="0" smtClean="0"/>
              <a:t> </a:t>
            </a:r>
            <a:r>
              <a:rPr lang="en-US" sz="2700" dirty="0" err="1" smtClean="0"/>
              <a:t>di</a:t>
            </a:r>
            <a:r>
              <a:rPr lang="en-US" sz="2700" dirty="0" smtClean="0"/>
              <a:t> </a:t>
            </a:r>
            <a:r>
              <a:rPr lang="en-US" sz="2700" dirty="0" err="1" smtClean="0"/>
              <a:t>ricerca</a:t>
            </a:r>
            <a:r>
              <a:rPr lang="en-US" sz="2700" dirty="0" smtClean="0"/>
              <a:t>.</a:t>
            </a:r>
            <a:endParaRPr lang="en-US" sz="2500" dirty="0" smtClean="0"/>
          </a:p>
        </p:txBody>
      </p:sp>
      <p:sp>
        <p:nvSpPr>
          <p:cNvPr id="9" name="TextBox 5"/>
          <p:cNvSpPr txBox="1"/>
          <p:nvPr/>
        </p:nvSpPr>
        <p:spPr>
          <a:xfrm>
            <a:off x="2857500" y="2743200"/>
            <a:ext cx="4737100" cy="281331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500" b="1" dirty="0" smtClean="0"/>
              <a:t>Paradigma scientifico</a:t>
            </a:r>
            <a:endParaRPr lang="it-IT" sz="1500" b="1" dirty="0"/>
          </a:p>
          <a:p>
            <a:r>
              <a:rPr lang="it-IT" sz="1600" dirty="0" smtClean="0"/>
              <a:t>Insieme </a:t>
            </a:r>
            <a:r>
              <a:rPr lang="it-IT" sz="1600" dirty="0"/>
              <a:t>di assunti, idee e</a:t>
            </a:r>
            <a:endParaRPr lang="it-IT" sz="1600" dirty="0"/>
          </a:p>
          <a:p>
            <a:r>
              <a:rPr lang="it-IT" sz="1600" dirty="0"/>
              <a:t>presupposti filosofici sul mondo e</a:t>
            </a:r>
            <a:endParaRPr lang="it-IT" sz="1600" dirty="0"/>
          </a:p>
          <a:p>
            <a:r>
              <a:rPr lang="it-IT" sz="1600" dirty="0"/>
              <a:t>sul modo di fare scienza, adottati</a:t>
            </a:r>
            <a:endParaRPr lang="it-IT" sz="1600" dirty="0"/>
          </a:p>
          <a:p>
            <a:r>
              <a:rPr lang="it-IT" sz="1600" dirty="0"/>
              <a:t>da una determinata comunità</a:t>
            </a:r>
            <a:endParaRPr lang="it-IT" sz="1600" dirty="0"/>
          </a:p>
          <a:p>
            <a:r>
              <a:rPr lang="it-IT" sz="1600" dirty="0"/>
              <a:t>scientifica in un dato momento,</a:t>
            </a:r>
            <a:endParaRPr lang="it-IT" sz="1600" dirty="0"/>
          </a:p>
          <a:p>
            <a:r>
              <a:rPr lang="it-IT" sz="1600" dirty="0"/>
              <a:t>all’interno del quale vengono</a:t>
            </a:r>
            <a:endParaRPr lang="it-IT" sz="1600" dirty="0"/>
          </a:p>
          <a:p>
            <a:r>
              <a:rPr lang="it-IT" sz="1600" dirty="0"/>
              <a:t>sviluppate le teorie propriamente</a:t>
            </a:r>
            <a:endParaRPr lang="it-IT" sz="1600" dirty="0"/>
          </a:p>
          <a:p>
            <a:r>
              <a:rPr lang="it-IT" sz="1600" dirty="0"/>
              <a:t>scientifiche e condotta l’attività</a:t>
            </a:r>
            <a:endParaRPr lang="it-IT" sz="1600" dirty="0"/>
          </a:p>
          <a:p>
            <a:r>
              <a:rPr lang="it-IT" sz="1600" dirty="0"/>
              <a:t>scientifica stessa.</a:t>
            </a:r>
            <a:endParaRPr lang="en-US" sz="15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All </a:t>
            </a:r>
            <a:r>
              <a:rPr lang="en-US" dirty="0"/>
              <a:t>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9623</Words>
  <Application>WPS Presentation</Application>
  <PresentationFormat>On-screen Show (4:3)</PresentationFormat>
  <Paragraphs>314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2:  La ricerca sociale</vt:lpstr>
      <vt:lpstr>Argomenti trattati</vt:lpstr>
      <vt:lpstr>Il processo della ricerca sociale (1)</vt:lpstr>
      <vt:lpstr>Il processo della ricerca sociale (2)</vt:lpstr>
      <vt:lpstr>La scienza moderna (1)</vt:lpstr>
      <vt:lpstr>La scienza moderna (2)</vt:lpstr>
      <vt:lpstr>La scienza moderna (3)</vt:lpstr>
      <vt:lpstr>La scienza moderna (4)</vt:lpstr>
      <vt:lpstr>Come si sviluppa la scienza</vt:lpstr>
      <vt:lpstr>La sociologia come scienza empirica</vt:lpstr>
      <vt:lpstr>I principali programmi di ricerca della sociologia (1)</vt:lpstr>
      <vt:lpstr>I principali programmi di ricerca della sociologia (2)</vt:lpstr>
      <vt:lpstr>I principali programmi di ricerca della sociologia (3)</vt:lpstr>
      <vt:lpstr>I principali programmi di ricerca della sociologia (4)</vt:lpstr>
      <vt:lpstr>I principali programmi di ricerca della sociologia (5)</vt:lpstr>
      <vt:lpstr>I principali programmi di ricerca della sociologia (6)</vt:lpstr>
      <vt:lpstr>La ricerca sociale in pratica (1)</vt:lpstr>
      <vt:lpstr>La ricerca sociale in pratica (2)</vt:lpstr>
      <vt:lpstr>La ricerca sociale in pratica (3)</vt:lpstr>
      <vt:lpstr>La ricerca sociale in pratica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48</cp:revision>
  <dcterms:created xsi:type="dcterms:W3CDTF">2011-08-15T14:37:00Z</dcterms:created>
  <dcterms:modified xsi:type="dcterms:W3CDTF">2017-10-05T12:25:12Z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