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7"/>
  </p:notesMasterIdLst>
  <p:sldIdLst>
    <p:sldId id="256" r:id="rId3"/>
    <p:sldId id="271" r:id="rId4"/>
    <p:sldId id="273" r:id="rId5"/>
    <p:sldId id="274" r:id="rId6"/>
    <p:sldId id="289" r:id="rId7"/>
    <p:sldId id="290" r:id="rId8"/>
    <p:sldId id="275" r:id="rId9"/>
    <p:sldId id="294" r:id="rId10"/>
    <p:sldId id="293" r:id="rId11"/>
    <p:sldId id="285" r:id="rId12"/>
    <p:sldId id="295" r:id="rId13"/>
    <p:sldId id="296" r:id="rId14"/>
    <p:sldId id="297" r:id="rId15"/>
    <p:sldId id="298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018" autoAdjust="0"/>
    <p:restoredTop sz="94714" autoAdjust="0"/>
  </p:normalViewPr>
  <p:slideViewPr>
    <p:cSldViewPr>
      <p:cViewPr>
        <p:scale>
          <a:sx n="117" d="100"/>
          <a:sy n="117" d="100"/>
        </p:scale>
        <p:origin x="-276" y="198"/>
      </p:cViewPr>
      <p:guideLst>
        <p:guide orient="horz" pos="212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notesMaster" Target="notesMasters/notesMaster1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DE1F747-2169-4873-8F83-B3D39EFFEB50}" type="datetimeFigureOut">
              <a:rPr lang="en-US"/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  <a:endParaRPr lang="en-US" noProof="0" smtClean="0"/>
          </a:p>
          <a:p>
            <a:pPr lvl="1"/>
            <a:r>
              <a:rPr lang="en-US" noProof="0" smtClean="0"/>
              <a:t>Second level</a:t>
            </a:r>
            <a:endParaRPr lang="en-US" noProof="0" smtClean="0"/>
          </a:p>
          <a:p>
            <a:pPr lvl="2"/>
            <a:r>
              <a:rPr lang="en-US" noProof="0" smtClean="0"/>
              <a:t>Third level</a:t>
            </a:r>
            <a:endParaRPr lang="en-US" noProof="0" smtClean="0"/>
          </a:p>
          <a:p>
            <a:pPr lvl="3"/>
            <a:r>
              <a:rPr lang="en-US" noProof="0" smtClean="0"/>
              <a:t>Fourth level</a:t>
            </a:r>
            <a:endParaRPr lang="en-US" noProof="0" smtClean="0"/>
          </a:p>
          <a:p>
            <a:pPr lvl="4"/>
            <a:r>
              <a:rPr lang="en-US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FC02450-52D2-4F30-9F23-70D22AD7A7BC}" type="slidenum">
              <a:rPr lang="en-US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hasCustomPrompt="1"/>
          </p:nvPr>
        </p:nvSpPr>
        <p:spPr>
          <a:xfrm>
            <a:off x="685800" y="2416175"/>
            <a:ext cx="7772400" cy="1470025"/>
          </a:xfrm>
        </p:spPr>
        <p:txBody>
          <a:bodyPr>
            <a:normAutofit/>
          </a:bodyPr>
          <a:lstStyle>
            <a:lvl1pPr algn="l">
              <a:defRPr sz="4400" b="1" baseline="0">
                <a:solidFill>
                  <a:srgbClr val="152460"/>
                </a:solidFill>
              </a:defRPr>
            </a:lvl1pPr>
          </a:lstStyle>
          <a:p>
            <a:r>
              <a:rPr lang="it-IT" dirty="0" smtClean="0"/>
              <a:t>Copertina interna senza filigrana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 hasCustomPrompt="1"/>
          </p:nvPr>
        </p:nvSpPr>
        <p:spPr>
          <a:xfrm>
            <a:off x="685800" y="3886200"/>
            <a:ext cx="6400800" cy="17526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Sottotitolo della copertina intermedia</a:t>
            </a:r>
            <a:endParaRPr lang="it-IT" dirty="0"/>
          </a:p>
        </p:txBody>
      </p:sp>
      <p:sp>
        <p:nvSpPr>
          <p:cNvPr id="8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172200" y="6391275"/>
            <a:ext cx="2819400" cy="365125"/>
          </a:xfrm>
          <a:ln>
            <a:solidFill>
              <a:srgbClr val="152460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E3089C2-4AD7-4F5E-A6E4-58EA653E2D0A}" type="slidenum">
              <a:rPr lang="en-US"/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it-IT" dirty="0" smtClean="0"/>
              <a:t>Slide con box doppio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  <a:endParaRPr lang="it-IT" smtClean="0"/>
          </a:p>
          <a:p>
            <a:pPr lvl="1"/>
            <a:r>
              <a:rPr lang="it-IT" smtClean="0"/>
              <a:t>Secondo livello</a:t>
            </a:r>
            <a:endParaRPr lang="it-IT" smtClean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  <a:endParaRPr lang="it-IT" smtClean="0"/>
          </a:p>
          <a:p>
            <a:pPr lvl="1"/>
            <a:r>
              <a:rPr lang="it-IT" smtClean="0"/>
              <a:t>Secondo livello</a:t>
            </a:r>
            <a:endParaRPr lang="it-IT" smtClean="0"/>
          </a:p>
        </p:txBody>
      </p:sp>
      <p:sp>
        <p:nvSpPr>
          <p:cNvPr id="8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172200" y="6391275"/>
            <a:ext cx="2819400" cy="365125"/>
          </a:xfrm>
          <a:ln>
            <a:solidFill>
              <a:srgbClr val="152460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73F3818-5B40-4129-8D06-6C333ABD9990}" type="slidenum">
              <a:rPr lang="en-US"/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dirty="0" smtClean="0"/>
              <a:t>Slide con tre box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  <a:endParaRPr lang="it-IT" smtClean="0"/>
          </a:p>
          <a:p>
            <a:pPr lvl="1"/>
            <a:r>
              <a:rPr lang="it-IT" smtClean="0"/>
              <a:t>Secondo livello</a:t>
            </a:r>
            <a:endParaRPr lang="it-IT" smtClean="0"/>
          </a:p>
          <a:p>
            <a:pPr lvl="2"/>
            <a:r>
              <a:rPr lang="it-IT" smtClean="0"/>
              <a:t>Terzo livello</a:t>
            </a:r>
            <a:endParaRPr lang="it-IT" smtClean="0"/>
          </a:p>
          <a:p>
            <a:pPr lvl="3"/>
            <a:r>
              <a:rPr lang="it-IT" smtClean="0"/>
              <a:t>Quarto livello</a:t>
            </a:r>
            <a:endParaRPr lang="it-IT" smtClean="0"/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  <a:endParaRPr lang="it-IT" smtClean="0"/>
          </a:p>
        </p:txBody>
      </p:sp>
      <p:sp>
        <p:nvSpPr>
          <p:cNvPr id="9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172200" y="6391275"/>
            <a:ext cx="2819400" cy="365125"/>
          </a:xfrm>
          <a:ln>
            <a:solidFill>
              <a:srgbClr val="152460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298FF21-A6D9-41B6-BA9B-A63BA0CE1C42}" type="slidenum">
              <a:rPr lang="en-US"/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it-IT" dirty="0" smtClean="0"/>
              <a:t>Titolo dell’immagine</a:t>
            </a:r>
            <a:endParaRPr lang="it-IT" dirty="0"/>
          </a:p>
        </p:txBody>
      </p:sp>
      <p:sp>
        <p:nvSpPr>
          <p:cNvPr id="3" name="Segnaposto immagine 2"/>
          <p:cNvSpPr>
            <a:spLocks noGrp="1"/>
          </p:cNvSpPr>
          <p:nvPr>
            <p:ph type="pic" idx="1" hasCustomPrompt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dirty="0" smtClean="0"/>
              <a:t>Didascalia dell’immagine.</a:t>
            </a:r>
            <a:endParaRPr lang="it-IT" dirty="0" smtClean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172200" y="6391275"/>
            <a:ext cx="2819400" cy="365125"/>
          </a:xfrm>
          <a:ln>
            <a:solidFill>
              <a:srgbClr val="152460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3F77598-F13A-4648-B7B3-1D9AE1237880}" type="slidenum">
              <a:rPr lang="en-US"/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immagine 6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6248400"/>
          </a:xfrm>
        </p:spPr>
        <p:txBody>
          <a:bodyPr/>
          <a:lstStyle/>
          <a:p>
            <a:r>
              <a:rPr lang="it-IT" smtClean="0"/>
              <a:t>Trascinare l'immagine su un segnaposto o fare clic sull'icona per aggiungerla</a:t>
            </a:r>
            <a:endParaRPr lang="it-IT"/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3" hasCustomPrompt="1"/>
          </p:nvPr>
        </p:nvSpPr>
        <p:spPr>
          <a:xfrm>
            <a:off x="3048000" y="304800"/>
            <a:ext cx="5562600" cy="1219200"/>
          </a:xfrm>
        </p:spPr>
        <p:txBody>
          <a:bodyPr/>
          <a:lstStyle>
            <a:lvl1pPr marL="0" indent="0" algn="r">
              <a:buNone/>
              <a:defRPr sz="32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t-IT" dirty="0" smtClean="0"/>
              <a:t>Titolo immagine/slide</a:t>
            </a:r>
            <a:endParaRPr lang="it-IT" dirty="0"/>
          </a:p>
        </p:txBody>
      </p:sp>
      <p:sp>
        <p:nvSpPr>
          <p:cNvPr id="11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172200" y="6391275"/>
            <a:ext cx="2819400" cy="365125"/>
          </a:xfrm>
          <a:ln>
            <a:solidFill>
              <a:srgbClr val="152460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2BEE33-9594-4AE9-A839-62D2DB5FB75C}" type="slidenum">
              <a:rPr lang="en-US" altLang="en-US" smtClean="0"/>
            </a:fld>
            <a:endParaRPr lang="en-US" altLang="en-US"/>
          </a:p>
        </p:txBody>
      </p:sp>
    </p:spTree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3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  <a:endParaRPr lang="it-IT" smtClean="0"/>
          </a:p>
          <a:p>
            <a:pPr lvl="1"/>
            <a:r>
              <a:rPr lang="it-IT" smtClean="0"/>
              <a:t>Secondo livello</a:t>
            </a:r>
            <a:endParaRPr lang="it-IT" smtClean="0"/>
          </a:p>
          <a:p>
            <a:pPr lvl="2"/>
            <a:r>
              <a:rPr lang="it-IT" smtClean="0"/>
              <a:t>Terzo livello</a:t>
            </a:r>
            <a:endParaRPr lang="it-IT" smtClean="0"/>
          </a:p>
          <a:p>
            <a:pPr lvl="3"/>
            <a:r>
              <a:rPr lang="it-IT" smtClean="0"/>
              <a:t>Quarto livello</a:t>
            </a:r>
            <a:endParaRPr lang="it-IT" smtClean="0"/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4B6772-A6AC-4D53-8B8D-040CC03EAFD3}" type="datetime1">
              <a:rPr lang="en-US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©2013, The McGraw-Hill Companies, Inc.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9416DB-F65B-46EA-85BA-3EABF30BCFBC}" type="slidenum">
              <a:rPr lang="en-US"/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859BF2-16FE-4597-8B58-48904F34C9A0}" type="datetime1">
              <a:rPr lang="en-US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©2013, The McGraw-Hill Companies, Inc.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76B4CA-C00E-4267-B64C-6E6E40237F7E}" type="slidenum">
              <a:rPr lang="en-US"/>
            </a:fld>
            <a:endParaRPr lang="en-US" dirty="0"/>
          </a:p>
        </p:txBody>
      </p:sp>
    </p:spTree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 dirty="0"/>
          </a:p>
        </p:txBody>
      </p:sp>
      <p:sp>
        <p:nvSpPr>
          <p:cNvPr id="7" name="Segnaposto testo 6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676400"/>
            <a:ext cx="8229600" cy="4419600"/>
          </a:xfrm>
        </p:spPr>
        <p:txBody>
          <a:bodyPr/>
          <a:lstStyle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  <a:endParaRPr lang="it-IT" smtClean="0"/>
          </a:p>
          <a:p>
            <a:pPr lvl="1"/>
            <a:r>
              <a:rPr lang="it-IT" smtClean="0"/>
              <a:t>Secondo livello</a:t>
            </a:r>
            <a:endParaRPr lang="it-IT" smtClean="0"/>
          </a:p>
          <a:p>
            <a:pPr lvl="2"/>
            <a:r>
              <a:rPr lang="it-IT" smtClean="0"/>
              <a:t>Terzo livello</a:t>
            </a:r>
            <a:endParaRPr lang="it-IT" smtClean="0"/>
          </a:p>
          <a:p>
            <a:pPr lvl="3"/>
            <a:r>
              <a:rPr lang="it-IT" smtClean="0"/>
              <a:t>Quarto livello</a:t>
            </a:r>
            <a:endParaRPr lang="it-IT" smtClean="0"/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8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172200" y="6391275"/>
            <a:ext cx="2819400" cy="365125"/>
          </a:xfrm>
          <a:ln>
            <a:solidFill>
              <a:srgbClr val="152460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2BEE33-9594-4AE9-A839-62D2DB5FB75C}" type="slidenum">
              <a:rPr lang="en-US" altLang="en-US" smtClean="0"/>
            </a:fld>
            <a:endParaRPr lang="en-US" altLang="en-US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hasCustomPrompt="1"/>
          </p:nvPr>
        </p:nvSpPr>
        <p:spPr>
          <a:xfrm>
            <a:off x="685800" y="2416175"/>
            <a:ext cx="7772400" cy="1470025"/>
          </a:xfrm>
        </p:spPr>
        <p:txBody>
          <a:bodyPr>
            <a:normAutofit/>
          </a:bodyPr>
          <a:lstStyle>
            <a:lvl1pPr algn="l">
              <a:defRPr sz="4400" b="1" baseline="0">
                <a:solidFill>
                  <a:srgbClr val="152460"/>
                </a:solidFill>
              </a:defRPr>
            </a:lvl1pPr>
          </a:lstStyle>
          <a:p>
            <a:r>
              <a:rPr lang="it-IT" dirty="0" smtClean="0"/>
              <a:t>Copertina interna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 hasCustomPrompt="1"/>
          </p:nvPr>
        </p:nvSpPr>
        <p:spPr>
          <a:xfrm>
            <a:off x="685800" y="3886200"/>
            <a:ext cx="6400800" cy="17526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Sottotitolo della copertina intermedia</a:t>
            </a:r>
            <a:endParaRPr lang="it-IT" dirty="0"/>
          </a:p>
        </p:txBody>
      </p:sp>
      <p:sp>
        <p:nvSpPr>
          <p:cNvPr id="5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172200" y="6391275"/>
            <a:ext cx="2819400" cy="365125"/>
          </a:xfrm>
          <a:ln>
            <a:solidFill>
              <a:srgbClr val="152460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2BEE33-9594-4AE9-A839-62D2DB5FB75C}" type="slidenum">
              <a:rPr lang="en-US" altLang="en-US" smtClean="0"/>
            </a:fld>
            <a:endParaRPr lang="en-US" altLang="en-US"/>
          </a:p>
        </p:txBody>
      </p:sp>
      <p:pic>
        <p:nvPicPr>
          <p:cNvPr id="6" name="Immagine 5" descr="Logo_UniBG_BLU_trasparenza-03.png"/>
          <p:cNvPicPr>
            <a:picLocks noChangeAspect="1"/>
          </p:cNvPicPr>
          <p:nvPr/>
        </p:nvPicPr>
        <p:blipFill>
          <a:blip r:embed="rId2">
            <a:alphaModFix amt="10000"/>
          </a:blip>
          <a:stretch>
            <a:fillRect/>
          </a:stretch>
        </p:blipFill>
        <p:spPr>
          <a:xfrm>
            <a:off x="2971800" y="914400"/>
            <a:ext cx="7860792" cy="7921886"/>
          </a:xfrm>
          <a:prstGeom prst="rect">
            <a:avLst/>
          </a:prstGeom>
        </p:spPr>
      </p:pic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it-IT" dirty="0" smtClean="0"/>
              <a:t>Titolo slide con immagine singola</a:t>
            </a:r>
            <a:endParaRPr lang="it-IT" dirty="0"/>
          </a:p>
        </p:txBody>
      </p:sp>
      <p:sp>
        <p:nvSpPr>
          <p:cNvPr id="8" name="Segnaposto immagine 6"/>
          <p:cNvSpPr>
            <a:spLocks noGrp="1"/>
          </p:cNvSpPr>
          <p:nvPr>
            <p:ph type="pic" sz="quarter" idx="11" hasCustomPrompt="1"/>
          </p:nvPr>
        </p:nvSpPr>
        <p:spPr>
          <a:xfrm>
            <a:off x="4876800" y="1752600"/>
            <a:ext cx="3810000" cy="38100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 lang="it-IT" dirty="0"/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752600"/>
            <a:ext cx="4038600" cy="381000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 lang="it-IT" sz="1100" baseline="0"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r>
              <a:rPr lang="it-IT" sz="2000" dirty="0" err="1" smtClean="0"/>
              <a:t>Lorem</a:t>
            </a:r>
            <a:r>
              <a:rPr lang="it-IT" sz="2000" dirty="0" smtClean="0"/>
              <a:t> </a:t>
            </a:r>
            <a:r>
              <a:rPr lang="it-IT" sz="2000" dirty="0" err="1" smtClean="0"/>
              <a:t>ipsum</a:t>
            </a:r>
            <a:r>
              <a:rPr lang="it-IT" sz="2000" dirty="0" smtClean="0"/>
              <a:t> dolor sit </a:t>
            </a:r>
            <a:r>
              <a:rPr lang="it-IT" sz="2000" dirty="0" err="1" smtClean="0"/>
              <a:t>amet</a:t>
            </a:r>
            <a:r>
              <a:rPr lang="it-IT" sz="2000" dirty="0" smtClean="0"/>
              <a:t>,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r>
              <a:rPr lang="it-IT" sz="2000" dirty="0" err="1" smtClean="0"/>
              <a:t>consectetur</a:t>
            </a:r>
            <a:r>
              <a:rPr lang="it-IT" sz="2000" dirty="0" smtClean="0"/>
              <a:t> </a:t>
            </a:r>
            <a:r>
              <a:rPr lang="it-IT" sz="2000" dirty="0" err="1" smtClean="0"/>
              <a:t>adipiscing</a:t>
            </a:r>
            <a:r>
              <a:rPr lang="it-IT" sz="2000" dirty="0" smtClean="0"/>
              <a:t> </a:t>
            </a:r>
            <a:r>
              <a:rPr lang="it-IT" sz="2000" dirty="0" err="1" smtClean="0"/>
              <a:t>elit</a:t>
            </a:r>
            <a:r>
              <a:rPr lang="it-IT" sz="2000" dirty="0" smtClean="0"/>
              <a:t>,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r>
              <a:rPr lang="it-IT" sz="2000" dirty="0" err="1" smtClean="0"/>
              <a:t>sed</a:t>
            </a:r>
            <a:r>
              <a:rPr lang="it-IT" sz="2000" dirty="0" smtClean="0"/>
              <a:t> do </a:t>
            </a:r>
            <a:r>
              <a:rPr lang="it-IT" sz="2000" dirty="0" err="1" smtClean="0"/>
              <a:t>eiusmod</a:t>
            </a:r>
            <a:r>
              <a:rPr lang="it-IT" sz="2000" dirty="0" smtClean="0"/>
              <a:t> </a:t>
            </a:r>
            <a:r>
              <a:rPr lang="it-IT" sz="2000" dirty="0" err="1" smtClean="0"/>
              <a:t>tempor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r>
              <a:rPr lang="it-IT" sz="2000" dirty="0" err="1" smtClean="0"/>
              <a:t>incididunt</a:t>
            </a:r>
            <a:r>
              <a:rPr lang="it-IT" sz="2000" dirty="0" smtClean="0"/>
              <a:t> </a:t>
            </a:r>
            <a:r>
              <a:rPr lang="it-IT" sz="2000" dirty="0" err="1" smtClean="0"/>
              <a:t>ut</a:t>
            </a:r>
            <a:r>
              <a:rPr lang="it-IT" sz="2000" dirty="0" smtClean="0"/>
              <a:t> </a:t>
            </a:r>
            <a:r>
              <a:rPr lang="it-IT" sz="2000" dirty="0" err="1" smtClean="0"/>
              <a:t>labore</a:t>
            </a:r>
            <a:r>
              <a:rPr lang="it-IT" sz="2000" dirty="0" smtClean="0"/>
              <a:t> </a:t>
            </a:r>
            <a:r>
              <a:rPr lang="it-IT" sz="2000" dirty="0" err="1" smtClean="0"/>
              <a:t>et</a:t>
            </a:r>
            <a:r>
              <a:rPr lang="it-IT" sz="2000" dirty="0" smtClean="0"/>
              <a:t> dolore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endParaRPr lang="it-IT" dirty="0"/>
          </a:p>
        </p:txBody>
      </p:sp>
      <p:sp>
        <p:nvSpPr>
          <p:cNvPr id="9" name="Segnaposto numero diapositiva 6"/>
          <p:cNvSpPr>
            <a:spLocks noGrp="1"/>
          </p:cNvSpPr>
          <p:nvPr>
            <p:ph type="sldNum" sz="quarter" idx="13"/>
          </p:nvPr>
        </p:nvSpPr>
        <p:spPr>
          <a:xfrm>
            <a:off x="6172200" y="6391275"/>
            <a:ext cx="2819400" cy="365125"/>
          </a:xfrm>
          <a:ln>
            <a:solidFill>
              <a:srgbClr val="152460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2BEE33-9594-4AE9-A839-62D2DB5FB75C}" type="slidenum">
              <a:rPr lang="en-US" altLang="en-US" smtClean="0"/>
            </a:fld>
            <a:endParaRPr lang="en-US" altLang="en-US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it-IT" dirty="0" smtClean="0"/>
              <a:t>Titolo slide con immagine doppia</a:t>
            </a:r>
            <a:endParaRPr lang="it-IT" dirty="0"/>
          </a:p>
        </p:txBody>
      </p:sp>
      <p:sp>
        <p:nvSpPr>
          <p:cNvPr id="7" name="Segnaposto immagine 6"/>
          <p:cNvSpPr>
            <a:spLocks noGrp="1"/>
          </p:cNvSpPr>
          <p:nvPr>
            <p:ph type="pic" sz="quarter" idx="10" hasCustomPrompt="1"/>
          </p:nvPr>
        </p:nvSpPr>
        <p:spPr>
          <a:xfrm>
            <a:off x="4953000" y="1752600"/>
            <a:ext cx="3733800" cy="1866900"/>
          </a:xfrm>
        </p:spPr>
        <p:txBody>
          <a:bodyPr/>
          <a:lstStyle/>
          <a:p>
            <a:r>
              <a:rPr lang="it-IT" smtClean="0"/>
              <a:t>Trascinare l'immagine su un segnaposto o fare clic sull'icona per aggiungerla</a:t>
            </a:r>
            <a:endParaRPr lang="it-IT" dirty="0"/>
          </a:p>
        </p:txBody>
      </p:sp>
      <p:sp>
        <p:nvSpPr>
          <p:cNvPr id="8" name="Segnaposto immagine 6"/>
          <p:cNvSpPr>
            <a:spLocks noGrp="1"/>
          </p:cNvSpPr>
          <p:nvPr>
            <p:ph type="pic" sz="quarter" idx="11" hasCustomPrompt="1"/>
          </p:nvPr>
        </p:nvSpPr>
        <p:spPr>
          <a:xfrm>
            <a:off x="4953000" y="3962400"/>
            <a:ext cx="3733800" cy="1866900"/>
          </a:xfrm>
        </p:spPr>
        <p:txBody>
          <a:bodyPr/>
          <a:lstStyle/>
          <a:p>
            <a:r>
              <a:rPr lang="it-IT" smtClean="0"/>
              <a:t>Trascinare l'immagine su un segnaposto o fare clic sull'icona per aggiungerla</a:t>
            </a:r>
            <a:endParaRPr lang="it-IT" dirty="0"/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1752600"/>
            <a:ext cx="4038600" cy="186690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Char char="•"/>
              <a:defRPr lang="it-IT" sz="1100" baseline="0"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r>
              <a:rPr lang="it-IT" sz="2000" dirty="0" err="1" smtClean="0"/>
              <a:t>Lorem</a:t>
            </a:r>
            <a:r>
              <a:rPr lang="it-IT" sz="2000" dirty="0" smtClean="0"/>
              <a:t> </a:t>
            </a:r>
            <a:r>
              <a:rPr lang="it-IT" sz="2000" dirty="0" err="1" smtClean="0"/>
              <a:t>ipsum</a:t>
            </a:r>
            <a:r>
              <a:rPr lang="it-IT" sz="2000" dirty="0" smtClean="0"/>
              <a:t> dolor sit </a:t>
            </a:r>
            <a:r>
              <a:rPr lang="it-IT" sz="2000" dirty="0" err="1" smtClean="0"/>
              <a:t>amet</a:t>
            </a:r>
            <a:r>
              <a:rPr lang="it-IT" sz="2000" dirty="0" smtClean="0"/>
              <a:t>,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defRPr/>
            </a:pPr>
            <a:r>
              <a:rPr lang="it-IT" sz="2000" dirty="0" err="1" smtClean="0"/>
              <a:t>consectetur</a:t>
            </a:r>
            <a:r>
              <a:rPr lang="it-IT" sz="2000" dirty="0" smtClean="0"/>
              <a:t> </a:t>
            </a:r>
            <a:r>
              <a:rPr lang="it-IT" sz="2000" dirty="0" err="1" smtClean="0"/>
              <a:t>adipiscing</a:t>
            </a:r>
            <a:r>
              <a:rPr lang="it-IT" sz="2000" dirty="0" smtClean="0"/>
              <a:t> </a:t>
            </a:r>
            <a:r>
              <a:rPr lang="it-IT" sz="2000" dirty="0" err="1" smtClean="0"/>
              <a:t>elit</a:t>
            </a:r>
            <a:r>
              <a:rPr lang="it-IT" sz="2000" dirty="0" smtClean="0"/>
              <a:t>,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defRPr/>
            </a:pPr>
            <a:r>
              <a:rPr lang="it-IT" sz="2000" dirty="0" err="1" smtClean="0"/>
              <a:t>sed</a:t>
            </a:r>
            <a:r>
              <a:rPr lang="it-IT" sz="2000" dirty="0" smtClean="0"/>
              <a:t> do </a:t>
            </a:r>
            <a:r>
              <a:rPr lang="it-IT" sz="2000" dirty="0" err="1" smtClean="0"/>
              <a:t>eiusmod</a:t>
            </a:r>
            <a:r>
              <a:rPr lang="it-IT" sz="2000" dirty="0" smtClean="0"/>
              <a:t> </a:t>
            </a:r>
            <a:r>
              <a:rPr lang="it-IT" sz="2000" dirty="0" err="1" smtClean="0"/>
              <a:t>tempor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defRPr/>
            </a:pPr>
            <a:r>
              <a:rPr lang="it-IT" sz="2000" dirty="0" err="1" smtClean="0"/>
              <a:t>incididunt</a:t>
            </a:r>
            <a:r>
              <a:rPr lang="it-IT" sz="2000" dirty="0" smtClean="0"/>
              <a:t> </a:t>
            </a:r>
            <a:r>
              <a:rPr lang="it-IT" sz="2000" dirty="0" err="1" smtClean="0"/>
              <a:t>ut</a:t>
            </a:r>
            <a:r>
              <a:rPr lang="it-IT" sz="2000" dirty="0" smtClean="0"/>
              <a:t> </a:t>
            </a:r>
            <a:r>
              <a:rPr lang="it-IT" sz="2000" dirty="0" err="1" smtClean="0"/>
              <a:t>labore</a:t>
            </a:r>
            <a:r>
              <a:rPr lang="it-IT" sz="2000" dirty="0" smtClean="0"/>
              <a:t> </a:t>
            </a:r>
            <a:r>
              <a:rPr lang="it-IT" sz="2000" dirty="0" err="1" smtClean="0"/>
              <a:t>et</a:t>
            </a:r>
            <a:r>
              <a:rPr lang="it-IT" sz="2000" dirty="0" smtClean="0"/>
              <a:t> dolore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defRPr/>
            </a:pPr>
            <a:endParaRPr lang="it-IT" dirty="0"/>
          </a:p>
        </p:txBody>
      </p:sp>
      <p:sp>
        <p:nvSpPr>
          <p:cNvPr id="12" name="Segnaposto testo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3962400"/>
            <a:ext cx="4038600" cy="186690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 lang="it-IT" sz="1100" baseline="0"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r>
              <a:rPr lang="it-IT" sz="2000" dirty="0" err="1" smtClean="0"/>
              <a:t>Lorem</a:t>
            </a:r>
            <a:r>
              <a:rPr lang="it-IT" sz="2000" dirty="0" smtClean="0"/>
              <a:t> </a:t>
            </a:r>
            <a:r>
              <a:rPr lang="it-IT" sz="2000" dirty="0" err="1" smtClean="0"/>
              <a:t>ipsum</a:t>
            </a:r>
            <a:r>
              <a:rPr lang="it-IT" sz="2000" dirty="0" smtClean="0"/>
              <a:t> dolor sit </a:t>
            </a:r>
            <a:r>
              <a:rPr lang="it-IT" sz="2000" dirty="0" err="1" smtClean="0"/>
              <a:t>amet</a:t>
            </a:r>
            <a:r>
              <a:rPr lang="it-IT" sz="2000" dirty="0" smtClean="0"/>
              <a:t>,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r>
              <a:rPr lang="it-IT" sz="2000" dirty="0" err="1" smtClean="0"/>
              <a:t>consectetur</a:t>
            </a:r>
            <a:r>
              <a:rPr lang="it-IT" sz="2000" dirty="0" smtClean="0"/>
              <a:t> </a:t>
            </a:r>
            <a:r>
              <a:rPr lang="it-IT" sz="2000" dirty="0" err="1" smtClean="0"/>
              <a:t>adipiscing</a:t>
            </a:r>
            <a:r>
              <a:rPr lang="it-IT" sz="2000" dirty="0" smtClean="0"/>
              <a:t> </a:t>
            </a:r>
            <a:r>
              <a:rPr lang="it-IT" sz="2000" dirty="0" err="1" smtClean="0"/>
              <a:t>elit</a:t>
            </a:r>
            <a:r>
              <a:rPr lang="it-IT" sz="2000" dirty="0" smtClean="0"/>
              <a:t>,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r>
              <a:rPr lang="it-IT" sz="2000" dirty="0" err="1" smtClean="0"/>
              <a:t>sed</a:t>
            </a:r>
            <a:r>
              <a:rPr lang="it-IT" sz="2000" dirty="0" smtClean="0"/>
              <a:t> do </a:t>
            </a:r>
            <a:r>
              <a:rPr lang="it-IT" sz="2000" dirty="0" err="1" smtClean="0"/>
              <a:t>eiusmod</a:t>
            </a:r>
            <a:r>
              <a:rPr lang="it-IT" sz="2000" dirty="0" smtClean="0"/>
              <a:t> </a:t>
            </a:r>
            <a:r>
              <a:rPr lang="it-IT" sz="2000" dirty="0" err="1" smtClean="0"/>
              <a:t>tempor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r>
              <a:rPr lang="it-IT" sz="2000" dirty="0" err="1" smtClean="0"/>
              <a:t>incididunt</a:t>
            </a:r>
            <a:r>
              <a:rPr lang="it-IT" sz="2000" dirty="0" smtClean="0"/>
              <a:t> </a:t>
            </a:r>
            <a:r>
              <a:rPr lang="it-IT" sz="2000" dirty="0" err="1" smtClean="0"/>
              <a:t>ut</a:t>
            </a:r>
            <a:r>
              <a:rPr lang="it-IT" sz="2000" dirty="0" smtClean="0"/>
              <a:t> </a:t>
            </a:r>
            <a:r>
              <a:rPr lang="it-IT" sz="2000" dirty="0" err="1" smtClean="0"/>
              <a:t>labore</a:t>
            </a:r>
            <a:r>
              <a:rPr lang="it-IT" sz="2000" dirty="0" smtClean="0"/>
              <a:t> </a:t>
            </a:r>
            <a:r>
              <a:rPr lang="it-IT" sz="2000" dirty="0" err="1" smtClean="0"/>
              <a:t>et</a:t>
            </a:r>
            <a:r>
              <a:rPr lang="it-IT" sz="2000" dirty="0" smtClean="0"/>
              <a:t> dolore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endParaRPr lang="it-IT" dirty="0"/>
          </a:p>
        </p:txBody>
      </p:sp>
      <p:sp>
        <p:nvSpPr>
          <p:cNvPr id="13" name="Segnaposto numero diapositiva 6"/>
          <p:cNvSpPr>
            <a:spLocks noGrp="1"/>
          </p:cNvSpPr>
          <p:nvPr>
            <p:ph type="sldNum" sz="quarter" idx="14"/>
          </p:nvPr>
        </p:nvSpPr>
        <p:spPr>
          <a:xfrm>
            <a:off x="6172200" y="6391275"/>
            <a:ext cx="2819400" cy="365125"/>
          </a:xfrm>
          <a:ln>
            <a:solidFill>
              <a:srgbClr val="152460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2BEE33-9594-4AE9-A839-62D2DB5FB75C}" type="slidenum">
              <a:rPr lang="en-US" altLang="en-US" smtClean="0"/>
            </a:fld>
            <a:endParaRPr lang="en-US" altLang="en-US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it-IT" dirty="0" smtClean="0"/>
              <a:t>Slide con grafico pagina intera</a:t>
            </a:r>
            <a:endParaRPr lang="it-IT" dirty="0"/>
          </a:p>
        </p:txBody>
      </p:sp>
      <p:sp>
        <p:nvSpPr>
          <p:cNvPr id="6" name="Segnaposto grafico 5"/>
          <p:cNvSpPr>
            <a:spLocks noGrp="1"/>
          </p:cNvSpPr>
          <p:nvPr>
            <p:ph type="chart" sz="quarter" idx="13" hasCustomPrompt="1"/>
          </p:nvPr>
        </p:nvSpPr>
        <p:spPr>
          <a:xfrm>
            <a:off x="457200" y="1676400"/>
            <a:ext cx="8229600" cy="4419600"/>
          </a:xfrm>
        </p:spPr>
        <p:txBody>
          <a:bodyPr/>
          <a:lstStyle/>
          <a:p>
            <a:r>
              <a:rPr lang="it-IT" smtClean="0"/>
              <a:t>Fare clic sull'icona per inserire un grafico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172200" y="6391275"/>
            <a:ext cx="2819400" cy="365125"/>
          </a:xfrm>
          <a:ln>
            <a:solidFill>
              <a:srgbClr val="152460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0015CE-3A43-4F67-9B11-538BD890A81B}" type="slidenum">
              <a:rPr lang="en-US" altLang="en-US" smtClean="0"/>
            </a:fld>
            <a:endParaRPr lang="en-US" altLang="en-US"/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it-IT" dirty="0" smtClean="0"/>
              <a:t>Slide grafico con didascalie</a:t>
            </a:r>
            <a:endParaRPr lang="it-IT" dirty="0"/>
          </a:p>
        </p:txBody>
      </p:sp>
      <p:sp>
        <p:nvSpPr>
          <p:cNvPr id="6" name="Segnaposto grafico 5"/>
          <p:cNvSpPr>
            <a:spLocks noGrp="1"/>
          </p:cNvSpPr>
          <p:nvPr>
            <p:ph type="chart" sz="quarter" idx="13" hasCustomPrompt="1"/>
          </p:nvPr>
        </p:nvSpPr>
        <p:spPr>
          <a:xfrm>
            <a:off x="457200" y="1676400"/>
            <a:ext cx="3733800" cy="4419600"/>
          </a:xfrm>
        </p:spPr>
        <p:txBody>
          <a:bodyPr/>
          <a:lstStyle/>
          <a:p>
            <a:r>
              <a:rPr lang="it-IT" smtClean="0"/>
              <a:t>Fare clic sull'icona per inserire un grafico</a:t>
            </a:r>
            <a:endParaRPr lang="it-IT"/>
          </a:p>
        </p:txBody>
      </p:sp>
      <p:sp>
        <p:nvSpPr>
          <p:cNvPr id="5" name="Segnaposto testo 9"/>
          <p:cNvSpPr>
            <a:spLocks noGrp="1"/>
          </p:cNvSpPr>
          <p:nvPr>
            <p:ph type="body" sz="quarter" idx="14" hasCustomPrompt="1"/>
          </p:nvPr>
        </p:nvSpPr>
        <p:spPr>
          <a:xfrm>
            <a:off x="4648200" y="1676400"/>
            <a:ext cx="4038600" cy="441960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 lang="it-IT" sz="1100" baseline="0" smtClean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r>
              <a:rPr lang="it-IT" sz="2000" dirty="0" err="1" smtClean="0"/>
              <a:t>Lorem</a:t>
            </a:r>
            <a:r>
              <a:rPr lang="it-IT" sz="2000" dirty="0" smtClean="0"/>
              <a:t> </a:t>
            </a:r>
            <a:r>
              <a:rPr lang="it-IT" sz="2000" dirty="0" err="1" smtClean="0"/>
              <a:t>ipsum</a:t>
            </a:r>
            <a:r>
              <a:rPr lang="it-IT" sz="2000" dirty="0" smtClean="0"/>
              <a:t> dolor sit </a:t>
            </a:r>
            <a:r>
              <a:rPr lang="it-IT" sz="2000" dirty="0" err="1" smtClean="0"/>
              <a:t>amet</a:t>
            </a:r>
            <a:r>
              <a:rPr lang="it-IT" sz="2000" dirty="0" smtClean="0"/>
              <a:t>,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r>
              <a:rPr lang="it-IT" sz="2000" dirty="0" err="1" smtClean="0"/>
              <a:t>consectetur</a:t>
            </a:r>
            <a:r>
              <a:rPr lang="it-IT" sz="2000" dirty="0" smtClean="0"/>
              <a:t> </a:t>
            </a:r>
            <a:r>
              <a:rPr lang="it-IT" sz="2000" dirty="0" err="1" smtClean="0"/>
              <a:t>adipiscing</a:t>
            </a:r>
            <a:r>
              <a:rPr lang="it-IT" sz="2000" dirty="0" smtClean="0"/>
              <a:t> </a:t>
            </a:r>
            <a:r>
              <a:rPr lang="it-IT" sz="2000" dirty="0" err="1" smtClean="0"/>
              <a:t>elit</a:t>
            </a:r>
            <a:r>
              <a:rPr lang="it-IT" sz="2000" dirty="0" smtClean="0"/>
              <a:t>,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r>
              <a:rPr lang="it-IT" sz="2000" dirty="0" err="1" smtClean="0"/>
              <a:t>sed</a:t>
            </a:r>
            <a:r>
              <a:rPr lang="it-IT" sz="2000" dirty="0" smtClean="0"/>
              <a:t> do </a:t>
            </a:r>
            <a:r>
              <a:rPr lang="it-IT" sz="2000" dirty="0" err="1" smtClean="0"/>
              <a:t>eiusmod</a:t>
            </a:r>
            <a:r>
              <a:rPr lang="it-IT" sz="2000" dirty="0" smtClean="0"/>
              <a:t> </a:t>
            </a:r>
            <a:r>
              <a:rPr lang="it-IT" sz="2000" dirty="0" err="1" smtClean="0"/>
              <a:t>tempor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r>
              <a:rPr lang="it-IT" sz="2000" dirty="0" err="1" smtClean="0"/>
              <a:t>incididunt</a:t>
            </a:r>
            <a:r>
              <a:rPr lang="it-IT" sz="2000" dirty="0" smtClean="0"/>
              <a:t> </a:t>
            </a:r>
            <a:r>
              <a:rPr lang="it-IT" sz="2000" dirty="0" err="1" smtClean="0"/>
              <a:t>ut</a:t>
            </a:r>
            <a:r>
              <a:rPr lang="it-IT" sz="2000" dirty="0" smtClean="0"/>
              <a:t> </a:t>
            </a:r>
            <a:r>
              <a:rPr lang="it-IT" sz="2000" dirty="0" err="1" smtClean="0"/>
              <a:t>labore</a:t>
            </a:r>
            <a:r>
              <a:rPr lang="it-IT" sz="2000" dirty="0" smtClean="0"/>
              <a:t> </a:t>
            </a:r>
            <a:r>
              <a:rPr lang="it-IT" sz="2000" dirty="0" err="1" smtClean="0"/>
              <a:t>et</a:t>
            </a:r>
            <a:r>
              <a:rPr lang="it-IT" sz="2000" dirty="0" smtClean="0"/>
              <a:t> dolore</a:t>
            </a:r>
            <a:endParaRPr lang="it-IT" sz="2000" dirty="0" smtClean="0"/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152460"/>
              </a:buClr>
              <a:buSzPct val="122000"/>
              <a:buFont typeface="Arial" panose="020B0604020202020204"/>
              <a:buNone/>
              <a:defRPr/>
            </a:pP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858000" y="6391275"/>
            <a:ext cx="2133600" cy="365125"/>
          </a:xfrm>
          <a:ln>
            <a:solidFill>
              <a:srgbClr val="152460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2BEE33-9594-4AE9-A839-62D2DB5FB75C}" type="slidenum">
              <a:rPr lang="en-US" altLang="en-US" smtClean="0"/>
            </a:fld>
            <a:endParaRPr lang="en-US" altLang="en-US"/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it-IT" dirty="0" smtClean="0"/>
              <a:t>Slide testo semplice con citazioni</a:t>
            </a:r>
            <a:endParaRPr lang="it-IT" dirty="0"/>
          </a:p>
        </p:txBody>
      </p:sp>
      <p:sp>
        <p:nvSpPr>
          <p:cNvPr id="6" name="Segnaposto testo 5"/>
          <p:cNvSpPr>
            <a:spLocks noGrp="1"/>
          </p:cNvSpPr>
          <p:nvPr>
            <p:ph type="body" sz="quarter" idx="13" hasCustomPrompt="1"/>
          </p:nvPr>
        </p:nvSpPr>
        <p:spPr>
          <a:xfrm>
            <a:off x="762000" y="1600200"/>
            <a:ext cx="7620000" cy="2133600"/>
          </a:xfrm>
        </p:spPr>
        <p:txBody>
          <a:bodyPr>
            <a:normAutofit/>
          </a:bodyPr>
          <a:lstStyle>
            <a:lvl1pPr marL="71755" indent="0">
              <a:buNone/>
              <a:defRPr sz="2600" baseline="0"/>
            </a:lvl1pPr>
          </a:lstStyle>
          <a:p>
            <a:pPr lvl="0"/>
            <a:r>
              <a:rPr lang="it-IT" dirty="0" smtClean="0"/>
              <a:t>Questo è un testo semplice. Si consiglia di non inserire testi di dimensione inferiore ai 18pt per le presentazioni e di 16pt per gli stampati, specialmente se slide multiple su pagina singola</a:t>
            </a:r>
            <a:endParaRPr lang="it-IT" dirty="0"/>
          </a:p>
        </p:txBody>
      </p:sp>
      <p:sp>
        <p:nvSpPr>
          <p:cNvPr id="5" name="Segnaposto testo 5"/>
          <p:cNvSpPr>
            <a:spLocks noGrp="1"/>
          </p:cNvSpPr>
          <p:nvPr>
            <p:ph type="body" sz="quarter" idx="14" hasCustomPrompt="1"/>
          </p:nvPr>
        </p:nvSpPr>
        <p:spPr>
          <a:xfrm>
            <a:off x="762000" y="3886200"/>
            <a:ext cx="7620000" cy="2133600"/>
          </a:xfrm>
        </p:spPr>
        <p:txBody>
          <a:bodyPr/>
          <a:lstStyle>
            <a:lvl1pPr marL="71755" indent="0" algn="ctr">
              <a:buNone/>
              <a:defRPr i="1" baseline="0"/>
            </a:lvl1pPr>
          </a:lstStyle>
          <a:p>
            <a:pPr lvl="0"/>
            <a:r>
              <a:rPr lang="it-IT" dirty="0" smtClean="0"/>
              <a:t>Questo formato può essere usato per le citazioni altri elementi testuali da mettere in evidenza.</a:t>
            </a:r>
            <a:endParaRPr lang="it-IT" dirty="0"/>
          </a:p>
        </p:txBody>
      </p:sp>
      <p:sp>
        <p:nvSpPr>
          <p:cNvPr id="9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172200" y="6391275"/>
            <a:ext cx="2819400" cy="365125"/>
          </a:xfrm>
          <a:ln>
            <a:solidFill>
              <a:srgbClr val="152460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2BEE33-9594-4AE9-A839-62D2DB5FB75C}" type="slidenum">
              <a:rPr lang="en-US" altLang="en-US" smtClean="0"/>
            </a:fld>
            <a:endParaRPr lang="en-US" altLang="en-US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 dirty="0" smtClean="0"/>
              <a:t>Slide </a:t>
            </a:r>
            <a:r>
              <a:rPr lang="it-IT" dirty="0" err="1" smtClean="0"/>
              <a:t>smart</a:t>
            </a:r>
            <a:r>
              <a:rPr lang="it-IT" dirty="0" smtClean="0"/>
              <a:t> art</a:t>
            </a:r>
            <a:endParaRPr lang="it-IT" dirty="0"/>
          </a:p>
        </p:txBody>
      </p:sp>
      <p:sp>
        <p:nvSpPr>
          <p:cNvPr id="6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172200" y="6391275"/>
            <a:ext cx="2819400" cy="365125"/>
          </a:xfrm>
          <a:ln>
            <a:solidFill>
              <a:srgbClr val="152460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2BEE33-9594-4AE9-A839-62D2DB5FB75C}" type="slidenum">
              <a:rPr lang="en-US" altLang="en-US" smtClean="0"/>
            </a:fld>
            <a:endParaRPr lang="en-US" altLang="en-US"/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image" Target="../media/image2.png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Titolo della slide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Questo è un punto elenco di primo livello</a:t>
            </a:r>
            <a:endParaRPr lang="it-IT" dirty="0" smtClean="0"/>
          </a:p>
          <a:p>
            <a:pPr lvl="1"/>
            <a:r>
              <a:rPr lang="it-IT" sz="2400" dirty="0" smtClean="0"/>
              <a:t>Questo è un punto elenco di secondo livello</a:t>
            </a:r>
            <a:endParaRPr lang="it-IT" sz="2400" dirty="0" smtClean="0"/>
          </a:p>
          <a:p>
            <a:pPr lvl="2"/>
            <a:r>
              <a:rPr lang="it-IT" dirty="0" smtClean="0"/>
              <a:t>Evitare di utilizzare punti elenco di terzo livello, laddove necessario usare un testo rientrante corsivo di minimo 18pt nelle presentazioni e di 16pt negli stampati </a:t>
            </a:r>
            <a:endParaRPr lang="it-IT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21639F4-D2FA-45B1-84EF-327AA5D5098E}" type="datetime1">
              <a:rPr lang="en-US"/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©2013, The McGraw-Hill Companies, Inc. All Rights Reserved.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1ADF47B-5F63-4E33-88B9-7BA143FD87E4}" type="slidenum">
              <a:rPr lang="en-US"/>
            </a:fld>
            <a:endParaRPr lang="en-US" dirty="0"/>
          </a:p>
        </p:txBody>
      </p:sp>
      <p:sp>
        <p:nvSpPr>
          <p:cNvPr id="7" name="Rettangolo 6"/>
          <p:cNvSpPr/>
          <p:nvPr/>
        </p:nvSpPr>
        <p:spPr>
          <a:xfrm>
            <a:off x="0" y="6282265"/>
            <a:ext cx="9144000" cy="621772"/>
          </a:xfrm>
          <a:prstGeom prst="rect">
            <a:avLst/>
          </a:prstGeom>
          <a:solidFill>
            <a:srgbClr val="15246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152460"/>
              </a:solidFill>
            </a:endParaRPr>
          </a:p>
        </p:txBody>
      </p:sp>
      <p:pic>
        <p:nvPicPr>
          <p:cNvPr id="8" name="Immagine 7" descr="Logo_UniBG_BIANCO_trasparenza.pn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6200" y="6359149"/>
            <a:ext cx="457200" cy="460754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533400" y="6445539"/>
            <a:ext cx="53239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it-IT" sz="1200" dirty="0" smtClean="0">
                <a:solidFill>
                  <a:srgbClr val="E9E9E9"/>
                </a:solidFill>
                <a:latin typeface="Bodoni SvtyTwo ITC TT-Book"/>
                <a:cs typeface="Bodoni SvtyTwo ITC TT-Book"/>
              </a:rPr>
              <a:t>UNIVERSITÀ  DEGLI  STUDI </a:t>
            </a:r>
            <a:r>
              <a:rPr lang="it-IT" sz="1200" baseline="0" dirty="0" smtClean="0">
                <a:solidFill>
                  <a:srgbClr val="E9E9E9"/>
                </a:solidFill>
                <a:latin typeface="Bodoni SvtyTwo ITC TT-Book"/>
                <a:cs typeface="Bodoni SvtyTwo ITC TT-Book"/>
              </a:rPr>
              <a:t> </a:t>
            </a:r>
            <a:r>
              <a:rPr lang="it-IT" sz="1200" dirty="0" err="1" smtClean="0">
                <a:solidFill>
                  <a:srgbClr val="E9E9E9"/>
                </a:solidFill>
                <a:latin typeface="Bodoni SvtyTwo ITC TT-Book"/>
                <a:cs typeface="Bodoni SvtyTwo ITC TT-Book"/>
              </a:rPr>
              <a:t>DI</a:t>
            </a:r>
            <a:r>
              <a:rPr lang="it-IT" sz="1200" dirty="0" smtClean="0">
                <a:solidFill>
                  <a:srgbClr val="E9E9E9"/>
                </a:solidFill>
                <a:latin typeface="Bodoni SvtyTwo ITC TT-Book"/>
                <a:cs typeface="Bodoni SvtyTwo ITC TT-Book"/>
              </a:rPr>
              <a:t>  BERGAMO</a:t>
            </a:r>
            <a:endParaRPr lang="it-IT" sz="1200" dirty="0">
              <a:solidFill>
                <a:srgbClr val="E9E9E9"/>
              </a:solidFill>
              <a:latin typeface="Bodoni SvtyTwo ITC TT-Book"/>
              <a:cs typeface="Bodoni SvtyTwo ITC TT-Book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chemeClr val="tx1">
              <a:lumMod val="90000"/>
              <a:lumOff val="10000"/>
            </a:schemeClr>
          </a:solidFill>
          <a:latin typeface="Verdana" panose="020B0604030504040204"/>
          <a:ea typeface="+mj-ea"/>
          <a:cs typeface="Verdana" panose="020B0604030504040204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152460"/>
        </a:buClr>
        <a:buSzPct val="122000"/>
        <a:buFont typeface="Arial" panose="020B0604020202020204"/>
        <a:buChar char="•"/>
        <a:defRPr sz="2800" kern="1200">
          <a:solidFill>
            <a:schemeClr val="tx1">
              <a:lumMod val="90000"/>
              <a:lumOff val="10000"/>
            </a:schemeClr>
          </a:solidFill>
          <a:latin typeface="Verdana" panose="020B0604030504040204"/>
          <a:ea typeface="+mn-ea"/>
          <a:cs typeface="Verdana" panose="020B0604030504040204"/>
        </a:defRPr>
      </a:lvl1pPr>
      <a:lvl2pPr marL="741680" indent="-284480" algn="l" defTabSz="457200" rtl="0" eaLnBrk="1" latinLnBrk="0" hangingPunct="1">
        <a:spcBef>
          <a:spcPct val="20000"/>
        </a:spcBef>
        <a:buClr>
          <a:srgbClr val="152460"/>
        </a:buClr>
        <a:buSzPct val="76000"/>
        <a:buFont typeface="Courier New" panose="02070309020205020404"/>
        <a:buChar char="o"/>
        <a:defRPr sz="2400" kern="1200">
          <a:solidFill>
            <a:schemeClr val="tx1">
              <a:lumMod val="90000"/>
              <a:lumOff val="10000"/>
            </a:schemeClr>
          </a:solidFill>
          <a:latin typeface="Verdana" panose="020B0604030504040204"/>
          <a:ea typeface="+mn-ea"/>
          <a:cs typeface="Verdana" panose="020B0604030504040204"/>
        </a:defRPr>
      </a:lvl2pPr>
      <a:lvl3pPr marL="964565" indent="0" algn="just" defTabSz="457200" rtl="0" eaLnBrk="1" latinLnBrk="0" hangingPunct="1">
        <a:spcBef>
          <a:spcPts val="600"/>
        </a:spcBef>
        <a:spcAft>
          <a:spcPts val="600"/>
        </a:spcAft>
        <a:buFontTx/>
        <a:buNone/>
        <a:defRPr sz="1800" i="1" kern="1200" baseline="0">
          <a:solidFill>
            <a:schemeClr val="tx1">
              <a:lumMod val="90000"/>
              <a:lumOff val="10000"/>
            </a:schemeClr>
          </a:solidFill>
          <a:latin typeface="Verdana" panose="020B0604030504040204"/>
          <a:ea typeface="+mn-ea"/>
          <a:cs typeface="Verdana" panose="020B0604030504040204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anose="020B0604020202020204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Verdana" panose="020B0604030504040204"/>
          <a:ea typeface="+mn-ea"/>
          <a:cs typeface="Verdana" panose="020B0604030504040204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Verdana" panose="020B0604030504040204"/>
          <a:ea typeface="+mn-ea"/>
          <a:cs typeface="Verdana" panose="020B0604030504040204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Capitolo</a:t>
            </a:r>
            <a:r>
              <a:rPr lang="en-US" dirty="0" smtClean="0"/>
              <a:t> 7: </a:t>
            </a:r>
            <a:br>
              <a:rPr lang="en-US" dirty="0" smtClean="0"/>
            </a:br>
            <a:r>
              <a:rPr lang="en-US" dirty="0" err="1" smtClean="0"/>
              <a:t>etnie</a:t>
            </a:r>
            <a:r>
              <a:rPr lang="en-US" dirty="0" smtClean="0"/>
              <a:t> e </a:t>
            </a:r>
            <a:r>
              <a:rPr lang="en-US" dirty="0" err="1" smtClean="0"/>
              <a:t>migrazioni</a:t>
            </a:r>
            <a:endParaRPr lang="en-US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i="1" dirty="0" err="1" smtClean="0"/>
              <a:t>Sociologia</a:t>
            </a:r>
            <a:r>
              <a:rPr lang="en-US" altLang="en-US" i="1" dirty="0" smtClean="0"/>
              <a:t> </a:t>
            </a:r>
            <a:r>
              <a:rPr lang="en-US" altLang="en-US" i="1" dirty="0" err="1" smtClean="0"/>
              <a:t>Generale</a:t>
            </a:r>
            <a:r>
              <a:rPr lang="en-US" altLang="en-US" i="1" dirty="0" smtClean="0"/>
              <a:t> </a:t>
            </a:r>
            <a:endParaRPr lang="en-US" altLang="en-US" i="1" dirty="0" smtClean="0"/>
          </a:p>
          <a:p>
            <a:pPr eaLnBrk="1" hangingPunct="1"/>
            <a:r>
              <a:rPr lang="en-US" altLang="en-US" i="1" dirty="0" smtClean="0"/>
              <a:t>1e McGraw-Hill, 2015</a:t>
            </a:r>
            <a:endParaRPr lang="en-US" altLang="en-US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/>
              <a:t>Cultura</a:t>
            </a:r>
            <a:r>
              <a:rPr lang="en-US" sz="3600" dirty="0" smtClean="0"/>
              <a:t>, </a:t>
            </a:r>
            <a:r>
              <a:rPr lang="en-US" sz="3600" dirty="0" err="1" smtClean="0"/>
              <a:t>potere</a:t>
            </a:r>
            <a:r>
              <a:rPr lang="en-US" sz="3600" dirty="0" smtClean="0"/>
              <a:t> e </a:t>
            </a:r>
            <a:r>
              <a:rPr lang="en-US" sz="3600" dirty="0" err="1" smtClean="0"/>
              <a:t>struttura</a:t>
            </a:r>
            <a:r>
              <a:rPr lang="en-US" sz="3600" dirty="0" smtClean="0"/>
              <a:t>: </a:t>
            </a:r>
            <a:r>
              <a:rPr lang="en-US" sz="3600" dirty="0" err="1" smtClean="0"/>
              <a:t>spiegare</a:t>
            </a:r>
            <a:r>
              <a:rPr lang="en-US" sz="3600" dirty="0" smtClean="0"/>
              <a:t> la </a:t>
            </a:r>
            <a:r>
              <a:rPr lang="en-US" sz="3600" dirty="0" err="1" smtClean="0"/>
              <a:t>disuguaglianza</a:t>
            </a:r>
            <a:r>
              <a:rPr lang="en-US" sz="3600" dirty="0" smtClean="0"/>
              <a:t> </a:t>
            </a:r>
            <a:r>
              <a:rPr lang="en-US" sz="3600" dirty="0" err="1" smtClean="0"/>
              <a:t>etnica</a:t>
            </a:r>
            <a:r>
              <a:rPr lang="en-US" sz="3600" dirty="0" smtClean="0"/>
              <a:t> e </a:t>
            </a:r>
            <a:r>
              <a:rPr lang="en-US" sz="3600" dirty="0" err="1" smtClean="0"/>
              <a:t>razziale</a:t>
            </a:r>
            <a:r>
              <a:rPr lang="en-US" sz="3600" dirty="0" smtClean="0"/>
              <a:t> (3)</a:t>
            </a:r>
            <a:endParaRPr lang="en-US" sz="3600" dirty="0" smtClean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500" dirty="0" err="1" smtClean="0"/>
              <a:t>Teorie</a:t>
            </a:r>
            <a:r>
              <a:rPr lang="en-US" sz="2500" dirty="0" smtClean="0"/>
              <a:t> del </a:t>
            </a:r>
            <a:r>
              <a:rPr lang="en-US" sz="2500" dirty="0" err="1" smtClean="0"/>
              <a:t>pregiudizio</a:t>
            </a:r>
            <a:r>
              <a:rPr lang="en-US" sz="2500" dirty="0" smtClean="0"/>
              <a:t> e </a:t>
            </a:r>
            <a:r>
              <a:rPr lang="en-US" sz="2500" dirty="0" err="1" smtClean="0"/>
              <a:t>della</a:t>
            </a:r>
            <a:r>
              <a:rPr lang="en-US" sz="2500" dirty="0" smtClean="0"/>
              <a:t> </a:t>
            </a:r>
            <a:r>
              <a:rPr lang="en-US" sz="2500" dirty="0" err="1" smtClean="0"/>
              <a:t>discriminazione</a:t>
            </a:r>
            <a:r>
              <a:rPr lang="en-US" sz="2500" dirty="0" smtClean="0"/>
              <a:t>: </a:t>
            </a:r>
            <a:r>
              <a:rPr lang="en-US" sz="2500" dirty="0" err="1" smtClean="0"/>
              <a:t>cultura</a:t>
            </a:r>
            <a:r>
              <a:rPr lang="en-US" sz="2500" dirty="0" smtClean="0"/>
              <a:t> e </a:t>
            </a:r>
            <a:r>
              <a:rPr lang="en-US" sz="2500" dirty="0" err="1" smtClean="0"/>
              <a:t>interessi</a:t>
            </a:r>
            <a:r>
              <a:rPr lang="en-US" sz="2500" dirty="0" smtClean="0"/>
              <a:t> </a:t>
            </a:r>
            <a:r>
              <a:rPr lang="en-US" sz="2500" dirty="0" err="1" smtClean="0"/>
              <a:t>di</a:t>
            </a:r>
            <a:r>
              <a:rPr lang="en-US" sz="2500" dirty="0" smtClean="0"/>
              <a:t> </a:t>
            </a:r>
            <a:r>
              <a:rPr lang="en-US" sz="2500" dirty="0" err="1" smtClean="0"/>
              <a:t>gruppo</a:t>
            </a:r>
            <a:r>
              <a:rPr lang="en-US" sz="2500" dirty="0" smtClean="0"/>
              <a:t>.</a:t>
            </a:r>
            <a:endParaRPr lang="en-US" sz="2500" dirty="0" smtClean="0"/>
          </a:p>
          <a:p>
            <a:pPr lvl="1"/>
            <a:r>
              <a:rPr lang="en-US" sz="2300" dirty="0" smtClean="0"/>
              <a:t>Il </a:t>
            </a:r>
            <a:r>
              <a:rPr lang="en-US" sz="2300" dirty="0" err="1" smtClean="0"/>
              <a:t>pregiudizio</a:t>
            </a:r>
            <a:r>
              <a:rPr lang="en-US" sz="2300" dirty="0" smtClean="0"/>
              <a:t> è </a:t>
            </a:r>
            <a:r>
              <a:rPr lang="en-US" sz="2300" dirty="0" err="1" smtClean="0"/>
              <a:t>radicato</a:t>
            </a:r>
            <a:r>
              <a:rPr lang="en-US" sz="2300" dirty="0" smtClean="0"/>
              <a:t> </a:t>
            </a:r>
            <a:r>
              <a:rPr lang="en-US" sz="2300" dirty="0" err="1" smtClean="0"/>
              <a:t>nella</a:t>
            </a:r>
            <a:r>
              <a:rPr lang="en-US" sz="2300" dirty="0" smtClean="0"/>
              <a:t> </a:t>
            </a:r>
            <a:r>
              <a:rPr lang="en-US" sz="2300" dirty="0" err="1" smtClean="0"/>
              <a:t>cultura</a:t>
            </a:r>
            <a:r>
              <a:rPr lang="en-US" sz="2300" dirty="0" smtClean="0"/>
              <a:t>.</a:t>
            </a:r>
            <a:endParaRPr lang="en-US" sz="2300" dirty="0" smtClean="0"/>
          </a:p>
          <a:p>
            <a:pPr lvl="1"/>
            <a:r>
              <a:rPr lang="en-US" sz="2300" dirty="0" err="1" smtClean="0"/>
              <a:t>Discriminare</a:t>
            </a:r>
            <a:r>
              <a:rPr lang="en-US" sz="2300" dirty="0" smtClean="0"/>
              <a:t> per </a:t>
            </a:r>
            <a:r>
              <a:rPr lang="en-US" sz="2300" dirty="0" err="1" smtClean="0"/>
              <a:t>trarne</a:t>
            </a:r>
            <a:r>
              <a:rPr lang="en-US" sz="2300" dirty="0" smtClean="0"/>
              <a:t> un </a:t>
            </a:r>
            <a:r>
              <a:rPr lang="en-US" sz="2300" dirty="0" err="1" smtClean="0"/>
              <a:t>vantaggio</a:t>
            </a:r>
            <a:r>
              <a:rPr lang="en-US" sz="2300" dirty="0" smtClean="0"/>
              <a:t>.</a:t>
            </a:r>
            <a:endParaRPr lang="en-US" sz="23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7016A2F-7A8B-4A2E-A0A5-55F047D81392}" type="slidenum">
              <a:rPr lang="en-US" smtClean="0"/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839595" y="3429000"/>
            <a:ext cx="4713605" cy="1940869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/>
              <a:t>S</a:t>
            </a:r>
            <a:r>
              <a:rPr lang="en-US" b="1" dirty="0" smtClean="0"/>
              <a:t>plit </a:t>
            </a:r>
            <a:r>
              <a:rPr lang="en-US" b="1" dirty="0"/>
              <a:t>L</a:t>
            </a:r>
            <a:r>
              <a:rPr lang="en-US" b="1" dirty="0" smtClean="0"/>
              <a:t>abor </a:t>
            </a:r>
            <a:r>
              <a:rPr lang="en-US" b="1" dirty="0"/>
              <a:t>M</a:t>
            </a:r>
            <a:r>
              <a:rPr lang="en-US" b="1" dirty="0" smtClean="0"/>
              <a:t>arket </a:t>
            </a:r>
            <a:r>
              <a:rPr lang="en-US" b="1" dirty="0"/>
              <a:t>T</a:t>
            </a:r>
            <a:r>
              <a:rPr lang="en-US" b="1" dirty="0" smtClean="0"/>
              <a:t>heory</a:t>
            </a:r>
            <a:endParaRPr lang="en-US" b="1" dirty="0"/>
          </a:p>
          <a:p>
            <a:r>
              <a:rPr lang="it-IT" dirty="0" smtClean="0"/>
              <a:t>Teoria secondo la quale i conflitti </a:t>
            </a:r>
            <a:r>
              <a:rPr lang="it-IT" dirty="0"/>
              <a:t>etnici e razziali emergono spesso </a:t>
            </a:r>
            <a:r>
              <a:rPr lang="it-IT" dirty="0" smtClean="0"/>
              <a:t>quando due </a:t>
            </a:r>
            <a:r>
              <a:rPr lang="it-IT" dirty="0"/>
              <a:t>gruppi etnici o razziali competono per gli </a:t>
            </a:r>
            <a:r>
              <a:rPr lang="it-IT" dirty="0" smtClean="0"/>
              <a:t>stessi posti </a:t>
            </a:r>
            <a:r>
              <a:rPr lang="it-IT" dirty="0"/>
              <a:t>di lavoro</a:t>
            </a:r>
            <a:r>
              <a:rPr lang="it-IT" i="1" dirty="0"/>
              <a:t>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90600" y="5257800"/>
            <a:ext cx="7391400" cy="102155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 smtClean="0"/>
              <a:t>Capro</a:t>
            </a:r>
            <a:r>
              <a:rPr lang="en-US" b="1" dirty="0" smtClean="0"/>
              <a:t> </a:t>
            </a:r>
            <a:r>
              <a:rPr lang="en-US" b="1" dirty="0" err="1" smtClean="0"/>
              <a:t>espiatorio</a:t>
            </a:r>
            <a:endParaRPr lang="en-US" b="1" dirty="0"/>
          </a:p>
          <a:p>
            <a:r>
              <a:rPr lang="it-IT" dirty="0" smtClean="0"/>
              <a:t>Un </a:t>
            </a:r>
            <a:r>
              <a:rPr lang="it-IT" dirty="0"/>
              <a:t>individuo o un gruppo falsamente accusato di aver creato una </a:t>
            </a:r>
            <a:r>
              <a:rPr lang="it-IT" dirty="0" smtClean="0"/>
              <a:t>situazione negativa.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</a:t>
            </a:r>
            <a:r>
              <a:rPr lang="en-US" dirty="0"/>
              <a:t>All Rights Reserved.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</a:t>
            </a:r>
            <a:r>
              <a:rPr lang="it-IT" dirty="0" err="1" smtClean="0"/>
              <a:t>multiculturalimo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Riconoscimento, valorizzazione e protezione delle distinte culture che formano una società.</a:t>
            </a:r>
            <a:endParaRPr lang="it-IT" dirty="0" smtClean="0"/>
          </a:p>
          <a:p>
            <a:r>
              <a:rPr lang="it-IT" dirty="0" smtClean="0"/>
              <a:t>Critiche al multiculturalismo:</a:t>
            </a:r>
            <a:endParaRPr lang="it-IT" dirty="0" smtClean="0"/>
          </a:p>
          <a:p>
            <a:pPr lvl="1"/>
            <a:r>
              <a:rPr lang="it-IT" dirty="0" smtClean="0"/>
              <a:t>I conflitti culturali a sfondo etnico e religioso nel mondo globale sono inevitabili e il multiculturalismo ci rende più deboli e indifesi di fronte ad essi.</a:t>
            </a:r>
            <a:endParaRPr lang="it-IT" dirty="0" smtClean="0"/>
          </a:p>
          <a:p>
            <a:pPr lvl="1"/>
            <a:r>
              <a:rPr lang="it-IT" dirty="0" smtClean="0"/>
              <a:t>Lo spazio pubblico deve essere laico, anche di fronte alla diversità culturale.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D49416DB-F65B-46EA-85BA-3EABF30BCFBC}" type="slidenum">
              <a:rPr lang="en-US" smtClean="0"/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</a:t>
            </a:r>
            <a:r>
              <a:rPr lang="en-US" dirty="0"/>
              <a:t>All Rights Reserved.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movimenti migratori (1)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Per analizzarli occorre distinguere, innanzitutto, tra fattori di attrazione e fattori di espulsione.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D49416DB-F65B-46EA-85BA-3EABF30BCFBC}" type="slidenum">
              <a:rPr lang="en-US" smtClean="0"/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32790" y="2978785"/>
            <a:ext cx="4819650" cy="1635701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err="1" smtClean="0"/>
              <a:t>Fattori</a:t>
            </a:r>
            <a:r>
              <a:rPr lang="en-US" b="1" dirty="0" smtClean="0"/>
              <a:t> </a:t>
            </a:r>
            <a:r>
              <a:rPr lang="en-US" b="1" dirty="0" err="1" smtClean="0"/>
              <a:t>di</a:t>
            </a:r>
            <a:r>
              <a:rPr lang="en-US" b="1" dirty="0" smtClean="0"/>
              <a:t> </a:t>
            </a:r>
            <a:r>
              <a:rPr lang="en-US" b="1" dirty="0" err="1" smtClean="0"/>
              <a:t>attrazione</a:t>
            </a:r>
            <a:endParaRPr lang="en-US" b="1" dirty="0"/>
          </a:p>
          <a:p>
            <a:r>
              <a:rPr lang="it-IT" dirty="0" smtClean="0"/>
              <a:t>Elementi tipici dei Paesi di destinazione (come la maggior ricchezza) che contribuiscono ad attirare i migranti</a:t>
            </a:r>
            <a:r>
              <a:rPr lang="it-IT" i="1" dirty="0" smtClean="0"/>
              <a:t>.</a:t>
            </a:r>
            <a:endParaRPr lang="en-US" dirty="0"/>
          </a:p>
        </p:txBody>
      </p:sp>
      <p:sp>
        <p:nvSpPr>
          <p:cNvPr id="7" name="TextBox 5"/>
          <p:cNvSpPr txBox="1"/>
          <p:nvPr/>
        </p:nvSpPr>
        <p:spPr>
          <a:xfrm>
            <a:off x="3962400" y="4572000"/>
            <a:ext cx="4648200" cy="163449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 smtClean="0"/>
              <a:t>Fattori</a:t>
            </a:r>
            <a:r>
              <a:rPr lang="en-US" b="1" dirty="0" smtClean="0"/>
              <a:t> </a:t>
            </a:r>
            <a:r>
              <a:rPr lang="en-US" b="1" dirty="0" err="1" smtClean="0"/>
              <a:t>di</a:t>
            </a:r>
            <a:r>
              <a:rPr lang="en-US" b="1" dirty="0" smtClean="0"/>
              <a:t> </a:t>
            </a:r>
            <a:r>
              <a:rPr lang="en-US" b="1" dirty="0" err="1" smtClean="0"/>
              <a:t>espulsione</a:t>
            </a:r>
            <a:endParaRPr lang="en-US" b="1" dirty="0"/>
          </a:p>
          <a:p>
            <a:r>
              <a:rPr lang="it-IT" dirty="0" smtClean="0"/>
              <a:t>Insieme delle problematiche interne al Paese d’origine che spingono le persone a emigrare nella speranza di trovare migliori condizioni di vita</a:t>
            </a:r>
            <a:r>
              <a:rPr lang="it-IT" i="1" dirty="0" smtClean="0"/>
              <a:t>.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</a:t>
            </a:r>
            <a:r>
              <a:rPr lang="en-US" dirty="0"/>
              <a:t>All Rights Reserved.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movimenti migratori (2)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combinazione dei fattori “</a:t>
            </a:r>
            <a:r>
              <a:rPr lang="it-IT" dirty="0" err="1" smtClean="0"/>
              <a:t>push</a:t>
            </a:r>
            <a:r>
              <a:rPr lang="it-IT" dirty="0" smtClean="0"/>
              <a:t> and pull” ha prodotto quattro modelli tipici di migrazione:</a:t>
            </a: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lvl="1"/>
            <a:r>
              <a:rPr lang="it-IT" sz="1800" i="1" dirty="0" smtClean="0"/>
              <a:t>Storico</a:t>
            </a:r>
            <a:r>
              <a:rPr lang="it-IT" sz="1800" dirty="0" smtClean="0"/>
              <a:t>: garantisce la cittadinanza ai nuovi arrivati.</a:t>
            </a:r>
            <a:endParaRPr lang="it-IT" sz="1800" dirty="0" smtClean="0"/>
          </a:p>
          <a:p>
            <a:pPr lvl="1"/>
            <a:r>
              <a:rPr lang="it-IT" sz="1800" i="1" dirty="0" smtClean="0"/>
              <a:t>Selettivo: </a:t>
            </a:r>
            <a:r>
              <a:rPr lang="it-IT" sz="1800" dirty="0" smtClean="0"/>
              <a:t>viene favorita l’immigrazione proveniente da alcuni paesi specifici (ad esempio le ex-colonie).</a:t>
            </a:r>
            <a:endParaRPr lang="it-IT" sz="1800" dirty="0" smtClean="0"/>
          </a:p>
          <a:p>
            <a:pPr lvl="1"/>
            <a:r>
              <a:rPr lang="it-IT" sz="1800" i="1" dirty="0" smtClean="0"/>
              <a:t>Dei lavoratori ospiti: </a:t>
            </a:r>
            <a:r>
              <a:rPr lang="it-IT" sz="1800" dirty="0" smtClean="0"/>
              <a:t>accesso temporaneo degli immigrati, per esigenze contingenti legate alla produzione.</a:t>
            </a:r>
            <a:endParaRPr lang="it-IT" sz="1800" dirty="0" smtClean="0"/>
          </a:p>
          <a:p>
            <a:pPr lvl="1"/>
            <a:r>
              <a:rPr lang="it-IT" sz="1800" i="1" dirty="0" smtClean="0"/>
              <a:t>Della chiusura crescente</a:t>
            </a:r>
            <a:r>
              <a:rPr lang="it-IT" sz="1800" dirty="0" smtClean="0"/>
              <a:t>: investimento sull’integrazione dei migranti già presenti sul territorio e misure restrittive verso nuovi ingressi.</a:t>
            </a:r>
            <a:endParaRPr lang="it-IT" sz="1800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D49416DB-F65B-46EA-85BA-3EABF30BCFBC}" type="slidenum">
              <a:rPr lang="en-US" smtClean="0"/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</a:t>
            </a:r>
            <a:r>
              <a:rPr lang="en-US" dirty="0"/>
              <a:t>All Rights Reserved.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movimenti migratori (3)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500" dirty="0" smtClean="0"/>
              <a:t>Diaspora: una popolazione abbandona il proprio paese d’origine disperdendosi nel mondo ma mantenendo legami comunitari e identità</a:t>
            </a:r>
            <a:r>
              <a:rPr lang="it-IT" dirty="0" smtClean="0"/>
              <a:t>.</a:t>
            </a:r>
            <a:endParaRPr lang="it-IT" sz="2500" dirty="0" smtClean="0"/>
          </a:p>
          <a:p>
            <a:r>
              <a:rPr lang="it-IT" sz="2500" dirty="0" smtClean="0"/>
              <a:t>Possiamo distinguere quattro tipi di diaspore:</a:t>
            </a:r>
            <a:endParaRPr lang="it-IT" sz="2500" dirty="0" smtClean="0"/>
          </a:p>
          <a:p>
            <a:pPr lvl="1"/>
            <a:r>
              <a:rPr lang="it-IT" sz="2200" i="1" dirty="0" smtClean="0"/>
              <a:t>Di vittime.</a:t>
            </a:r>
            <a:endParaRPr lang="it-IT" sz="2200" i="1" dirty="0" smtClean="0"/>
          </a:p>
          <a:p>
            <a:pPr lvl="1"/>
            <a:r>
              <a:rPr lang="it-IT" sz="2200" i="1" dirty="0" smtClean="0"/>
              <a:t>Imperiale.</a:t>
            </a:r>
            <a:endParaRPr lang="it-IT" sz="2200" i="1" dirty="0" smtClean="0"/>
          </a:p>
          <a:p>
            <a:pPr lvl="1"/>
            <a:r>
              <a:rPr lang="it-IT" sz="2200" i="1" dirty="0" smtClean="0"/>
              <a:t>Di lavoratori.</a:t>
            </a:r>
            <a:endParaRPr lang="it-IT" sz="2200" i="1" dirty="0" smtClean="0"/>
          </a:p>
          <a:p>
            <a:pPr lvl="1"/>
            <a:r>
              <a:rPr lang="it-IT" sz="2200" i="1" dirty="0" smtClean="0"/>
              <a:t>Di commercianti.</a:t>
            </a:r>
            <a:endParaRPr lang="it-IT" sz="2200" i="1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D49416DB-F65B-46EA-85BA-3EABF30BCFBC}" type="slidenum">
              <a:rPr lang="en-US" smtClean="0"/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</a:t>
            </a:r>
            <a:r>
              <a:rPr lang="en-US" dirty="0"/>
              <a:t>All Rights Reserved.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Etnie</a:t>
            </a:r>
            <a:r>
              <a:rPr lang="en-US" dirty="0" smtClean="0"/>
              <a:t> e </a:t>
            </a:r>
            <a:r>
              <a:rPr lang="en-US" dirty="0" err="1" smtClean="0"/>
              <a:t>migrazioni</a:t>
            </a:r>
            <a:endParaRPr lang="en-US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700" dirty="0" smtClean="0"/>
              <a:t>Il </a:t>
            </a:r>
            <a:r>
              <a:rPr lang="en-US" sz="2700" dirty="0" err="1" smtClean="0"/>
              <a:t>ruolo</a:t>
            </a:r>
            <a:r>
              <a:rPr lang="en-US" sz="2700" dirty="0" smtClean="0"/>
              <a:t> </a:t>
            </a:r>
            <a:r>
              <a:rPr lang="en-US" sz="2700" dirty="0" err="1" smtClean="0"/>
              <a:t>della</a:t>
            </a:r>
            <a:r>
              <a:rPr lang="en-US" sz="2700" dirty="0" smtClean="0"/>
              <a:t> </a:t>
            </a:r>
            <a:r>
              <a:rPr lang="en-US" sz="2700" dirty="0" err="1" smtClean="0"/>
              <a:t>cultura</a:t>
            </a:r>
            <a:r>
              <a:rPr lang="en-US" sz="2700" dirty="0" smtClean="0"/>
              <a:t>: </a:t>
            </a:r>
            <a:r>
              <a:rPr lang="en-US" sz="2700" dirty="0" err="1" smtClean="0"/>
              <a:t>inventare</a:t>
            </a:r>
            <a:r>
              <a:rPr lang="en-US" sz="2700" dirty="0" smtClean="0"/>
              <a:t> </a:t>
            </a:r>
            <a:r>
              <a:rPr lang="en-US" sz="2700" dirty="0" err="1" smtClean="0"/>
              <a:t>l’etnia</a:t>
            </a:r>
            <a:r>
              <a:rPr lang="en-US" sz="2700" dirty="0" smtClean="0"/>
              <a:t> e la </a:t>
            </a:r>
            <a:r>
              <a:rPr lang="en-US" sz="2700" dirty="0" err="1" smtClean="0"/>
              <a:t>razza</a:t>
            </a:r>
            <a:r>
              <a:rPr lang="en-US" sz="2700" dirty="0" smtClean="0"/>
              <a:t>.</a:t>
            </a:r>
            <a:endParaRPr lang="en-US" sz="2700" dirty="0" smtClean="0"/>
          </a:p>
          <a:p>
            <a:r>
              <a:rPr lang="en-US" sz="2700" dirty="0" err="1" smtClean="0"/>
              <a:t>Struttura</a:t>
            </a:r>
            <a:r>
              <a:rPr lang="en-US" sz="2700" dirty="0" smtClean="0"/>
              <a:t> e </a:t>
            </a:r>
            <a:r>
              <a:rPr lang="en-US" sz="2700" dirty="0" err="1" smtClean="0"/>
              <a:t>potere</a:t>
            </a:r>
            <a:r>
              <a:rPr lang="en-US" sz="2700" dirty="0" smtClean="0"/>
              <a:t> </a:t>
            </a:r>
            <a:r>
              <a:rPr lang="en-US" sz="2700" dirty="0" err="1" smtClean="0"/>
              <a:t>sociale</a:t>
            </a:r>
            <a:r>
              <a:rPr lang="en-US" sz="2700" dirty="0" smtClean="0"/>
              <a:t> </a:t>
            </a:r>
            <a:r>
              <a:rPr lang="en-US" sz="2700" dirty="0" err="1" smtClean="0"/>
              <a:t>nei</a:t>
            </a:r>
            <a:r>
              <a:rPr lang="en-US" sz="2700" dirty="0" smtClean="0"/>
              <a:t> </a:t>
            </a:r>
            <a:r>
              <a:rPr lang="en-US" sz="2700" dirty="0" err="1" smtClean="0"/>
              <a:t>gruppi</a:t>
            </a:r>
            <a:r>
              <a:rPr lang="en-US" sz="2700" dirty="0" smtClean="0"/>
              <a:t> </a:t>
            </a:r>
            <a:r>
              <a:rPr lang="en-US" sz="2700" dirty="0" err="1" smtClean="0"/>
              <a:t>etnici</a:t>
            </a:r>
            <a:r>
              <a:rPr lang="en-US" sz="2700" dirty="0" smtClean="0"/>
              <a:t> e </a:t>
            </a:r>
            <a:r>
              <a:rPr lang="en-US" sz="2700" dirty="0" err="1" smtClean="0"/>
              <a:t>razziali</a:t>
            </a:r>
            <a:r>
              <a:rPr lang="en-US" sz="2700" dirty="0" smtClean="0"/>
              <a:t>.</a:t>
            </a:r>
            <a:endParaRPr lang="en-US" sz="2700" dirty="0" smtClean="0"/>
          </a:p>
          <a:p>
            <a:r>
              <a:rPr lang="en-US" sz="2700" dirty="0" err="1" smtClean="0"/>
              <a:t>Cultura</a:t>
            </a:r>
            <a:r>
              <a:rPr lang="en-US" sz="2700" dirty="0" smtClean="0"/>
              <a:t>, </a:t>
            </a:r>
            <a:r>
              <a:rPr lang="en-US" sz="2700" dirty="0" err="1" smtClean="0"/>
              <a:t>potere</a:t>
            </a:r>
            <a:r>
              <a:rPr lang="en-US" sz="2700" dirty="0" smtClean="0"/>
              <a:t> e </a:t>
            </a:r>
            <a:r>
              <a:rPr lang="en-US" sz="2700" dirty="0" err="1" smtClean="0"/>
              <a:t>struttura</a:t>
            </a:r>
            <a:r>
              <a:rPr lang="en-US" sz="2700" dirty="0" smtClean="0"/>
              <a:t>: </a:t>
            </a:r>
            <a:r>
              <a:rPr lang="en-US" sz="2700" dirty="0" err="1" smtClean="0"/>
              <a:t>spiegare</a:t>
            </a:r>
            <a:r>
              <a:rPr lang="en-US" sz="2700" dirty="0" smtClean="0"/>
              <a:t> la </a:t>
            </a:r>
            <a:r>
              <a:rPr lang="en-US" sz="2700" dirty="0" err="1" smtClean="0"/>
              <a:t>disuguaglianza</a:t>
            </a:r>
            <a:r>
              <a:rPr lang="en-US" sz="2700" dirty="0" smtClean="0"/>
              <a:t> </a:t>
            </a:r>
            <a:r>
              <a:rPr lang="en-US" sz="2700" dirty="0" err="1" smtClean="0"/>
              <a:t>etnica</a:t>
            </a:r>
            <a:r>
              <a:rPr lang="en-US" sz="2700" dirty="0" smtClean="0"/>
              <a:t> e </a:t>
            </a:r>
            <a:r>
              <a:rPr lang="en-US" sz="2700" dirty="0" err="1" smtClean="0"/>
              <a:t>razziale</a:t>
            </a:r>
            <a:r>
              <a:rPr lang="en-US" sz="2700" dirty="0" smtClean="0"/>
              <a:t>.</a:t>
            </a:r>
            <a:endParaRPr lang="en-US" sz="2700" dirty="0" smtClean="0"/>
          </a:p>
          <a:p>
            <a:r>
              <a:rPr lang="en-US" sz="2700" dirty="0" smtClean="0"/>
              <a:t>Il </a:t>
            </a:r>
            <a:r>
              <a:rPr lang="en-US" sz="2700" dirty="0" err="1" smtClean="0"/>
              <a:t>multiculturalismo</a:t>
            </a:r>
            <a:r>
              <a:rPr lang="en-US" sz="2700" dirty="0" smtClean="0"/>
              <a:t>.</a:t>
            </a:r>
            <a:endParaRPr lang="en-US" sz="2700" dirty="0" smtClean="0"/>
          </a:p>
          <a:p>
            <a:r>
              <a:rPr lang="en-US" sz="2700" dirty="0" smtClean="0"/>
              <a:t>I </a:t>
            </a:r>
            <a:r>
              <a:rPr lang="en-US" sz="2700" dirty="0" err="1" smtClean="0"/>
              <a:t>movimenti</a:t>
            </a:r>
            <a:r>
              <a:rPr lang="en-US" sz="2700" dirty="0" smtClean="0"/>
              <a:t> </a:t>
            </a:r>
            <a:r>
              <a:rPr lang="en-US" sz="2700" dirty="0" err="1" smtClean="0"/>
              <a:t>migratori</a:t>
            </a:r>
            <a:r>
              <a:rPr lang="en-US" sz="2700" dirty="0" smtClean="0"/>
              <a:t>.</a:t>
            </a:r>
            <a:endParaRPr lang="en-US" sz="270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dirty="0" smtClean="0"/>
              <a:t>								</a:t>
            </a:r>
            <a:endParaRPr lang="en-US" i="1" dirty="0" smtClean="0"/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</a:t>
            </a:r>
            <a:r>
              <a:rPr lang="en-US" dirty="0"/>
              <a:t>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DAAAA643-B187-4968-B3AB-DA91F095801E}" type="slidenum">
              <a:rPr lang="en-US" smtClean="0"/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Il </a:t>
            </a:r>
            <a:r>
              <a:rPr lang="en-US" sz="4000" dirty="0" err="1" smtClean="0"/>
              <a:t>ruolo</a:t>
            </a:r>
            <a:r>
              <a:rPr lang="en-US" sz="4000" dirty="0" smtClean="0"/>
              <a:t> </a:t>
            </a:r>
            <a:r>
              <a:rPr lang="en-US" sz="4000" dirty="0" err="1" smtClean="0"/>
              <a:t>della</a:t>
            </a:r>
            <a:r>
              <a:rPr lang="en-US" sz="4000" dirty="0" smtClean="0"/>
              <a:t> </a:t>
            </a:r>
            <a:r>
              <a:rPr lang="en-US" sz="4000" dirty="0" err="1" smtClean="0"/>
              <a:t>cultura</a:t>
            </a:r>
            <a:r>
              <a:rPr lang="en-US" sz="4000" dirty="0" smtClean="0"/>
              <a:t>: </a:t>
            </a:r>
            <a:r>
              <a:rPr lang="en-US" sz="4000" dirty="0" err="1" smtClean="0"/>
              <a:t>inventare</a:t>
            </a:r>
            <a:r>
              <a:rPr lang="en-US" sz="4000" dirty="0" smtClean="0"/>
              <a:t> </a:t>
            </a:r>
            <a:r>
              <a:rPr lang="en-US" sz="4000" dirty="0" err="1" smtClean="0"/>
              <a:t>l’etnia</a:t>
            </a:r>
            <a:r>
              <a:rPr lang="en-US" sz="4000" dirty="0" smtClean="0"/>
              <a:t> e la </a:t>
            </a:r>
            <a:r>
              <a:rPr lang="en-US" sz="4000" dirty="0" err="1" smtClean="0"/>
              <a:t>razza</a:t>
            </a:r>
            <a:endParaRPr lang="en-US" sz="4000" dirty="0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Etnia</a:t>
            </a:r>
            <a:r>
              <a:rPr lang="en-US" dirty="0" smtClean="0"/>
              <a:t> e </a:t>
            </a:r>
            <a:r>
              <a:rPr lang="en-US" dirty="0" err="1" smtClean="0"/>
              <a:t>razza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costruzioni</a:t>
            </a:r>
            <a:r>
              <a:rPr lang="en-US" dirty="0" smtClean="0"/>
              <a:t> </a:t>
            </a:r>
            <a:r>
              <a:rPr lang="en-US" dirty="0" err="1" smtClean="0"/>
              <a:t>sociali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err="1" smtClean="0"/>
              <a:t>Pseudoscienza</a:t>
            </a:r>
            <a:r>
              <a:rPr lang="en-US" dirty="0" smtClean="0"/>
              <a:t> e </a:t>
            </a:r>
            <a:r>
              <a:rPr lang="en-US" dirty="0" err="1" smtClean="0"/>
              <a:t>razza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Race and </a:t>
            </a:r>
            <a:r>
              <a:rPr lang="en-US" dirty="0" err="1" smtClean="0"/>
              <a:t>Etnia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tempo e </a:t>
            </a:r>
            <a:r>
              <a:rPr lang="en-US" dirty="0" err="1" smtClean="0"/>
              <a:t>nelle</a:t>
            </a:r>
            <a:r>
              <a:rPr lang="en-US" dirty="0" smtClean="0"/>
              <a:t> culture.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9529CF8-4A13-4CDE-BE74-2E39A1682B65}" type="slidenum">
              <a:rPr lang="en-US" smtClean="0"/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3505200"/>
            <a:ext cx="3581400" cy="1379101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500" b="1" dirty="0" err="1"/>
              <a:t>E</a:t>
            </a:r>
            <a:r>
              <a:rPr lang="en-US" sz="1500" b="1" dirty="0" err="1" smtClean="0"/>
              <a:t>tnia</a:t>
            </a:r>
            <a:endParaRPr lang="en-US" sz="1500" b="1" dirty="0"/>
          </a:p>
          <a:p>
            <a:r>
              <a:rPr lang="it-IT" sz="1500" dirty="0" smtClean="0"/>
              <a:t>Una </a:t>
            </a:r>
            <a:r>
              <a:rPr lang="it-IT" sz="1500" dirty="0"/>
              <a:t>comunità caratterizzata da una tradizione culturale condivisa,</a:t>
            </a:r>
            <a:endParaRPr lang="it-IT" sz="1500" dirty="0"/>
          </a:p>
          <a:p>
            <a:r>
              <a:rPr lang="it-IT" sz="1500" dirty="0"/>
              <a:t>che deriva spesso </a:t>
            </a:r>
            <a:r>
              <a:rPr lang="it-IT" sz="1500" dirty="0" smtClean="0"/>
              <a:t>dalla credenza in un’origine </a:t>
            </a:r>
            <a:r>
              <a:rPr lang="it-IT" sz="1500" dirty="0"/>
              <a:t>e </a:t>
            </a:r>
            <a:r>
              <a:rPr lang="it-IT" sz="1500" dirty="0" smtClean="0"/>
              <a:t>una </a:t>
            </a:r>
            <a:r>
              <a:rPr lang="it-IT" sz="1500" dirty="0"/>
              <a:t>patria </a:t>
            </a:r>
            <a:r>
              <a:rPr lang="it-IT" sz="1500" dirty="0" smtClean="0"/>
              <a:t>comuni.</a:t>
            </a:r>
            <a:endParaRPr lang="en-US" sz="1500" dirty="0"/>
          </a:p>
        </p:txBody>
      </p:sp>
      <p:sp>
        <p:nvSpPr>
          <p:cNvPr id="7" name="TextBox 6"/>
          <p:cNvSpPr txBox="1"/>
          <p:nvPr/>
        </p:nvSpPr>
        <p:spPr>
          <a:xfrm>
            <a:off x="4495800" y="3497699"/>
            <a:ext cx="4267200" cy="1379101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500" b="1" dirty="0" err="1" smtClean="0"/>
              <a:t>Razza</a:t>
            </a:r>
            <a:endParaRPr lang="en-US" sz="1500" b="1" dirty="0"/>
          </a:p>
          <a:p>
            <a:r>
              <a:rPr lang="it-IT" sz="1500" dirty="0" smtClean="0"/>
              <a:t>Una </a:t>
            </a:r>
            <a:r>
              <a:rPr lang="it-IT" sz="1500" dirty="0"/>
              <a:t>categoria di persone che</a:t>
            </a:r>
            <a:endParaRPr lang="it-IT" sz="1500" dirty="0"/>
          </a:p>
          <a:p>
            <a:r>
              <a:rPr lang="it-IT" sz="1500" dirty="0"/>
              <a:t>hanno in comune delle caratteristiche fisiche socialmente significative, </a:t>
            </a:r>
            <a:r>
              <a:rPr lang="it-IT" sz="1500" dirty="0" smtClean="0"/>
              <a:t>come  il </a:t>
            </a:r>
            <a:r>
              <a:rPr lang="it-IT" sz="1500" dirty="0"/>
              <a:t>colore </a:t>
            </a:r>
            <a:r>
              <a:rPr lang="it-IT" sz="1500" dirty="0" smtClean="0"/>
              <a:t>degli occhi.</a:t>
            </a:r>
            <a:endParaRPr lang="en-US" sz="1500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5029200"/>
            <a:ext cx="3352800" cy="117479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500" b="1" dirty="0" err="1" smtClean="0"/>
              <a:t>Razzismo</a:t>
            </a:r>
            <a:endParaRPr lang="en-US" sz="1500" b="1" dirty="0"/>
          </a:p>
          <a:p>
            <a:r>
              <a:rPr lang="it-IT" sz="1600" dirty="0" smtClean="0"/>
              <a:t>La </a:t>
            </a:r>
            <a:r>
              <a:rPr lang="it-IT" sz="1600" dirty="0"/>
              <a:t>convinzione che una razza</a:t>
            </a:r>
            <a:endParaRPr lang="it-IT" sz="1600" dirty="0"/>
          </a:p>
          <a:p>
            <a:r>
              <a:rPr lang="it-IT" sz="1600" dirty="0"/>
              <a:t>sia intrinsecamente superiore a </a:t>
            </a:r>
            <a:r>
              <a:rPr lang="it-IT" sz="1600" dirty="0" smtClean="0"/>
              <a:t>un’altra.</a:t>
            </a:r>
            <a:endParaRPr lang="en-US" sz="1500" dirty="0"/>
          </a:p>
        </p:txBody>
      </p:sp>
      <p:sp>
        <p:nvSpPr>
          <p:cNvPr id="9" name="TextBox 8"/>
          <p:cNvSpPr txBox="1"/>
          <p:nvPr/>
        </p:nvSpPr>
        <p:spPr>
          <a:xfrm>
            <a:off x="4305300" y="5029200"/>
            <a:ext cx="4648200" cy="117479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500" b="1" dirty="0" err="1" smtClean="0"/>
              <a:t>Essenzialismo</a:t>
            </a:r>
            <a:r>
              <a:rPr lang="en-US" sz="1500" b="1" dirty="0" smtClean="0"/>
              <a:t> </a:t>
            </a:r>
            <a:r>
              <a:rPr lang="en-US" sz="1500" b="1" dirty="0" err="1" smtClean="0"/>
              <a:t>razziale</a:t>
            </a:r>
            <a:endParaRPr lang="en-US" sz="1500" b="1" dirty="0"/>
          </a:p>
          <a:p>
            <a:r>
              <a:rPr lang="it-IT" sz="1600" dirty="0" smtClean="0"/>
              <a:t>Un’ideologia secondo la quale vi sarebbero differenze naturali </a:t>
            </a:r>
            <a:r>
              <a:rPr lang="it-IT" sz="1600" dirty="0"/>
              <a:t>e immutabili </a:t>
            </a:r>
            <a:r>
              <a:rPr lang="it-IT" sz="1600" dirty="0" smtClean="0"/>
              <a:t>tra </a:t>
            </a:r>
            <a:r>
              <a:rPr lang="it-IT" sz="1600" dirty="0"/>
              <a:t>le </a:t>
            </a:r>
            <a:r>
              <a:rPr lang="it-IT" sz="1600" dirty="0" smtClean="0"/>
              <a:t>razze, tali da separarle.</a:t>
            </a:r>
            <a:endParaRPr lang="en-US" sz="1500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</a:t>
            </a:r>
            <a:r>
              <a:rPr lang="en-US" dirty="0"/>
              <a:t>All Rights Reserved.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Struttura</a:t>
            </a:r>
            <a:r>
              <a:rPr lang="en-US" sz="4000" dirty="0" smtClean="0"/>
              <a:t> e </a:t>
            </a:r>
            <a:r>
              <a:rPr lang="en-US" sz="4000" dirty="0" err="1" smtClean="0"/>
              <a:t>potere</a:t>
            </a:r>
            <a:r>
              <a:rPr lang="en-US" sz="4000" dirty="0" smtClean="0"/>
              <a:t> </a:t>
            </a:r>
            <a:r>
              <a:rPr lang="en-US" sz="4000" dirty="0" err="1" smtClean="0"/>
              <a:t>sociale</a:t>
            </a:r>
            <a:r>
              <a:rPr lang="en-US" sz="4000" dirty="0" smtClean="0"/>
              <a:t> </a:t>
            </a:r>
            <a:r>
              <a:rPr lang="en-US" sz="4000" dirty="0" err="1" smtClean="0"/>
              <a:t>nei</a:t>
            </a:r>
            <a:r>
              <a:rPr lang="en-US" sz="4000" dirty="0" smtClean="0"/>
              <a:t> </a:t>
            </a:r>
            <a:r>
              <a:rPr lang="en-US" sz="4000" dirty="0" err="1" smtClean="0"/>
              <a:t>gruppi</a:t>
            </a:r>
            <a:r>
              <a:rPr lang="en-US" sz="4000" dirty="0" smtClean="0"/>
              <a:t> </a:t>
            </a:r>
            <a:r>
              <a:rPr lang="en-US" sz="4000" dirty="0" err="1" smtClean="0"/>
              <a:t>razziali</a:t>
            </a:r>
            <a:r>
              <a:rPr lang="en-US" sz="4000" dirty="0" smtClean="0"/>
              <a:t> </a:t>
            </a:r>
            <a:r>
              <a:rPr lang="en-US" sz="4000" dirty="0" err="1" smtClean="0"/>
              <a:t>ed</a:t>
            </a:r>
            <a:r>
              <a:rPr lang="en-US" sz="4000" dirty="0" smtClean="0"/>
              <a:t> </a:t>
            </a:r>
            <a:r>
              <a:rPr lang="en-US" sz="4000" dirty="0" err="1" smtClean="0"/>
              <a:t>etnici</a:t>
            </a:r>
            <a:r>
              <a:rPr lang="en-US" sz="4000" dirty="0" smtClean="0"/>
              <a:t> </a:t>
            </a:r>
            <a:endParaRPr lang="en-US" sz="4000" dirty="0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Gruppi</a:t>
            </a:r>
            <a:r>
              <a:rPr lang="en-US" dirty="0" smtClean="0"/>
              <a:t> </a:t>
            </a:r>
            <a:r>
              <a:rPr lang="en-US" dirty="0" err="1" smtClean="0"/>
              <a:t>minoritari</a:t>
            </a:r>
            <a:r>
              <a:rPr lang="en-US" dirty="0" smtClean="0"/>
              <a:t> e </a:t>
            </a:r>
            <a:r>
              <a:rPr lang="en-US" dirty="0" err="1" smtClean="0"/>
              <a:t>maggioritari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EE61AA3E-9BC2-4837-A2A3-F21F2BE7B47E}" type="slidenum">
              <a:rPr lang="en-US" smtClean="0"/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2418080"/>
            <a:ext cx="5410200" cy="1635447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err="1" smtClean="0"/>
              <a:t>Gruppo</a:t>
            </a:r>
            <a:r>
              <a:rPr lang="en-US" b="1" dirty="0" smtClean="0"/>
              <a:t> </a:t>
            </a:r>
            <a:r>
              <a:rPr lang="en-US" b="1" dirty="0" err="1" smtClean="0"/>
              <a:t>minoritario</a:t>
            </a:r>
            <a:r>
              <a:rPr lang="en-US" b="1" dirty="0" smtClean="0"/>
              <a:t> (</a:t>
            </a:r>
            <a:r>
              <a:rPr lang="en-US" i="1" dirty="0" smtClean="0"/>
              <a:t>o </a:t>
            </a:r>
            <a:r>
              <a:rPr lang="en-US" i="1" dirty="0" err="1" smtClean="0"/>
              <a:t>minoranza</a:t>
            </a:r>
            <a:r>
              <a:rPr lang="en-US" b="1" dirty="0" smtClean="0"/>
              <a:t>)</a:t>
            </a:r>
            <a:endParaRPr lang="en-US" b="1" dirty="0"/>
          </a:p>
          <a:p>
            <a:r>
              <a:rPr lang="it-IT" dirty="0" smtClean="0"/>
              <a:t>Un </a:t>
            </a:r>
            <a:r>
              <a:rPr lang="it-IT" dirty="0"/>
              <a:t>insieme di persone che subiscono degli </a:t>
            </a:r>
            <a:r>
              <a:rPr lang="it-IT" dirty="0" smtClean="0"/>
              <a:t>svantaggi e </a:t>
            </a:r>
            <a:r>
              <a:rPr lang="it-IT" dirty="0"/>
              <a:t>hanno meno potere per via di caratteristiche fisiche o culturali </a:t>
            </a:r>
            <a:r>
              <a:rPr lang="it-IT" dirty="0" smtClean="0"/>
              <a:t>identificabili.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362200" y="4226560"/>
            <a:ext cx="5410835" cy="1636997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err="1" smtClean="0"/>
              <a:t>Gruppo</a:t>
            </a:r>
            <a:r>
              <a:rPr lang="en-US" b="1" dirty="0" smtClean="0"/>
              <a:t> </a:t>
            </a:r>
            <a:r>
              <a:rPr lang="en-US" b="1" dirty="0" err="1" smtClean="0"/>
              <a:t>maggioritario</a:t>
            </a:r>
            <a:endParaRPr lang="en-US" b="1" dirty="0"/>
          </a:p>
          <a:p>
            <a:r>
              <a:rPr lang="it-IT" dirty="0" smtClean="0"/>
              <a:t>Un </a:t>
            </a:r>
            <a:r>
              <a:rPr lang="it-IT" dirty="0"/>
              <a:t>insieme di persone </a:t>
            </a:r>
            <a:r>
              <a:rPr lang="it-IT" dirty="0" smtClean="0"/>
              <a:t>che godono </a:t>
            </a:r>
            <a:r>
              <a:rPr lang="it-IT" dirty="0"/>
              <a:t>di privilegi e hanno un maggiore accesso al potere per via di </a:t>
            </a:r>
            <a:r>
              <a:rPr lang="it-IT" dirty="0" smtClean="0"/>
              <a:t>altre caratteristiche </a:t>
            </a:r>
            <a:r>
              <a:rPr lang="it-IT" dirty="0"/>
              <a:t>fisiche e </a:t>
            </a:r>
            <a:r>
              <a:rPr lang="it-IT" dirty="0" smtClean="0"/>
              <a:t>culturali.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</a:t>
            </a:r>
            <a:r>
              <a:rPr lang="en-US" dirty="0"/>
              <a:t>All Rights Reserved.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Struttura</a:t>
            </a:r>
            <a:r>
              <a:rPr lang="en-US" sz="4000" dirty="0" smtClean="0"/>
              <a:t> e </a:t>
            </a:r>
            <a:r>
              <a:rPr lang="en-US" sz="4000" dirty="0" err="1" smtClean="0"/>
              <a:t>potere</a:t>
            </a:r>
            <a:r>
              <a:rPr lang="en-US" sz="4000" dirty="0" smtClean="0"/>
              <a:t> </a:t>
            </a:r>
            <a:r>
              <a:rPr lang="en-US" sz="4000" dirty="0" err="1" smtClean="0"/>
              <a:t>sociale</a:t>
            </a:r>
            <a:r>
              <a:rPr lang="en-US" sz="4000" dirty="0" smtClean="0"/>
              <a:t> </a:t>
            </a:r>
            <a:r>
              <a:rPr lang="en-US" sz="4000" dirty="0" err="1" smtClean="0"/>
              <a:t>nei</a:t>
            </a:r>
            <a:r>
              <a:rPr lang="en-US" sz="4000" dirty="0" smtClean="0"/>
              <a:t> </a:t>
            </a:r>
            <a:r>
              <a:rPr lang="en-US" sz="4000" dirty="0" err="1" smtClean="0"/>
              <a:t>gruppi</a:t>
            </a:r>
            <a:r>
              <a:rPr lang="en-US" sz="4000" dirty="0" smtClean="0"/>
              <a:t> </a:t>
            </a:r>
            <a:r>
              <a:rPr lang="en-US" sz="4000" dirty="0" err="1" smtClean="0"/>
              <a:t>razziali</a:t>
            </a:r>
            <a:r>
              <a:rPr lang="en-US" sz="4000" dirty="0" smtClean="0"/>
              <a:t> </a:t>
            </a:r>
            <a:r>
              <a:rPr lang="en-US" sz="4000" dirty="0" err="1" smtClean="0"/>
              <a:t>ed</a:t>
            </a:r>
            <a:r>
              <a:rPr lang="en-US" sz="4000" dirty="0" smtClean="0"/>
              <a:t> </a:t>
            </a:r>
            <a:r>
              <a:rPr lang="en-US" sz="4000" dirty="0" err="1" smtClean="0"/>
              <a:t>etnici</a:t>
            </a:r>
            <a:r>
              <a:rPr lang="en-US" sz="4000" dirty="0" smtClean="0"/>
              <a:t> </a:t>
            </a:r>
            <a:endParaRPr lang="en-US" sz="4000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/>
              <a:t>Modelli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interazione</a:t>
            </a:r>
            <a:r>
              <a:rPr lang="en-US" sz="2800" dirty="0" smtClean="0"/>
              <a:t> </a:t>
            </a:r>
            <a:r>
              <a:rPr lang="en-US" sz="2800" dirty="0" err="1" smtClean="0"/>
              <a:t>tra</a:t>
            </a:r>
            <a:r>
              <a:rPr lang="en-US" sz="2800" dirty="0" smtClean="0"/>
              <a:t> </a:t>
            </a:r>
            <a:r>
              <a:rPr lang="en-US" sz="2800" dirty="0" err="1" smtClean="0"/>
              <a:t>maggioranza</a:t>
            </a:r>
            <a:r>
              <a:rPr lang="en-US" sz="2800" dirty="0" smtClean="0"/>
              <a:t> e </a:t>
            </a:r>
            <a:r>
              <a:rPr lang="en-US" sz="2800" dirty="0" err="1" smtClean="0"/>
              <a:t>minoranza</a:t>
            </a:r>
            <a:r>
              <a:rPr lang="en-US" sz="2800" dirty="0" smtClean="0"/>
              <a:t>.</a:t>
            </a:r>
            <a:endParaRPr lang="en-US" sz="2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CA27ED4-32C7-4FE0-A10F-A901153B0908}" type="slidenum">
              <a:rPr lang="en-US" smtClean="0"/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0" y="2710577"/>
            <a:ext cx="5029200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 smtClean="0"/>
              <a:t>Pregiudizio</a:t>
            </a:r>
            <a:endParaRPr lang="en-US" b="1" dirty="0"/>
          </a:p>
          <a:p>
            <a:r>
              <a:rPr lang="it-IT" dirty="0" smtClean="0"/>
              <a:t>Il “pre-giudicare” negativamente </a:t>
            </a:r>
            <a:r>
              <a:rPr lang="it-IT" dirty="0"/>
              <a:t>un individuo o un gruppo sulla base di </a:t>
            </a:r>
            <a:r>
              <a:rPr lang="it-IT" dirty="0" smtClean="0"/>
              <a:t>informazioni inadeguate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53720" y="4308475"/>
            <a:ext cx="4055110" cy="1941741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err="1" smtClean="0"/>
              <a:t>Stereotipo</a:t>
            </a:r>
            <a:endParaRPr lang="en-US" b="1" dirty="0"/>
          </a:p>
          <a:p>
            <a:r>
              <a:rPr lang="it-IT" dirty="0" smtClean="0"/>
              <a:t>generalizzazione esagerata, distorta </a:t>
            </a:r>
            <a:r>
              <a:rPr lang="it-IT" dirty="0"/>
              <a:t>o </a:t>
            </a:r>
            <a:r>
              <a:rPr lang="it-IT" dirty="0" smtClean="0"/>
              <a:t>infondata </a:t>
            </a:r>
            <a:r>
              <a:rPr lang="it-IT" dirty="0"/>
              <a:t>su categorie di </a:t>
            </a:r>
            <a:r>
              <a:rPr lang="it-IT" dirty="0" smtClean="0"/>
              <a:t>persone</a:t>
            </a:r>
            <a:r>
              <a:rPr lang="it-IT" dirty="0"/>
              <a:t>, </a:t>
            </a:r>
            <a:r>
              <a:rPr lang="it-IT" dirty="0" smtClean="0"/>
              <a:t>che non ammette </a:t>
            </a:r>
            <a:r>
              <a:rPr lang="it-IT" dirty="0"/>
              <a:t>la specificità </a:t>
            </a:r>
            <a:r>
              <a:rPr lang="it-IT" dirty="0" smtClean="0"/>
              <a:t>individuale.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105400" y="4309745"/>
            <a:ext cx="3816985" cy="1943229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err="1" smtClean="0"/>
              <a:t>Discriminazione</a:t>
            </a:r>
            <a:endParaRPr lang="en-US" b="1" dirty="0"/>
          </a:p>
          <a:p>
            <a:r>
              <a:rPr lang="it-IT" dirty="0" smtClean="0"/>
              <a:t>Un </a:t>
            </a:r>
            <a:r>
              <a:rPr lang="it-IT" dirty="0"/>
              <a:t>trattamento ineguale che conferisce a un gruppo</a:t>
            </a:r>
            <a:endParaRPr lang="it-IT" dirty="0"/>
          </a:p>
          <a:p>
            <a:r>
              <a:rPr lang="it-IT" dirty="0"/>
              <a:t>di persone dei vantaggi su un altro gruppo senza una causa </a:t>
            </a:r>
            <a:r>
              <a:rPr lang="it-IT" dirty="0" smtClean="0"/>
              <a:t>giustificabile.</a:t>
            </a:r>
            <a:endParaRPr 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</a:t>
            </a:r>
            <a:r>
              <a:rPr lang="en-US" dirty="0"/>
              <a:t>All Rights Reserved.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Struttura</a:t>
            </a:r>
            <a:r>
              <a:rPr lang="en-US" sz="4000" dirty="0" smtClean="0"/>
              <a:t> e </a:t>
            </a:r>
            <a:r>
              <a:rPr lang="en-US" sz="4000" dirty="0" err="1" smtClean="0"/>
              <a:t>potere</a:t>
            </a:r>
            <a:r>
              <a:rPr lang="en-US" sz="4000" dirty="0" smtClean="0"/>
              <a:t> </a:t>
            </a:r>
            <a:r>
              <a:rPr lang="en-US" sz="4000" dirty="0" err="1" smtClean="0"/>
              <a:t>sociale</a:t>
            </a:r>
            <a:r>
              <a:rPr lang="en-US" sz="4000" dirty="0" smtClean="0"/>
              <a:t> </a:t>
            </a:r>
            <a:r>
              <a:rPr lang="en-US" sz="4000" dirty="0" err="1" smtClean="0"/>
              <a:t>nei</a:t>
            </a:r>
            <a:r>
              <a:rPr lang="en-US" sz="4000" dirty="0" smtClean="0"/>
              <a:t> </a:t>
            </a:r>
            <a:r>
              <a:rPr lang="en-US" sz="4000" dirty="0" err="1" smtClean="0"/>
              <a:t>gruppi</a:t>
            </a:r>
            <a:r>
              <a:rPr lang="en-US" sz="4000" dirty="0" smtClean="0"/>
              <a:t> </a:t>
            </a:r>
            <a:r>
              <a:rPr lang="en-US" sz="4000" dirty="0" err="1" smtClean="0"/>
              <a:t>razziali</a:t>
            </a:r>
            <a:r>
              <a:rPr lang="en-US" sz="4000" dirty="0" smtClean="0"/>
              <a:t> </a:t>
            </a:r>
            <a:r>
              <a:rPr lang="en-US" sz="4000" dirty="0" err="1" smtClean="0"/>
              <a:t>ed</a:t>
            </a:r>
            <a:r>
              <a:rPr lang="en-US" sz="4000" dirty="0" smtClean="0"/>
              <a:t> </a:t>
            </a:r>
            <a:r>
              <a:rPr lang="en-US" sz="4000" dirty="0" err="1" smtClean="0"/>
              <a:t>etnici</a:t>
            </a:r>
            <a:r>
              <a:rPr lang="en-US" sz="4000" dirty="0" smtClean="0"/>
              <a:t> </a:t>
            </a:r>
            <a:endParaRPr lang="en-US" sz="4000" dirty="0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500" dirty="0" err="1" smtClean="0"/>
              <a:t>Modelli</a:t>
            </a:r>
            <a:r>
              <a:rPr lang="en-US" sz="2500" dirty="0" smtClean="0"/>
              <a:t> </a:t>
            </a:r>
            <a:r>
              <a:rPr lang="en-US" sz="2500" dirty="0" err="1" smtClean="0"/>
              <a:t>di</a:t>
            </a:r>
            <a:r>
              <a:rPr lang="en-US" sz="2500" dirty="0" smtClean="0"/>
              <a:t> </a:t>
            </a:r>
            <a:r>
              <a:rPr lang="en-US" sz="2500" dirty="0" err="1" smtClean="0"/>
              <a:t>interazione</a:t>
            </a:r>
            <a:r>
              <a:rPr lang="en-US" sz="2500" dirty="0" smtClean="0"/>
              <a:t> </a:t>
            </a:r>
            <a:r>
              <a:rPr lang="en-US" sz="2500" dirty="0" err="1" smtClean="0"/>
              <a:t>tra</a:t>
            </a:r>
            <a:r>
              <a:rPr lang="en-US" sz="2500" dirty="0" smtClean="0"/>
              <a:t> </a:t>
            </a:r>
            <a:r>
              <a:rPr lang="en-US" sz="2500" dirty="0" err="1" smtClean="0"/>
              <a:t>maggioranza</a:t>
            </a:r>
            <a:r>
              <a:rPr lang="en-US" sz="2500" dirty="0" smtClean="0"/>
              <a:t> e </a:t>
            </a:r>
            <a:r>
              <a:rPr lang="en-US" sz="2500" dirty="0" err="1" smtClean="0"/>
              <a:t>minoranza</a:t>
            </a:r>
            <a:r>
              <a:rPr lang="en-US" sz="2500" dirty="0" smtClean="0"/>
              <a:t>:</a:t>
            </a:r>
            <a:endParaRPr lang="en-US" sz="2500" dirty="0" smtClean="0"/>
          </a:p>
          <a:p>
            <a:pPr marL="0" indent="0">
              <a:buNone/>
            </a:pPr>
            <a:endParaRPr lang="en-US" sz="2500" dirty="0" smtClean="0"/>
          </a:p>
          <a:p>
            <a:endParaRPr lang="en-US" sz="500" dirty="0" smtClean="0"/>
          </a:p>
          <a:p>
            <a:pPr lvl="1"/>
            <a:r>
              <a:rPr lang="en-US" sz="1600" i="1" dirty="0" err="1" smtClean="0"/>
              <a:t>Pluralismo</a:t>
            </a:r>
            <a:r>
              <a:rPr lang="en-US" sz="1600" dirty="0" smtClean="0"/>
              <a:t>: </a:t>
            </a:r>
            <a:r>
              <a:rPr lang="it-IT" sz="1600" dirty="0" smtClean="0"/>
              <a:t>gruppi etnici e razziali distinti coesistono in piena parità di condizioni e hanno la medesima dignità sociale</a:t>
            </a:r>
            <a:r>
              <a:rPr lang="it-IT" sz="1600" i="1" dirty="0" smtClean="0"/>
              <a:t>.</a:t>
            </a:r>
            <a:endParaRPr lang="en-US" sz="1600" i="1" dirty="0" smtClean="0"/>
          </a:p>
          <a:p>
            <a:pPr lvl="1"/>
            <a:r>
              <a:rPr lang="en-US" sz="1600" i="1" dirty="0" err="1" smtClean="0"/>
              <a:t>Ibridazione</a:t>
            </a:r>
            <a:r>
              <a:rPr lang="en-US" sz="1600" dirty="0" smtClean="0"/>
              <a:t>: </a:t>
            </a:r>
            <a:r>
              <a:rPr lang="it-IT" sz="1600" dirty="0" smtClean="0"/>
              <a:t>il processo con cui un gruppo maggioritario e un gruppo minoritario si fondono o si combinano per formare un nuovo gruppo.</a:t>
            </a:r>
            <a:endParaRPr lang="en-US" sz="1600" dirty="0" smtClean="0"/>
          </a:p>
          <a:p>
            <a:pPr lvl="1"/>
            <a:r>
              <a:rPr lang="en-US" sz="1600" i="1" dirty="0" err="1" smtClean="0"/>
              <a:t>Assimilazione</a:t>
            </a:r>
            <a:r>
              <a:rPr lang="en-US" sz="1600" dirty="0" smtClean="0"/>
              <a:t>: </a:t>
            </a:r>
            <a:r>
              <a:rPr lang="it-IT" sz="1600" dirty="0" smtClean="0"/>
              <a:t>il processo tramite il quale i membri di un gruppo</a:t>
            </a:r>
            <a:endParaRPr lang="it-IT" sz="1600" dirty="0" smtClean="0"/>
          </a:p>
          <a:p>
            <a:r>
              <a:rPr lang="it-IT" sz="1600" dirty="0" smtClean="0"/>
              <a:t>     minoritario adottano la cultura del gruppo maggioritario</a:t>
            </a:r>
            <a:r>
              <a:rPr lang="it-IT" sz="1600" i="1" dirty="0" smtClean="0"/>
              <a:t>.</a:t>
            </a:r>
            <a:endParaRPr lang="en-US" sz="1600" i="1" dirty="0" smtClean="0"/>
          </a:p>
          <a:p>
            <a:pPr lvl="1"/>
            <a:r>
              <a:rPr lang="en-US" sz="1600" i="1" dirty="0" err="1" smtClean="0"/>
              <a:t>Segregazione</a:t>
            </a:r>
            <a:r>
              <a:rPr lang="en-US" sz="1600" dirty="0" smtClean="0"/>
              <a:t>: </a:t>
            </a:r>
            <a:r>
              <a:rPr lang="it-IT" sz="1600" dirty="0" smtClean="0"/>
              <a:t>mantenere fisicamente e socialmente separati i diversi gruppi sociali, attribuendo loro gradi differenti di potere e prestigio.</a:t>
            </a:r>
            <a:endParaRPr lang="en-US" sz="1600" dirty="0" smtClean="0"/>
          </a:p>
          <a:p>
            <a:pPr lvl="1"/>
            <a:r>
              <a:rPr lang="en-US" sz="1600" i="1" dirty="0" err="1" smtClean="0"/>
              <a:t>Genocidio</a:t>
            </a:r>
            <a:r>
              <a:rPr lang="en-US" sz="1600" dirty="0" smtClean="0"/>
              <a:t>: </a:t>
            </a:r>
            <a:r>
              <a:rPr lang="it-IT" sz="1600" dirty="0" smtClean="0"/>
              <a:t>eliminazione sistematica di un gruppo di persone, in base alla loro razza, etnia, nazionalità o religione</a:t>
            </a:r>
            <a:r>
              <a:rPr lang="it-IT" sz="1600" i="1" dirty="0" smtClean="0"/>
              <a:t>.</a:t>
            </a:r>
            <a:endParaRPr lang="en-US" sz="1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91873390-6F85-4A5C-88D8-3A9234E264F6}" type="slidenum">
              <a:rPr lang="en-US" smtClean="0"/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</a:t>
            </a:r>
            <a:r>
              <a:rPr lang="en-US" dirty="0"/>
              <a:t>All Rights Reserved.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Struttura</a:t>
            </a:r>
            <a:r>
              <a:rPr lang="en-US" sz="4000" dirty="0" smtClean="0"/>
              <a:t> e </a:t>
            </a:r>
            <a:r>
              <a:rPr lang="en-US" sz="4000" dirty="0" err="1" smtClean="0"/>
              <a:t>potere</a:t>
            </a:r>
            <a:r>
              <a:rPr lang="en-US" sz="4000" dirty="0" smtClean="0"/>
              <a:t> </a:t>
            </a:r>
            <a:r>
              <a:rPr lang="en-US" sz="4000" dirty="0" err="1" smtClean="0"/>
              <a:t>sociale</a:t>
            </a:r>
            <a:r>
              <a:rPr lang="en-US" sz="4000" dirty="0" smtClean="0"/>
              <a:t> </a:t>
            </a:r>
            <a:r>
              <a:rPr lang="en-US" sz="4000" dirty="0" err="1" smtClean="0"/>
              <a:t>nei</a:t>
            </a:r>
            <a:r>
              <a:rPr lang="en-US" sz="4000" dirty="0" smtClean="0"/>
              <a:t> </a:t>
            </a:r>
            <a:r>
              <a:rPr lang="en-US" sz="4000" dirty="0" err="1" smtClean="0"/>
              <a:t>gruppi</a:t>
            </a:r>
            <a:r>
              <a:rPr lang="en-US" sz="4000" dirty="0" smtClean="0"/>
              <a:t> </a:t>
            </a:r>
            <a:r>
              <a:rPr lang="en-US" sz="4000" dirty="0" err="1" smtClean="0"/>
              <a:t>razziali</a:t>
            </a:r>
            <a:r>
              <a:rPr lang="en-US" sz="4000" dirty="0" smtClean="0"/>
              <a:t> </a:t>
            </a:r>
            <a:r>
              <a:rPr lang="en-US" sz="4000" dirty="0" err="1" smtClean="0"/>
              <a:t>ed</a:t>
            </a:r>
            <a:r>
              <a:rPr lang="en-US" sz="4000" dirty="0" smtClean="0"/>
              <a:t> </a:t>
            </a:r>
            <a:r>
              <a:rPr lang="en-US" sz="4000" dirty="0" err="1" smtClean="0"/>
              <a:t>etnici</a:t>
            </a:r>
            <a:r>
              <a:rPr lang="en-US" sz="4000" dirty="0" smtClean="0"/>
              <a:t> </a:t>
            </a:r>
            <a:endParaRPr lang="en-US" sz="4000" dirty="0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err="1" smtClean="0"/>
              <a:t>Reazione</a:t>
            </a:r>
            <a:r>
              <a:rPr lang="en-US" sz="2600" dirty="0" smtClean="0"/>
              <a:t> </a:t>
            </a:r>
            <a:r>
              <a:rPr lang="en-US" sz="2600" dirty="0" err="1" smtClean="0"/>
              <a:t>dei</a:t>
            </a:r>
            <a:r>
              <a:rPr lang="en-US" sz="2600" dirty="0" smtClean="0"/>
              <a:t> </a:t>
            </a:r>
            <a:r>
              <a:rPr lang="en-US" sz="2600" dirty="0" err="1" smtClean="0"/>
              <a:t>gruppi</a:t>
            </a:r>
            <a:r>
              <a:rPr lang="en-US" sz="2600" dirty="0" smtClean="0"/>
              <a:t> </a:t>
            </a:r>
            <a:r>
              <a:rPr lang="en-US" sz="2600" dirty="0" err="1" smtClean="0"/>
              <a:t>minoritari</a:t>
            </a:r>
            <a:r>
              <a:rPr lang="en-US" sz="2600" dirty="0" smtClean="0"/>
              <a:t> </a:t>
            </a:r>
            <a:r>
              <a:rPr lang="en-US" sz="2600" dirty="0" err="1" smtClean="0"/>
              <a:t>alla</a:t>
            </a:r>
            <a:r>
              <a:rPr lang="en-US" sz="2600" dirty="0" smtClean="0"/>
              <a:t> </a:t>
            </a:r>
            <a:r>
              <a:rPr lang="en-US" sz="2600" dirty="0" err="1" smtClean="0"/>
              <a:t>discriminazione</a:t>
            </a:r>
            <a:r>
              <a:rPr lang="en-US" sz="2600" dirty="0" smtClean="0"/>
              <a:t>:</a:t>
            </a:r>
            <a:endParaRPr lang="en-US" sz="2600" dirty="0" smtClean="0"/>
          </a:p>
          <a:p>
            <a:pPr marL="0" indent="0">
              <a:buNone/>
            </a:pPr>
            <a:endParaRPr lang="en-US" sz="2600" i="1" dirty="0" smtClean="0"/>
          </a:p>
          <a:p>
            <a:pPr lvl="1"/>
            <a:r>
              <a:rPr lang="en-US" sz="1600" i="1" dirty="0" err="1" smtClean="0"/>
              <a:t>Ritiro</a:t>
            </a:r>
            <a:r>
              <a:rPr lang="en-US" sz="1600" dirty="0" smtClean="0"/>
              <a:t>: </a:t>
            </a:r>
            <a:r>
              <a:rPr lang="it-IT" sz="1600" dirty="0" smtClean="0"/>
              <a:t>allontanamento fisico volontario come risposta alle forme peggiori di oppressione e segregazione.</a:t>
            </a:r>
            <a:endParaRPr lang="it-IT" sz="1600" dirty="0" smtClean="0"/>
          </a:p>
          <a:p>
            <a:pPr lvl="1"/>
            <a:r>
              <a:rPr lang="it-IT" sz="1600" i="1" dirty="0" smtClean="0"/>
              <a:t>Integrazione</a:t>
            </a:r>
            <a:r>
              <a:rPr lang="it-IT" sz="1600" dirty="0" smtClean="0"/>
              <a:t>: la fusione con il gruppo dominante con l’abbandono da parte dei migranti dei propri usi e costumi per adeguarsi completamente a quelli che sono i valori, gli stili di vita e le norme della maggioranza.</a:t>
            </a:r>
            <a:endParaRPr lang="it-IT" sz="1600" dirty="0" smtClean="0"/>
          </a:p>
          <a:p>
            <a:pPr lvl="1"/>
            <a:r>
              <a:rPr lang="it-IT" sz="1600" i="1" dirty="0" smtClean="0"/>
              <a:t>Adozione di un altro codice</a:t>
            </a:r>
            <a:r>
              <a:rPr lang="it-IT" sz="1600" dirty="0" smtClean="0"/>
              <a:t>: strategia di adeguamento alle aspettative sociali della maggioranza creando un’autopresentazione “di facciata”, pur mantenendo un’identità “segreta” più confortevole e autentica.</a:t>
            </a:r>
            <a:endParaRPr lang="it-IT" sz="1600" dirty="0" smtClean="0"/>
          </a:p>
          <a:p>
            <a:pPr lvl="1"/>
            <a:r>
              <a:rPr lang="it-IT" sz="1600" i="1" dirty="0" smtClean="0"/>
              <a:t>Resistenza</a:t>
            </a:r>
            <a:r>
              <a:rPr lang="it-IT" sz="1600" dirty="0" smtClean="0"/>
              <a:t>: consiste in una presa di posizione attiva – a livello individuale o collettivo – contro la discriminazione operata dalla maggioranza.</a:t>
            </a:r>
            <a:endParaRPr lang="en-US" sz="1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1C7D7B48-5717-45DE-8A44-92A11459675B}" type="slidenum">
              <a:rPr lang="en-US" smtClean="0"/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</a:t>
            </a:r>
            <a:r>
              <a:rPr lang="en-US" dirty="0"/>
              <a:t>All Rights Reserved.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/>
              <a:t>Cultura</a:t>
            </a:r>
            <a:r>
              <a:rPr lang="en-US" sz="3600" dirty="0" smtClean="0"/>
              <a:t>, </a:t>
            </a:r>
            <a:r>
              <a:rPr lang="en-US" sz="3600" dirty="0" err="1" smtClean="0"/>
              <a:t>potere</a:t>
            </a:r>
            <a:r>
              <a:rPr lang="en-US" sz="3600" dirty="0" smtClean="0"/>
              <a:t> e </a:t>
            </a:r>
            <a:r>
              <a:rPr lang="en-US" sz="3600" dirty="0" err="1" smtClean="0"/>
              <a:t>struttura</a:t>
            </a:r>
            <a:r>
              <a:rPr lang="en-US" sz="3600" dirty="0" smtClean="0"/>
              <a:t>: </a:t>
            </a:r>
            <a:r>
              <a:rPr lang="en-US" sz="3600" dirty="0" err="1" smtClean="0"/>
              <a:t>spiegare</a:t>
            </a:r>
            <a:r>
              <a:rPr lang="en-US" sz="3600" dirty="0" smtClean="0"/>
              <a:t> la </a:t>
            </a:r>
            <a:r>
              <a:rPr lang="en-US" sz="3600" dirty="0" err="1" smtClean="0"/>
              <a:t>disuguaglianza</a:t>
            </a:r>
            <a:r>
              <a:rPr lang="en-US" sz="3600" dirty="0" smtClean="0"/>
              <a:t> </a:t>
            </a:r>
            <a:r>
              <a:rPr lang="en-US" sz="3600" dirty="0" err="1" smtClean="0"/>
              <a:t>etnica</a:t>
            </a:r>
            <a:r>
              <a:rPr lang="en-US" sz="3600" dirty="0" smtClean="0"/>
              <a:t> e </a:t>
            </a:r>
            <a:r>
              <a:rPr lang="en-US" sz="3600" dirty="0" err="1" smtClean="0"/>
              <a:t>razziale</a:t>
            </a:r>
            <a:r>
              <a:rPr lang="en-US" sz="3600" dirty="0" smtClean="0"/>
              <a:t> </a:t>
            </a:r>
            <a:endParaRPr lang="en-US" sz="3600" dirty="0" smtClean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500" dirty="0" err="1" smtClean="0"/>
              <a:t>Atteggiamenti</a:t>
            </a:r>
            <a:r>
              <a:rPr lang="en-US" sz="2500" dirty="0" smtClean="0"/>
              <a:t> e </a:t>
            </a:r>
            <a:r>
              <a:rPr lang="en-US" sz="2500" dirty="0" err="1" smtClean="0"/>
              <a:t>comportamenti</a:t>
            </a:r>
            <a:r>
              <a:rPr lang="en-US" sz="2500" dirty="0" smtClean="0"/>
              <a:t> </a:t>
            </a:r>
            <a:r>
              <a:rPr lang="en-US" sz="2500" dirty="0" err="1" smtClean="0"/>
              <a:t>socialmente</a:t>
            </a:r>
            <a:r>
              <a:rPr lang="en-US" sz="2500" dirty="0" smtClean="0"/>
              <a:t> </a:t>
            </a:r>
            <a:r>
              <a:rPr lang="en-US" sz="2500" dirty="0" err="1" smtClean="0"/>
              <a:t>costruiti</a:t>
            </a:r>
            <a:endParaRPr lang="en-US" sz="25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7016A2F-7A8B-4A2E-A0A5-55F047D81392}" type="slidenum">
              <a:rPr lang="en-US" smtClean="0"/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78815" y="2421890"/>
            <a:ext cx="4648200" cy="1328023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b="1" dirty="0" err="1" smtClean="0"/>
              <a:t>Etnocentrismo</a:t>
            </a:r>
            <a:endParaRPr lang="en-US" b="1" dirty="0"/>
          </a:p>
          <a:p>
            <a:r>
              <a:rPr lang="it-IT" dirty="0" smtClean="0"/>
              <a:t>Atteggiamento per cui una cultura diversa viene giudicata con le categorie della propria cultura</a:t>
            </a:r>
            <a:r>
              <a:rPr lang="it-IT" i="1" dirty="0" smtClean="0"/>
              <a:t>.</a:t>
            </a:r>
            <a:endParaRPr lang="en-US" dirty="0"/>
          </a:p>
        </p:txBody>
      </p:sp>
      <p:sp>
        <p:nvSpPr>
          <p:cNvPr id="8" name="TextBox 5"/>
          <p:cNvSpPr txBox="1"/>
          <p:nvPr/>
        </p:nvSpPr>
        <p:spPr>
          <a:xfrm>
            <a:off x="3733800" y="3749675"/>
            <a:ext cx="4952365" cy="132551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err="1" smtClean="0"/>
              <a:t>Xenofobia</a:t>
            </a:r>
            <a:endParaRPr lang="en-US" b="1" dirty="0"/>
          </a:p>
          <a:p>
            <a:r>
              <a:rPr lang="it-IT" dirty="0" smtClean="0"/>
              <a:t>Irragionevole timore o odio per gli stranieri o per persone di una cultura diversa</a:t>
            </a:r>
            <a:r>
              <a:rPr lang="it-IT" i="1" dirty="0" smtClean="0"/>
              <a:t>.</a:t>
            </a:r>
            <a:endParaRPr lang="en-US" dirty="0"/>
          </a:p>
        </p:txBody>
      </p:sp>
      <p:sp>
        <p:nvSpPr>
          <p:cNvPr id="9" name="TextBox 5"/>
          <p:cNvSpPr txBox="1"/>
          <p:nvPr/>
        </p:nvSpPr>
        <p:spPr>
          <a:xfrm>
            <a:off x="344805" y="4985385"/>
            <a:ext cx="4596130" cy="132757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err="1" smtClean="0"/>
              <a:t>Relativismo</a:t>
            </a:r>
            <a:r>
              <a:rPr lang="en-US" b="1" dirty="0" smtClean="0"/>
              <a:t> </a:t>
            </a:r>
            <a:r>
              <a:rPr lang="en-US" b="1" dirty="0" err="1" smtClean="0"/>
              <a:t>culturale</a:t>
            </a:r>
            <a:endParaRPr lang="en-US" b="1" dirty="0"/>
          </a:p>
          <a:p>
            <a:r>
              <a:rPr lang="it-IT" dirty="0" smtClean="0"/>
              <a:t>Atteggiamento per cui una cultura diversa viene giudicata con le categorie sue proprie</a:t>
            </a:r>
            <a:r>
              <a:rPr lang="it-IT" i="1" dirty="0" smtClean="0"/>
              <a:t>.</a:t>
            </a:r>
            <a:endParaRPr lang="en-US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</a:t>
            </a:r>
            <a:r>
              <a:rPr lang="en-US" dirty="0"/>
              <a:t>All Rights Reserved.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 smtClean="0"/>
              <a:t>Cultura</a:t>
            </a:r>
            <a:r>
              <a:rPr lang="en-US" sz="3600" dirty="0" smtClean="0"/>
              <a:t>, </a:t>
            </a:r>
            <a:r>
              <a:rPr lang="en-US" sz="3600" dirty="0" err="1" smtClean="0"/>
              <a:t>potere</a:t>
            </a:r>
            <a:r>
              <a:rPr lang="en-US" sz="3600" dirty="0" smtClean="0"/>
              <a:t> e </a:t>
            </a:r>
            <a:r>
              <a:rPr lang="en-US" sz="3600" dirty="0" err="1" smtClean="0"/>
              <a:t>struttura</a:t>
            </a:r>
            <a:r>
              <a:rPr lang="en-US" sz="3600" dirty="0" smtClean="0"/>
              <a:t>: </a:t>
            </a:r>
            <a:r>
              <a:rPr lang="en-US" sz="3600" dirty="0" err="1" smtClean="0"/>
              <a:t>spiegare</a:t>
            </a:r>
            <a:r>
              <a:rPr lang="en-US" sz="3600" dirty="0" smtClean="0"/>
              <a:t> la </a:t>
            </a:r>
            <a:r>
              <a:rPr lang="en-US" sz="3600" dirty="0" err="1" smtClean="0"/>
              <a:t>disuguaglianza</a:t>
            </a:r>
            <a:r>
              <a:rPr lang="en-US" sz="3600" dirty="0" smtClean="0"/>
              <a:t> </a:t>
            </a:r>
            <a:r>
              <a:rPr lang="en-US" sz="3600" dirty="0" err="1" smtClean="0"/>
              <a:t>etnica</a:t>
            </a:r>
            <a:r>
              <a:rPr lang="en-US" sz="3600" dirty="0" smtClean="0"/>
              <a:t> e </a:t>
            </a:r>
            <a:r>
              <a:rPr lang="en-US" sz="3600" dirty="0" err="1" smtClean="0"/>
              <a:t>razziale</a:t>
            </a:r>
            <a:r>
              <a:rPr lang="en-US" sz="3600" dirty="0" smtClean="0"/>
              <a:t> (2)</a:t>
            </a:r>
            <a:endParaRPr lang="en-US" sz="3600" dirty="0" smtClean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500" dirty="0" err="1" smtClean="0"/>
              <a:t>Discriminazione</a:t>
            </a:r>
            <a:r>
              <a:rPr lang="en-US" sz="2500" dirty="0" smtClean="0"/>
              <a:t> </a:t>
            </a:r>
            <a:r>
              <a:rPr lang="en-US" sz="2500" dirty="0" err="1" smtClean="0"/>
              <a:t>istituzionale</a:t>
            </a:r>
            <a:r>
              <a:rPr lang="en-US" sz="2500" dirty="0" smtClean="0"/>
              <a:t>: </a:t>
            </a:r>
            <a:r>
              <a:rPr lang="en-US" sz="2500" dirty="0" err="1" smtClean="0"/>
              <a:t>barriere</a:t>
            </a:r>
            <a:r>
              <a:rPr lang="en-US" sz="2500" dirty="0" smtClean="0"/>
              <a:t> </a:t>
            </a:r>
            <a:r>
              <a:rPr lang="en-US" sz="2500" dirty="0" err="1" smtClean="0"/>
              <a:t>strutturali</a:t>
            </a:r>
            <a:r>
              <a:rPr lang="en-US" sz="2500" dirty="0" smtClean="0"/>
              <a:t> </a:t>
            </a:r>
            <a:r>
              <a:rPr lang="en-US" sz="2500" dirty="0" err="1" smtClean="0"/>
              <a:t>all’ugugaglianza</a:t>
            </a:r>
            <a:r>
              <a:rPr lang="en-US" sz="2500" dirty="0" smtClean="0"/>
              <a:t>.</a:t>
            </a:r>
            <a:endParaRPr lang="en-US" sz="25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7016A2F-7A8B-4A2E-A0A5-55F047D81392}" type="slidenum">
              <a:rPr lang="en-US" smtClean="0"/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091055" y="2627630"/>
            <a:ext cx="5271135" cy="164043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err="1" smtClean="0"/>
              <a:t>Discriminazione</a:t>
            </a:r>
            <a:r>
              <a:rPr lang="en-US" b="1" dirty="0" smtClean="0"/>
              <a:t> </a:t>
            </a:r>
            <a:r>
              <a:rPr lang="en-US" b="1" dirty="0" err="1" smtClean="0"/>
              <a:t>istituzionale</a:t>
            </a:r>
            <a:endParaRPr lang="en-US" b="1" dirty="0"/>
          </a:p>
          <a:p>
            <a:r>
              <a:rPr lang="it-IT" dirty="0" smtClean="0"/>
              <a:t>Trattamento ineguale che deriva </a:t>
            </a:r>
            <a:r>
              <a:rPr lang="it-IT" dirty="0" err="1"/>
              <a:t>deriva</a:t>
            </a:r>
            <a:r>
              <a:rPr lang="it-IT" dirty="0"/>
              <a:t> dall’organizzazione strutturale, dalle</a:t>
            </a:r>
            <a:endParaRPr lang="it-IT" dirty="0"/>
          </a:p>
          <a:p>
            <a:r>
              <a:rPr lang="it-IT" dirty="0"/>
              <a:t>politiche e dalle procedure di istituzioni come il governo, le imprese e le </a:t>
            </a:r>
            <a:r>
              <a:rPr lang="it-IT" dirty="0" smtClean="0"/>
              <a:t>scuole.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r>
              <a:rPr lang="en-US" dirty="0"/>
              <a:t>©</a:t>
            </a:r>
            <a:r>
              <a:rPr lang="en-US" dirty="0" smtClean="0"/>
              <a:t>2015, McGraw-Hill Education, </a:t>
            </a:r>
            <a:r>
              <a:rPr lang="en-US" dirty="0"/>
              <a:t>All Rights Reserved.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niBg_Template_Presentazione_v2">
  <a:themeElements>
    <a:clrScheme name="Impostazioni personalizzate 5">
      <a:dk1>
        <a:srgbClr val="202020"/>
      </a:dk1>
      <a:lt1>
        <a:sysClr val="window" lastClr="FFFFFF"/>
      </a:lt1>
      <a:dk2>
        <a:srgbClr val="0A1431"/>
      </a:dk2>
      <a:lt2>
        <a:srgbClr val="F5EFDE"/>
      </a:lt2>
      <a:accent1>
        <a:srgbClr val="990000"/>
      </a:accent1>
      <a:accent2>
        <a:srgbClr val="EFAB16"/>
      </a:accent2>
      <a:accent3>
        <a:srgbClr val="78AC35"/>
      </a:accent3>
      <a:accent4>
        <a:srgbClr val="35ACA2"/>
      </a:accent4>
      <a:accent5>
        <a:srgbClr val="4083CF"/>
      </a:accent5>
      <a:accent6>
        <a:srgbClr val="0D335E"/>
      </a:accent6>
      <a:hlink>
        <a:srgbClr val="4740A9"/>
      </a:hlink>
      <a:folHlink>
        <a:srgbClr val="707070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6894</Words>
  <Application>WPS Presentation</Application>
  <PresentationFormat>On-screen Show (4:3)</PresentationFormat>
  <Paragraphs>200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8" baseType="lpstr">
      <vt:lpstr>Arial</vt:lpstr>
      <vt:lpstr>SimSun</vt:lpstr>
      <vt:lpstr>Wingdings</vt:lpstr>
      <vt:lpstr>Bodoni SvtyTwo ITC TT-Book</vt:lpstr>
      <vt:lpstr>Verdana</vt:lpstr>
      <vt:lpstr>Arial</vt:lpstr>
      <vt:lpstr>Courier New</vt:lpstr>
      <vt:lpstr>Segoe Print</vt:lpstr>
      <vt:lpstr>Microsoft YaHei</vt:lpstr>
      <vt:lpstr/>
      <vt:lpstr>Arial Unicode MS</vt:lpstr>
      <vt:lpstr>Calibri</vt:lpstr>
      <vt:lpstr>Verdana</vt:lpstr>
      <vt:lpstr>UniBg_Template_Presentazione_v2</vt:lpstr>
      <vt:lpstr>Capitolo 7:  etnie e migrazioni</vt:lpstr>
      <vt:lpstr>Etnie e migrazioni</vt:lpstr>
      <vt:lpstr>Il ruolo della cultura: inventare l’etnia e la razza</vt:lpstr>
      <vt:lpstr>Struttura e potere sociale nei gruppi razziali ed etnici (1)</vt:lpstr>
      <vt:lpstr>Struttura e potere sociale nei gruppi razziali ed etnici (2)</vt:lpstr>
      <vt:lpstr>Struttura e potere sociale nei gruppi razziali ed etnici (3)</vt:lpstr>
      <vt:lpstr>Struttura e potere sociale nei gruppi razziali ed etnici (4)</vt:lpstr>
      <vt:lpstr>Cultura, potere e struttura: spiegare la disuguaglianza etnica e razziale (1)</vt:lpstr>
      <vt:lpstr>Cultura, potere e struttura: spiegare la disuguaglianza etnica e razziale (2)</vt:lpstr>
      <vt:lpstr>Cultura, potere e struttura: spiegare la disuguaglianza etnica e razziale (3)</vt:lpstr>
      <vt:lpstr>Il multiculturalimo</vt:lpstr>
      <vt:lpstr>I movimenti migratori (1)</vt:lpstr>
      <vt:lpstr>I movimenti migratori (2)</vt:lpstr>
      <vt:lpstr>I movimenti migratori (3)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bekbek</dc:creator>
  <cp:lastModifiedBy>roberta</cp:lastModifiedBy>
  <cp:revision>53</cp:revision>
  <dcterms:created xsi:type="dcterms:W3CDTF">2011-08-15T14:37:00Z</dcterms:created>
  <dcterms:modified xsi:type="dcterms:W3CDTF">2017-10-05T12:13:00Z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1033-10.2.0.5934</vt:lpwstr>
  </property>
</Properties>
</file>