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6" r:id="rId3"/>
    <p:sldId id="271" r:id="rId4"/>
    <p:sldId id="273" r:id="rId5"/>
    <p:sldId id="274" r:id="rId6"/>
    <p:sldId id="289" r:id="rId7"/>
    <p:sldId id="290" r:id="rId8"/>
    <p:sldId id="275" r:id="rId9"/>
    <p:sldId id="294" r:id="rId10"/>
    <p:sldId id="293" r:id="rId11"/>
    <p:sldId id="285" r:id="rId12"/>
    <p:sldId id="295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17" d="100"/>
          <a:sy n="117" d="100"/>
        </p:scale>
        <p:origin x="-276" y="198"/>
      </p:cViewPr>
      <p:guideLst>
        <p:guide orient="horz" pos="212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E1F747-2169-4873-8F83-B3D39EFFEB50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C02450-52D2-4F30-9F23-70D22AD7A7BC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3089C2-4AD7-4F5E-A6E4-58EA653E2D0A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3F3818-5B40-4129-8D06-6C333ABD9990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98FF21-A6D9-41B6-BA9B-A63BA0CE1C42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F77598-F13A-4648-B7B3-1D9AE1237880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B6772-A6AC-4D53-8B8D-040CC03EAFD3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416DB-F65B-46EA-85BA-3EABF30BCFBC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59BF2-16FE-4597-8B58-48904F34C9A0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6B4CA-C00E-4267-B64C-6E6E40237F7E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1639F4-D2FA-45B1-84EF-327AA5D5098E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DF47B-5F63-4E33-88B9-7BA143FD87E4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7: </a:t>
            </a:r>
            <a:br>
              <a:rPr lang="en-US" dirty="0" smtClean="0"/>
            </a:br>
            <a:r>
              <a:rPr lang="en-US" dirty="0" err="1" smtClean="0"/>
              <a:t>etnie</a:t>
            </a:r>
            <a:r>
              <a:rPr lang="en-US" dirty="0" smtClean="0"/>
              <a:t> e </a:t>
            </a:r>
            <a:r>
              <a:rPr lang="en-US" dirty="0" err="1" smtClean="0"/>
              <a:t>migrazioni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Sociologia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Generale</a:t>
            </a:r>
            <a:r>
              <a:rPr lang="en-US" altLang="en-US" i="1" dirty="0" smtClean="0"/>
              <a:t> </a:t>
            </a:r>
            <a:endParaRPr lang="en-US" altLang="en-US" i="1" dirty="0" smtClean="0"/>
          </a:p>
          <a:p>
            <a:pPr eaLnBrk="1" hangingPunct="1"/>
            <a:r>
              <a:rPr lang="en-US" altLang="en-US" i="1" dirty="0" smtClean="0"/>
              <a:t>1e McGraw-Hill, 2015</a:t>
            </a:r>
            <a:endParaRPr lang="en-US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Cultura</a:t>
            </a:r>
            <a:r>
              <a:rPr lang="en-US" sz="3600" dirty="0" smtClean="0"/>
              <a:t>, </a:t>
            </a:r>
            <a:r>
              <a:rPr lang="en-US" sz="3600" dirty="0" err="1" smtClean="0"/>
              <a:t>potere</a:t>
            </a:r>
            <a:r>
              <a:rPr lang="en-US" sz="3600" dirty="0" smtClean="0"/>
              <a:t> e </a:t>
            </a:r>
            <a:r>
              <a:rPr lang="en-US" sz="3600" dirty="0" err="1" smtClean="0"/>
              <a:t>struttura</a:t>
            </a:r>
            <a:r>
              <a:rPr lang="en-US" sz="3600" dirty="0" smtClean="0"/>
              <a:t>: </a:t>
            </a:r>
            <a:r>
              <a:rPr lang="en-US" sz="3600" dirty="0" err="1" smtClean="0"/>
              <a:t>spiegare</a:t>
            </a:r>
            <a:r>
              <a:rPr lang="en-US" sz="3600" dirty="0" smtClean="0"/>
              <a:t> la </a:t>
            </a:r>
            <a:r>
              <a:rPr lang="en-US" sz="3600" dirty="0" err="1" smtClean="0"/>
              <a:t>disuguaglianza</a:t>
            </a:r>
            <a:r>
              <a:rPr lang="en-US" sz="3600" dirty="0" smtClean="0"/>
              <a:t> </a:t>
            </a:r>
            <a:r>
              <a:rPr lang="en-US" sz="3600" dirty="0" err="1" smtClean="0"/>
              <a:t>etnica</a:t>
            </a:r>
            <a:r>
              <a:rPr lang="en-US" sz="3600" dirty="0" smtClean="0"/>
              <a:t> e </a:t>
            </a:r>
            <a:r>
              <a:rPr lang="en-US" sz="3600" dirty="0" err="1" smtClean="0"/>
              <a:t>razziale</a:t>
            </a:r>
            <a:r>
              <a:rPr lang="en-US" sz="3600" dirty="0" smtClean="0"/>
              <a:t> (3)</a:t>
            </a:r>
            <a:endParaRPr lang="en-US" sz="3600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Teorie</a:t>
            </a:r>
            <a:r>
              <a:rPr lang="en-US" sz="2500" dirty="0" smtClean="0"/>
              <a:t> del </a:t>
            </a:r>
            <a:r>
              <a:rPr lang="en-US" sz="2500" dirty="0" err="1" smtClean="0"/>
              <a:t>pregiudizio</a:t>
            </a:r>
            <a:r>
              <a:rPr lang="en-US" sz="2500" dirty="0" smtClean="0"/>
              <a:t> e </a:t>
            </a:r>
            <a:r>
              <a:rPr lang="en-US" sz="2500" dirty="0" err="1" smtClean="0"/>
              <a:t>della</a:t>
            </a:r>
            <a:r>
              <a:rPr lang="en-US" sz="2500" dirty="0" smtClean="0"/>
              <a:t> </a:t>
            </a:r>
            <a:r>
              <a:rPr lang="en-US" sz="2500" dirty="0" err="1" smtClean="0"/>
              <a:t>discriminazione</a:t>
            </a:r>
            <a:r>
              <a:rPr lang="en-US" sz="2500" dirty="0" smtClean="0"/>
              <a:t>: </a:t>
            </a:r>
            <a:r>
              <a:rPr lang="en-US" sz="2500" dirty="0" err="1" smtClean="0"/>
              <a:t>cultura</a:t>
            </a:r>
            <a:r>
              <a:rPr lang="en-US" sz="2500" dirty="0" smtClean="0"/>
              <a:t> e </a:t>
            </a:r>
            <a:r>
              <a:rPr lang="en-US" sz="2500" dirty="0" err="1" smtClean="0"/>
              <a:t>interessi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gruppo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lvl="1"/>
            <a:r>
              <a:rPr lang="en-US" sz="2300" dirty="0" smtClean="0"/>
              <a:t>Il </a:t>
            </a:r>
            <a:r>
              <a:rPr lang="en-US" sz="2300" dirty="0" err="1" smtClean="0"/>
              <a:t>pregiudizio</a:t>
            </a:r>
            <a:r>
              <a:rPr lang="en-US" sz="2300" dirty="0" smtClean="0"/>
              <a:t> è </a:t>
            </a:r>
            <a:r>
              <a:rPr lang="en-US" sz="2300" dirty="0" err="1" smtClean="0"/>
              <a:t>radicato</a:t>
            </a:r>
            <a:r>
              <a:rPr lang="en-US" sz="2300" dirty="0" smtClean="0"/>
              <a:t> </a:t>
            </a:r>
            <a:r>
              <a:rPr lang="en-US" sz="2300" dirty="0" err="1" smtClean="0"/>
              <a:t>nella</a:t>
            </a:r>
            <a:r>
              <a:rPr lang="en-US" sz="2300" dirty="0" smtClean="0"/>
              <a:t> </a:t>
            </a:r>
            <a:r>
              <a:rPr lang="en-US" sz="2300" dirty="0" err="1" smtClean="0"/>
              <a:t>cultura</a:t>
            </a:r>
            <a:r>
              <a:rPr lang="en-US" sz="2300" dirty="0" smtClean="0"/>
              <a:t>.</a:t>
            </a:r>
            <a:endParaRPr lang="en-US" sz="2300" dirty="0" smtClean="0"/>
          </a:p>
          <a:p>
            <a:pPr lvl="1"/>
            <a:r>
              <a:rPr lang="en-US" sz="2300" dirty="0" err="1" smtClean="0"/>
              <a:t>Discriminare</a:t>
            </a:r>
            <a:r>
              <a:rPr lang="en-US" sz="2300" dirty="0" smtClean="0"/>
              <a:t> per </a:t>
            </a:r>
            <a:r>
              <a:rPr lang="en-US" sz="2300" dirty="0" err="1" smtClean="0"/>
              <a:t>trarne</a:t>
            </a:r>
            <a:r>
              <a:rPr lang="en-US" sz="2300" dirty="0" smtClean="0"/>
              <a:t> un </a:t>
            </a:r>
            <a:r>
              <a:rPr lang="en-US" sz="2300" dirty="0" err="1" smtClean="0"/>
              <a:t>vantaggio</a:t>
            </a:r>
            <a:r>
              <a:rPr lang="en-US" sz="2300" dirty="0" smtClean="0"/>
              <a:t>.</a:t>
            </a:r>
            <a:endParaRPr lang="en-US" sz="23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016A2F-7A8B-4A2E-A0A5-55F047D8139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39595" y="3429000"/>
            <a:ext cx="4713605" cy="194086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S</a:t>
            </a:r>
            <a:r>
              <a:rPr lang="en-US" b="1" dirty="0" smtClean="0"/>
              <a:t>plit </a:t>
            </a:r>
            <a:r>
              <a:rPr lang="en-US" b="1" dirty="0"/>
              <a:t>L</a:t>
            </a:r>
            <a:r>
              <a:rPr lang="en-US" b="1" dirty="0" smtClean="0"/>
              <a:t>abor </a:t>
            </a:r>
            <a:r>
              <a:rPr lang="en-US" b="1" dirty="0"/>
              <a:t>M</a:t>
            </a:r>
            <a:r>
              <a:rPr lang="en-US" b="1" dirty="0" smtClean="0"/>
              <a:t>arket </a:t>
            </a:r>
            <a:r>
              <a:rPr lang="en-US" b="1" dirty="0"/>
              <a:t>T</a:t>
            </a:r>
            <a:r>
              <a:rPr lang="en-US" b="1" dirty="0" smtClean="0"/>
              <a:t>heory</a:t>
            </a:r>
            <a:endParaRPr lang="en-US" b="1" dirty="0"/>
          </a:p>
          <a:p>
            <a:r>
              <a:rPr lang="it-IT" dirty="0" smtClean="0"/>
              <a:t>Teoria secondo la quale i conflitti </a:t>
            </a:r>
            <a:r>
              <a:rPr lang="it-IT" dirty="0"/>
              <a:t>etnici e razziali emergono spesso </a:t>
            </a:r>
            <a:r>
              <a:rPr lang="it-IT" dirty="0" smtClean="0"/>
              <a:t>quando due </a:t>
            </a:r>
            <a:r>
              <a:rPr lang="it-IT" dirty="0"/>
              <a:t>gruppi etnici o razziali competono per gli </a:t>
            </a:r>
            <a:r>
              <a:rPr lang="it-IT" dirty="0" smtClean="0"/>
              <a:t>stessi posti </a:t>
            </a:r>
            <a:r>
              <a:rPr lang="it-IT" dirty="0"/>
              <a:t>di lavoro</a:t>
            </a:r>
            <a:r>
              <a:rPr lang="it-IT" i="1" dirty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257800"/>
            <a:ext cx="7391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Capro</a:t>
            </a:r>
            <a:r>
              <a:rPr lang="en-US" b="1" dirty="0" smtClean="0"/>
              <a:t> </a:t>
            </a:r>
            <a:r>
              <a:rPr lang="en-US" b="1" dirty="0" err="1" smtClean="0"/>
              <a:t>espiatorio</a:t>
            </a:r>
            <a:endParaRPr lang="en-US" b="1" dirty="0"/>
          </a:p>
          <a:p>
            <a:r>
              <a:rPr lang="it-IT" dirty="0" smtClean="0"/>
              <a:t>Un </a:t>
            </a:r>
            <a:r>
              <a:rPr lang="it-IT" dirty="0"/>
              <a:t>individuo o un gruppo falsamente accusato di aver creato una </a:t>
            </a:r>
            <a:r>
              <a:rPr lang="it-IT" dirty="0" smtClean="0"/>
              <a:t>situazione negativa.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multiculturalimo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Riconoscimento, valorizzazione e protezione delle distinte culture che formano una società.</a:t>
            </a:r>
            <a:endParaRPr lang="it-IT" dirty="0" smtClean="0"/>
          </a:p>
          <a:p>
            <a:r>
              <a:rPr lang="it-IT" dirty="0" smtClean="0"/>
              <a:t>Critiche al multiculturalismo:</a:t>
            </a:r>
            <a:endParaRPr lang="it-IT" dirty="0" smtClean="0"/>
          </a:p>
          <a:p>
            <a:pPr lvl="1"/>
            <a:r>
              <a:rPr lang="it-IT" dirty="0" smtClean="0"/>
              <a:t>I conflitti culturali a sfondo etnico e religioso nel mondo globale sono inevitabili e il multiculturalismo ci rende più deboli e indifesi di fronte ad essi.</a:t>
            </a:r>
            <a:endParaRPr lang="it-IT" dirty="0" smtClean="0"/>
          </a:p>
          <a:p>
            <a:pPr lvl="1"/>
            <a:r>
              <a:rPr lang="it-IT" dirty="0" smtClean="0"/>
              <a:t>Lo spazio pubblico deve essere laico, anche di fronte alla diversità culturale.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9416DB-F65B-46EA-85BA-3EABF30BCFBC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movimenti migratori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analizzarli occorre distinguere, innanzitutto, tra fattori di attrazione e fattori di espulsione.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9416DB-F65B-46EA-85BA-3EABF30BCFBC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2790" y="2978785"/>
            <a:ext cx="4819650" cy="16357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Fattori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attrazione</a:t>
            </a:r>
            <a:endParaRPr lang="en-US" b="1" dirty="0"/>
          </a:p>
          <a:p>
            <a:r>
              <a:rPr lang="it-IT" dirty="0" smtClean="0"/>
              <a:t>Elementi tipici dei Paesi di destinazione (come la maggior ricchezza) che contribuiscono ad attirare i migranti</a:t>
            </a:r>
            <a:r>
              <a:rPr lang="it-IT" i="1" dirty="0" smtClean="0"/>
              <a:t>.</a:t>
            </a:r>
            <a:endParaRPr lang="en-US" dirty="0"/>
          </a:p>
        </p:txBody>
      </p:sp>
      <p:sp>
        <p:nvSpPr>
          <p:cNvPr id="7" name="TextBox 5"/>
          <p:cNvSpPr txBox="1"/>
          <p:nvPr/>
        </p:nvSpPr>
        <p:spPr>
          <a:xfrm>
            <a:off x="3962400" y="4572000"/>
            <a:ext cx="46482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Fattori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espulsione</a:t>
            </a:r>
            <a:endParaRPr lang="en-US" b="1" dirty="0"/>
          </a:p>
          <a:p>
            <a:r>
              <a:rPr lang="it-IT" dirty="0" smtClean="0"/>
              <a:t>Insieme delle problematiche interne al Paese d’origine che spingono le persone a emigrare nella speranza di trovare migliori condizioni di vita</a:t>
            </a:r>
            <a:r>
              <a:rPr lang="it-IT" i="1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movimenti migratori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combinazione dei fattori “</a:t>
            </a:r>
            <a:r>
              <a:rPr lang="it-IT" dirty="0" err="1" smtClean="0"/>
              <a:t>push</a:t>
            </a:r>
            <a:r>
              <a:rPr lang="it-IT" dirty="0" smtClean="0"/>
              <a:t> and pull” ha prodotto quattro modelli tipici di migrazione: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lvl="1"/>
            <a:r>
              <a:rPr lang="it-IT" sz="1800" i="1" dirty="0" smtClean="0"/>
              <a:t>Storico</a:t>
            </a:r>
            <a:r>
              <a:rPr lang="it-IT" sz="1800" dirty="0" smtClean="0"/>
              <a:t>: garantisce la cittadinanza ai nuovi arrivati.</a:t>
            </a:r>
            <a:endParaRPr lang="it-IT" sz="1800" dirty="0" smtClean="0"/>
          </a:p>
          <a:p>
            <a:pPr lvl="1"/>
            <a:r>
              <a:rPr lang="it-IT" sz="1800" i="1" dirty="0" smtClean="0"/>
              <a:t>Selettivo: </a:t>
            </a:r>
            <a:r>
              <a:rPr lang="it-IT" sz="1800" dirty="0" smtClean="0"/>
              <a:t>viene favorita l’immigrazione proveniente da alcuni paesi specifici (ad esempio le ex-colonie).</a:t>
            </a:r>
            <a:endParaRPr lang="it-IT" sz="1800" dirty="0" smtClean="0"/>
          </a:p>
          <a:p>
            <a:pPr lvl="1"/>
            <a:r>
              <a:rPr lang="it-IT" sz="1800" i="1" dirty="0" smtClean="0"/>
              <a:t>Dei lavoratori ospiti: </a:t>
            </a:r>
            <a:r>
              <a:rPr lang="it-IT" sz="1800" dirty="0" smtClean="0"/>
              <a:t>accesso temporaneo degli immigrati, per esigenze contingenti legate alla produzione.</a:t>
            </a:r>
            <a:endParaRPr lang="it-IT" sz="1800" dirty="0" smtClean="0"/>
          </a:p>
          <a:p>
            <a:pPr lvl="1"/>
            <a:r>
              <a:rPr lang="it-IT" sz="1800" i="1" dirty="0" smtClean="0"/>
              <a:t>Della chiusura crescente</a:t>
            </a:r>
            <a:r>
              <a:rPr lang="it-IT" sz="1800" dirty="0" smtClean="0"/>
              <a:t>: investimento sull’integrazione dei migranti già presenti sul territorio e misure restrittive verso nuovi ingressi.</a:t>
            </a:r>
            <a:endParaRPr lang="it-IT" sz="18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9416DB-F65B-46EA-85BA-3EABF30BCFBC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movimenti migratori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500" dirty="0" smtClean="0"/>
              <a:t>Diaspora: una popolazione abbandona il proprio paese d’origine disperdendosi nel mondo ma mantenendo legami comunitari e identità</a:t>
            </a:r>
            <a:r>
              <a:rPr lang="it-IT" dirty="0" smtClean="0"/>
              <a:t>.</a:t>
            </a:r>
            <a:endParaRPr lang="it-IT" sz="2500" dirty="0" smtClean="0"/>
          </a:p>
          <a:p>
            <a:r>
              <a:rPr lang="it-IT" sz="2500" dirty="0" smtClean="0"/>
              <a:t>Possiamo distinguere quattro tipi di diaspore:</a:t>
            </a:r>
            <a:endParaRPr lang="it-IT" sz="2500" dirty="0" smtClean="0"/>
          </a:p>
          <a:p>
            <a:pPr lvl="1"/>
            <a:r>
              <a:rPr lang="it-IT" sz="2200" i="1" dirty="0" smtClean="0"/>
              <a:t>Di vittime.</a:t>
            </a:r>
            <a:endParaRPr lang="it-IT" sz="2200" i="1" dirty="0" smtClean="0"/>
          </a:p>
          <a:p>
            <a:pPr lvl="1"/>
            <a:r>
              <a:rPr lang="it-IT" sz="2200" i="1" dirty="0" smtClean="0"/>
              <a:t>Imperiale.</a:t>
            </a:r>
            <a:endParaRPr lang="it-IT" sz="2200" i="1" dirty="0" smtClean="0"/>
          </a:p>
          <a:p>
            <a:pPr lvl="1"/>
            <a:r>
              <a:rPr lang="it-IT" sz="2200" i="1" dirty="0" smtClean="0"/>
              <a:t>Di lavoratori.</a:t>
            </a:r>
            <a:endParaRPr lang="it-IT" sz="2200" i="1" dirty="0" smtClean="0"/>
          </a:p>
          <a:p>
            <a:pPr lvl="1"/>
            <a:r>
              <a:rPr lang="it-IT" sz="2200" i="1" dirty="0" smtClean="0"/>
              <a:t>Di commercianti.</a:t>
            </a:r>
            <a:endParaRPr lang="it-IT" sz="2200" i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9416DB-F65B-46EA-85BA-3EABF30BCFBC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Etnie</a:t>
            </a:r>
            <a:r>
              <a:rPr lang="en-US" dirty="0" smtClean="0"/>
              <a:t> e </a:t>
            </a:r>
            <a:r>
              <a:rPr lang="en-US" dirty="0" err="1" smtClean="0"/>
              <a:t>migrazioni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Il </a:t>
            </a:r>
            <a:r>
              <a:rPr lang="en-US" sz="2700" dirty="0" err="1" smtClean="0"/>
              <a:t>ruolo</a:t>
            </a:r>
            <a:r>
              <a:rPr lang="en-US" sz="2700" dirty="0" smtClean="0"/>
              <a:t> </a:t>
            </a:r>
            <a:r>
              <a:rPr lang="en-US" sz="2700" dirty="0" err="1" smtClean="0"/>
              <a:t>della</a:t>
            </a:r>
            <a:r>
              <a:rPr lang="en-US" sz="2700" dirty="0" smtClean="0"/>
              <a:t> </a:t>
            </a:r>
            <a:r>
              <a:rPr lang="en-US" sz="2700" dirty="0" err="1" smtClean="0"/>
              <a:t>cultura</a:t>
            </a:r>
            <a:r>
              <a:rPr lang="en-US" sz="2700" dirty="0" smtClean="0"/>
              <a:t>: </a:t>
            </a:r>
            <a:r>
              <a:rPr lang="en-US" sz="2700" dirty="0" err="1" smtClean="0"/>
              <a:t>inventare</a:t>
            </a:r>
            <a:r>
              <a:rPr lang="en-US" sz="2700" dirty="0" smtClean="0"/>
              <a:t> </a:t>
            </a:r>
            <a:r>
              <a:rPr lang="en-US" sz="2700" dirty="0" err="1" smtClean="0"/>
              <a:t>l’etnia</a:t>
            </a:r>
            <a:r>
              <a:rPr lang="en-US" sz="2700" dirty="0" smtClean="0"/>
              <a:t> e la </a:t>
            </a:r>
            <a:r>
              <a:rPr lang="en-US" sz="2700" dirty="0" err="1" smtClean="0"/>
              <a:t>razza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r>
              <a:rPr lang="en-US" sz="2700" dirty="0" err="1" smtClean="0"/>
              <a:t>Struttura</a:t>
            </a:r>
            <a:r>
              <a:rPr lang="en-US" sz="2700" dirty="0" smtClean="0"/>
              <a:t> e </a:t>
            </a:r>
            <a:r>
              <a:rPr lang="en-US" sz="2700" dirty="0" err="1" smtClean="0"/>
              <a:t>potere</a:t>
            </a:r>
            <a:r>
              <a:rPr lang="en-US" sz="2700" dirty="0" smtClean="0"/>
              <a:t> </a:t>
            </a:r>
            <a:r>
              <a:rPr lang="en-US" sz="2700" dirty="0" err="1" smtClean="0"/>
              <a:t>sociale</a:t>
            </a:r>
            <a:r>
              <a:rPr lang="en-US" sz="2700" dirty="0" smtClean="0"/>
              <a:t> </a:t>
            </a:r>
            <a:r>
              <a:rPr lang="en-US" sz="2700" dirty="0" err="1" smtClean="0"/>
              <a:t>nei</a:t>
            </a:r>
            <a:r>
              <a:rPr lang="en-US" sz="2700" dirty="0" smtClean="0"/>
              <a:t> </a:t>
            </a:r>
            <a:r>
              <a:rPr lang="en-US" sz="2700" dirty="0" err="1" smtClean="0"/>
              <a:t>gruppi</a:t>
            </a:r>
            <a:r>
              <a:rPr lang="en-US" sz="2700" dirty="0" smtClean="0"/>
              <a:t> </a:t>
            </a:r>
            <a:r>
              <a:rPr lang="en-US" sz="2700" dirty="0" err="1" smtClean="0"/>
              <a:t>etnici</a:t>
            </a:r>
            <a:r>
              <a:rPr lang="en-US" sz="2700" dirty="0" smtClean="0"/>
              <a:t> e </a:t>
            </a:r>
            <a:r>
              <a:rPr lang="en-US" sz="2700" dirty="0" err="1" smtClean="0"/>
              <a:t>razziali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r>
              <a:rPr lang="en-US" sz="2700" dirty="0" err="1" smtClean="0"/>
              <a:t>Cultura</a:t>
            </a:r>
            <a:r>
              <a:rPr lang="en-US" sz="2700" dirty="0" smtClean="0"/>
              <a:t>, </a:t>
            </a:r>
            <a:r>
              <a:rPr lang="en-US" sz="2700" dirty="0" err="1" smtClean="0"/>
              <a:t>potere</a:t>
            </a:r>
            <a:r>
              <a:rPr lang="en-US" sz="2700" dirty="0" smtClean="0"/>
              <a:t> e </a:t>
            </a:r>
            <a:r>
              <a:rPr lang="en-US" sz="2700" dirty="0" err="1" smtClean="0"/>
              <a:t>struttura</a:t>
            </a:r>
            <a:r>
              <a:rPr lang="en-US" sz="2700" dirty="0" smtClean="0"/>
              <a:t>: </a:t>
            </a:r>
            <a:r>
              <a:rPr lang="en-US" sz="2700" dirty="0" err="1" smtClean="0"/>
              <a:t>spiegare</a:t>
            </a:r>
            <a:r>
              <a:rPr lang="en-US" sz="2700" dirty="0" smtClean="0"/>
              <a:t> la </a:t>
            </a:r>
            <a:r>
              <a:rPr lang="en-US" sz="2700" dirty="0" err="1" smtClean="0"/>
              <a:t>disuguaglianza</a:t>
            </a:r>
            <a:r>
              <a:rPr lang="en-US" sz="2700" dirty="0" smtClean="0"/>
              <a:t> </a:t>
            </a:r>
            <a:r>
              <a:rPr lang="en-US" sz="2700" dirty="0" err="1" smtClean="0"/>
              <a:t>etnica</a:t>
            </a:r>
            <a:r>
              <a:rPr lang="en-US" sz="2700" dirty="0" smtClean="0"/>
              <a:t> e </a:t>
            </a:r>
            <a:r>
              <a:rPr lang="en-US" sz="2700" dirty="0" err="1" smtClean="0"/>
              <a:t>razziale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r>
              <a:rPr lang="en-US" sz="2700" dirty="0" smtClean="0"/>
              <a:t>Il </a:t>
            </a:r>
            <a:r>
              <a:rPr lang="en-US" sz="2700" dirty="0" err="1" smtClean="0"/>
              <a:t>multiculturalismo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r>
              <a:rPr lang="en-US" sz="2700" dirty="0" smtClean="0"/>
              <a:t>I </a:t>
            </a:r>
            <a:r>
              <a:rPr lang="en-US" sz="2700" dirty="0" err="1" smtClean="0"/>
              <a:t>movimenti</a:t>
            </a:r>
            <a:r>
              <a:rPr lang="en-US" sz="2700" dirty="0" smtClean="0"/>
              <a:t> </a:t>
            </a:r>
            <a:r>
              <a:rPr lang="en-US" sz="2700" dirty="0" err="1" smtClean="0"/>
              <a:t>migratori</a:t>
            </a:r>
            <a:r>
              <a:rPr lang="en-US" sz="2700" dirty="0" smtClean="0"/>
              <a:t>.</a:t>
            </a:r>
            <a:endParaRPr lang="en-US" sz="27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								</a:t>
            </a:r>
            <a:endParaRPr lang="en-US" i="1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AAA643-B187-4968-B3AB-DA91F095801E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Il </a:t>
            </a:r>
            <a:r>
              <a:rPr lang="en-US" sz="4000" dirty="0" err="1" smtClean="0"/>
              <a:t>ruolo</a:t>
            </a:r>
            <a:r>
              <a:rPr lang="en-US" sz="4000" dirty="0" smtClean="0"/>
              <a:t> </a:t>
            </a:r>
            <a:r>
              <a:rPr lang="en-US" sz="4000" dirty="0" err="1" smtClean="0"/>
              <a:t>della</a:t>
            </a:r>
            <a:r>
              <a:rPr lang="en-US" sz="4000" dirty="0" smtClean="0"/>
              <a:t> </a:t>
            </a:r>
            <a:r>
              <a:rPr lang="en-US" sz="4000" dirty="0" err="1" smtClean="0"/>
              <a:t>cultura</a:t>
            </a:r>
            <a:r>
              <a:rPr lang="en-US" sz="4000" dirty="0" smtClean="0"/>
              <a:t>: </a:t>
            </a:r>
            <a:r>
              <a:rPr lang="en-US" sz="4000" dirty="0" err="1" smtClean="0"/>
              <a:t>inventare</a:t>
            </a:r>
            <a:r>
              <a:rPr lang="en-US" sz="4000" dirty="0" smtClean="0"/>
              <a:t> </a:t>
            </a:r>
            <a:r>
              <a:rPr lang="en-US" sz="4000" dirty="0" err="1" smtClean="0"/>
              <a:t>l’etnia</a:t>
            </a:r>
            <a:r>
              <a:rPr lang="en-US" sz="4000" dirty="0" smtClean="0"/>
              <a:t> e la </a:t>
            </a:r>
            <a:r>
              <a:rPr lang="en-US" sz="4000" dirty="0" err="1" smtClean="0"/>
              <a:t>razza</a:t>
            </a:r>
            <a:endParaRPr lang="en-US" sz="40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Etnia</a:t>
            </a:r>
            <a:r>
              <a:rPr lang="en-US" dirty="0" smtClean="0"/>
              <a:t> e </a:t>
            </a:r>
            <a:r>
              <a:rPr lang="en-US" dirty="0" err="1" smtClean="0"/>
              <a:t>razza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costruzioni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Pseudoscienza</a:t>
            </a:r>
            <a:r>
              <a:rPr lang="en-US" dirty="0" smtClean="0"/>
              <a:t> e </a:t>
            </a:r>
            <a:r>
              <a:rPr lang="en-US" dirty="0" err="1" smtClean="0"/>
              <a:t>razza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Race and </a:t>
            </a:r>
            <a:r>
              <a:rPr lang="en-US" dirty="0" err="1" smtClean="0"/>
              <a:t>Etnia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tempo e </a:t>
            </a:r>
            <a:r>
              <a:rPr lang="en-US" dirty="0" err="1" smtClean="0"/>
              <a:t>nelle</a:t>
            </a:r>
            <a:r>
              <a:rPr lang="en-US" dirty="0" smtClean="0"/>
              <a:t> culture.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529CF8-4A13-4CDE-BE74-2E39A1682B6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505200"/>
            <a:ext cx="3581400" cy="13791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 err="1"/>
              <a:t>E</a:t>
            </a:r>
            <a:r>
              <a:rPr lang="en-US" sz="1500" b="1" dirty="0" err="1" smtClean="0"/>
              <a:t>tnia</a:t>
            </a:r>
            <a:endParaRPr lang="en-US" sz="1500" b="1" dirty="0"/>
          </a:p>
          <a:p>
            <a:r>
              <a:rPr lang="it-IT" sz="1500" dirty="0" smtClean="0"/>
              <a:t>Una </a:t>
            </a:r>
            <a:r>
              <a:rPr lang="it-IT" sz="1500" dirty="0"/>
              <a:t>comunità caratterizzata da una tradizione culturale condivisa,</a:t>
            </a:r>
            <a:endParaRPr lang="it-IT" sz="1500" dirty="0"/>
          </a:p>
          <a:p>
            <a:r>
              <a:rPr lang="it-IT" sz="1500" dirty="0"/>
              <a:t>che deriva spesso </a:t>
            </a:r>
            <a:r>
              <a:rPr lang="it-IT" sz="1500" dirty="0" smtClean="0"/>
              <a:t>dalla credenza in un’origine </a:t>
            </a:r>
            <a:r>
              <a:rPr lang="it-IT" sz="1500" dirty="0"/>
              <a:t>e </a:t>
            </a:r>
            <a:r>
              <a:rPr lang="it-IT" sz="1500" dirty="0" smtClean="0"/>
              <a:t>una </a:t>
            </a:r>
            <a:r>
              <a:rPr lang="it-IT" sz="1500" dirty="0"/>
              <a:t>patria </a:t>
            </a:r>
            <a:r>
              <a:rPr lang="it-IT" sz="1500" dirty="0" smtClean="0"/>
              <a:t>comuni.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3497699"/>
            <a:ext cx="4267200" cy="13791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 err="1" smtClean="0"/>
              <a:t>Razza</a:t>
            </a:r>
            <a:endParaRPr lang="en-US" sz="1500" b="1" dirty="0"/>
          </a:p>
          <a:p>
            <a:r>
              <a:rPr lang="it-IT" sz="1500" dirty="0" smtClean="0"/>
              <a:t>Una </a:t>
            </a:r>
            <a:r>
              <a:rPr lang="it-IT" sz="1500" dirty="0"/>
              <a:t>categoria di persone che</a:t>
            </a:r>
            <a:endParaRPr lang="it-IT" sz="1500" dirty="0"/>
          </a:p>
          <a:p>
            <a:r>
              <a:rPr lang="it-IT" sz="1500" dirty="0"/>
              <a:t>hanno in comune delle caratteristiche fisiche socialmente significative, </a:t>
            </a:r>
            <a:r>
              <a:rPr lang="it-IT" sz="1500" dirty="0" smtClean="0"/>
              <a:t>come  il </a:t>
            </a:r>
            <a:r>
              <a:rPr lang="it-IT" sz="1500" dirty="0"/>
              <a:t>colore </a:t>
            </a:r>
            <a:r>
              <a:rPr lang="it-IT" sz="1500" dirty="0" smtClean="0"/>
              <a:t>degli occhi.</a:t>
            </a:r>
            <a:endParaRPr lang="en-US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029200"/>
            <a:ext cx="3352800" cy="11747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 err="1" smtClean="0"/>
              <a:t>Razzismo</a:t>
            </a:r>
            <a:endParaRPr lang="en-US" sz="1500" b="1" dirty="0"/>
          </a:p>
          <a:p>
            <a:r>
              <a:rPr lang="it-IT" sz="1600" dirty="0" smtClean="0"/>
              <a:t>La </a:t>
            </a:r>
            <a:r>
              <a:rPr lang="it-IT" sz="1600" dirty="0"/>
              <a:t>convinzione che una razza</a:t>
            </a:r>
            <a:endParaRPr lang="it-IT" sz="1600" dirty="0"/>
          </a:p>
          <a:p>
            <a:r>
              <a:rPr lang="it-IT" sz="1600" dirty="0"/>
              <a:t>sia intrinsecamente superiore a </a:t>
            </a:r>
            <a:r>
              <a:rPr lang="it-IT" sz="1600" dirty="0" smtClean="0"/>
              <a:t>un’altra.</a:t>
            </a:r>
            <a:endParaRPr lang="en-US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4305300" y="5029200"/>
            <a:ext cx="4648200" cy="11747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500" b="1" dirty="0" err="1" smtClean="0"/>
              <a:t>Essenzialismo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razziale</a:t>
            </a:r>
            <a:endParaRPr lang="en-US" sz="1500" b="1" dirty="0"/>
          </a:p>
          <a:p>
            <a:r>
              <a:rPr lang="it-IT" sz="1600" dirty="0" smtClean="0"/>
              <a:t>Un’ideologia secondo la quale vi sarebbero differenze naturali </a:t>
            </a:r>
            <a:r>
              <a:rPr lang="it-IT" sz="1600" dirty="0"/>
              <a:t>e immutabili </a:t>
            </a:r>
            <a:r>
              <a:rPr lang="it-IT" sz="1600" dirty="0" smtClean="0"/>
              <a:t>tra </a:t>
            </a:r>
            <a:r>
              <a:rPr lang="it-IT" sz="1600" dirty="0"/>
              <a:t>le </a:t>
            </a:r>
            <a:r>
              <a:rPr lang="it-IT" sz="1600" dirty="0" smtClean="0"/>
              <a:t>razze, tali da separarle.</a:t>
            </a:r>
            <a:endParaRPr lang="en-US" sz="15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Struttura</a:t>
            </a:r>
            <a:r>
              <a:rPr lang="en-US" sz="4000" dirty="0" smtClean="0"/>
              <a:t> e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</a:t>
            </a:r>
            <a:r>
              <a:rPr lang="en-US" sz="4000" dirty="0" err="1" smtClean="0"/>
              <a:t>nei</a:t>
            </a:r>
            <a:r>
              <a:rPr lang="en-US" sz="4000" dirty="0" smtClean="0"/>
              <a:t> </a:t>
            </a:r>
            <a:r>
              <a:rPr lang="en-US" sz="4000" dirty="0" err="1" smtClean="0"/>
              <a:t>gruppi</a:t>
            </a:r>
            <a:r>
              <a:rPr lang="en-US" sz="4000" dirty="0" smtClean="0"/>
              <a:t> </a:t>
            </a:r>
            <a:r>
              <a:rPr lang="en-US" sz="4000" dirty="0" err="1" smtClean="0"/>
              <a:t>razziali</a:t>
            </a:r>
            <a:r>
              <a:rPr lang="en-US" sz="4000" dirty="0" smtClean="0"/>
              <a:t> </a:t>
            </a:r>
            <a:r>
              <a:rPr lang="en-US" sz="4000" dirty="0" err="1" smtClean="0"/>
              <a:t>ed</a:t>
            </a:r>
            <a:r>
              <a:rPr lang="en-US" sz="4000" dirty="0" smtClean="0"/>
              <a:t> </a:t>
            </a:r>
            <a:r>
              <a:rPr lang="en-US" sz="4000" dirty="0" err="1" smtClean="0"/>
              <a:t>etnici</a:t>
            </a:r>
            <a:r>
              <a:rPr lang="en-US" sz="4000" dirty="0" smtClean="0"/>
              <a:t> </a:t>
            </a:r>
            <a:endParaRPr 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minoritari</a:t>
            </a:r>
            <a:r>
              <a:rPr lang="en-US" dirty="0" smtClean="0"/>
              <a:t> e </a:t>
            </a:r>
            <a:r>
              <a:rPr lang="en-US" dirty="0" err="1" smtClean="0"/>
              <a:t>maggioritari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61AA3E-9BC2-4837-A2A3-F21F2BE7B47E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418080"/>
            <a:ext cx="5410200" cy="163544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Gruppo</a:t>
            </a:r>
            <a:r>
              <a:rPr lang="en-US" b="1" dirty="0" smtClean="0"/>
              <a:t> </a:t>
            </a:r>
            <a:r>
              <a:rPr lang="en-US" b="1" dirty="0" err="1" smtClean="0"/>
              <a:t>minoritario</a:t>
            </a:r>
            <a:r>
              <a:rPr lang="en-US" b="1" dirty="0" smtClean="0"/>
              <a:t> (</a:t>
            </a:r>
            <a:r>
              <a:rPr lang="en-US" i="1" dirty="0" smtClean="0"/>
              <a:t>o </a:t>
            </a:r>
            <a:r>
              <a:rPr lang="en-US" i="1" dirty="0" err="1" smtClean="0"/>
              <a:t>minoranza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it-IT" dirty="0" smtClean="0"/>
              <a:t>Un </a:t>
            </a:r>
            <a:r>
              <a:rPr lang="it-IT" dirty="0"/>
              <a:t>insieme di persone che subiscono degli </a:t>
            </a:r>
            <a:r>
              <a:rPr lang="it-IT" dirty="0" smtClean="0"/>
              <a:t>svantaggi e </a:t>
            </a:r>
            <a:r>
              <a:rPr lang="it-IT" dirty="0"/>
              <a:t>hanno meno potere per via di caratteristiche fisiche o culturali </a:t>
            </a:r>
            <a:r>
              <a:rPr lang="it-IT" dirty="0" smtClean="0"/>
              <a:t>identificabili.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4226560"/>
            <a:ext cx="5410835" cy="163699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Gruppo</a:t>
            </a:r>
            <a:r>
              <a:rPr lang="en-US" b="1" dirty="0" smtClean="0"/>
              <a:t> </a:t>
            </a:r>
            <a:r>
              <a:rPr lang="en-US" b="1" dirty="0" err="1" smtClean="0"/>
              <a:t>maggioritario</a:t>
            </a:r>
            <a:endParaRPr lang="en-US" b="1" dirty="0"/>
          </a:p>
          <a:p>
            <a:r>
              <a:rPr lang="it-IT" dirty="0" smtClean="0"/>
              <a:t>Un </a:t>
            </a:r>
            <a:r>
              <a:rPr lang="it-IT" dirty="0"/>
              <a:t>insieme di persone </a:t>
            </a:r>
            <a:r>
              <a:rPr lang="it-IT" dirty="0" smtClean="0"/>
              <a:t>che godono </a:t>
            </a:r>
            <a:r>
              <a:rPr lang="it-IT" dirty="0"/>
              <a:t>di privilegi e hanno un maggiore accesso al potere per via di </a:t>
            </a:r>
            <a:r>
              <a:rPr lang="it-IT" dirty="0" smtClean="0"/>
              <a:t>altre caratteristiche </a:t>
            </a:r>
            <a:r>
              <a:rPr lang="it-IT" dirty="0"/>
              <a:t>fisiche e </a:t>
            </a:r>
            <a:r>
              <a:rPr lang="it-IT" dirty="0" smtClean="0"/>
              <a:t>culturali.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Struttura</a:t>
            </a:r>
            <a:r>
              <a:rPr lang="en-US" sz="4000" dirty="0" smtClean="0"/>
              <a:t> e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</a:t>
            </a:r>
            <a:r>
              <a:rPr lang="en-US" sz="4000" dirty="0" err="1" smtClean="0"/>
              <a:t>nei</a:t>
            </a:r>
            <a:r>
              <a:rPr lang="en-US" sz="4000" dirty="0" smtClean="0"/>
              <a:t> </a:t>
            </a:r>
            <a:r>
              <a:rPr lang="en-US" sz="4000" dirty="0" err="1" smtClean="0"/>
              <a:t>gruppi</a:t>
            </a:r>
            <a:r>
              <a:rPr lang="en-US" sz="4000" dirty="0" smtClean="0"/>
              <a:t> </a:t>
            </a:r>
            <a:r>
              <a:rPr lang="en-US" sz="4000" dirty="0" err="1" smtClean="0"/>
              <a:t>razziali</a:t>
            </a:r>
            <a:r>
              <a:rPr lang="en-US" sz="4000" dirty="0" smtClean="0"/>
              <a:t> </a:t>
            </a:r>
            <a:r>
              <a:rPr lang="en-US" sz="4000" dirty="0" err="1" smtClean="0"/>
              <a:t>ed</a:t>
            </a:r>
            <a:r>
              <a:rPr lang="en-US" sz="4000" dirty="0" smtClean="0"/>
              <a:t> </a:t>
            </a:r>
            <a:r>
              <a:rPr lang="en-US" sz="4000" dirty="0" err="1" smtClean="0"/>
              <a:t>etnici</a:t>
            </a:r>
            <a:r>
              <a:rPr lang="en-US" sz="4000" dirty="0" smtClean="0"/>
              <a:t> </a:t>
            </a:r>
            <a:endParaRPr 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Modelli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interazione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maggioranza</a:t>
            </a:r>
            <a:r>
              <a:rPr lang="en-US" sz="2800" dirty="0" smtClean="0"/>
              <a:t> e </a:t>
            </a:r>
            <a:r>
              <a:rPr lang="en-US" sz="2800" dirty="0" err="1" smtClean="0"/>
              <a:t>minoranza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CA27ED4-32C7-4FE0-A10F-A901153B0908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710577"/>
            <a:ext cx="5029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Pregiudizio</a:t>
            </a:r>
            <a:endParaRPr lang="en-US" b="1" dirty="0"/>
          </a:p>
          <a:p>
            <a:r>
              <a:rPr lang="it-IT" dirty="0" smtClean="0"/>
              <a:t>Il “pre-giudicare” negativamente </a:t>
            </a:r>
            <a:r>
              <a:rPr lang="it-IT" dirty="0"/>
              <a:t>un individuo o un gruppo sulla base di </a:t>
            </a:r>
            <a:r>
              <a:rPr lang="it-IT" dirty="0" smtClean="0"/>
              <a:t>informazioni inadeguate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3720" y="4308475"/>
            <a:ext cx="4055110" cy="194174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Stereotipo</a:t>
            </a:r>
            <a:endParaRPr lang="en-US" b="1" dirty="0"/>
          </a:p>
          <a:p>
            <a:r>
              <a:rPr lang="it-IT" dirty="0" smtClean="0"/>
              <a:t>generalizzazione esagerata, distorta </a:t>
            </a:r>
            <a:r>
              <a:rPr lang="it-IT" dirty="0"/>
              <a:t>o </a:t>
            </a:r>
            <a:r>
              <a:rPr lang="it-IT" dirty="0" smtClean="0"/>
              <a:t>infondata </a:t>
            </a:r>
            <a:r>
              <a:rPr lang="it-IT" dirty="0"/>
              <a:t>su categorie di </a:t>
            </a:r>
            <a:r>
              <a:rPr lang="it-IT" dirty="0" smtClean="0"/>
              <a:t>persone</a:t>
            </a:r>
            <a:r>
              <a:rPr lang="it-IT" dirty="0"/>
              <a:t>, </a:t>
            </a:r>
            <a:r>
              <a:rPr lang="it-IT" dirty="0" smtClean="0"/>
              <a:t>che non ammette </a:t>
            </a:r>
            <a:r>
              <a:rPr lang="it-IT" dirty="0"/>
              <a:t>la specificità </a:t>
            </a:r>
            <a:r>
              <a:rPr lang="it-IT" dirty="0" smtClean="0"/>
              <a:t>individuale.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309745"/>
            <a:ext cx="3816985" cy="194322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Discriminazione</a:t>
            </a:r>
            <a:endParaRPr lang="en-US" b="1" dirty="0"/>
          </a:p>
          <a:p>
            <a:r>
              <a:rPr lang="it-IT" dirty="0" smtClean="0"/>
              <a:t>Un </a:t>
            </a:r>
            <a:r>
              <a:rPr lang="it-IT" dirty="0"/>
              <a:t>trattamento ineguale che conferisce a un gruppo</a:t>
            </a:r>
            <a:endParaRPr lang="it-IT" dirty="0"/>
          </a:p>
          <a:p>
            <a:r>
              <a:rPr lang="it-IT" dirty="0"/>
              <a:t>di persone dei vantaggi su un altro gruppo senza una causa </a:t>
            </a:r>
            <a:r>
              <a:rPr lang="it-IT" dirty="0" smtClean="0"/>
              <a:t>giustificabile.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Struttura</a:t>
            </a:r>
            <a:r>
              <a:rPr lang="en-US" sz="4000" dirty="0" smtClean="0"/>
              <a:t> e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</a:t>
            </a:r>
            <a:r>
              <a:rPr lang="en-US" sz="4000" dirty="0" err="1" smtClean="0"/>
              <a:t>nei</a:t>
            </a:r>
            <a:r>
              <a:rPr lang="en-US" sz="4000" dirty="0" smtClean="0"/>
              <a:t> </a:t>
            </a:r>
            <a:r>
              <a:rPr lang="en-US" sz="4000" dirty="0" err="1" smtClean="0"/>
              <a:t>gruppi</a:t>
            </a:r>
            <a:r>
              <a:rPr lang="en-US" sz="4000" dirty="0" smtClean="0"/>
              <a:t> </a:t>
            </a:r>
            <a:r>
              <a:rPr lang="en-US" sz="4000" dirty="0" err="1" smtClean="0"/>
              <a:t>razziali</a:t>
            </a:r>
            <a:r>
              <a:rPr lang="en-US" sz="4000" dirty="0" smtClean="0"/>
              <a:t> </a:t>
            </a:r>
            <a:r>
              <a:rPr lang="en-US" sz="4000" dirty="0" err="1" smtClean="0"/>
              <a:t>ed</a:t>
            </a:r>
            <a:r>
              <a:rPr lang="en-US" sz="4000" dirty="0" smtClean="0"/>
              <a:t> </a:t>
            </a:r>
            <a:r>
              <a:rPr lang="en-US" sz="4000" dirty="0" err="1" smtClean="0"/>
              <a:t>etnici</a:t>
            </a:r>
            <a:r>
              <a:rPr lang="en-US" sz="4000" dirty="0" smtClean="0"/>
              <a:t> </a:t>
            </a:r>
            <a:endParaRPr lang="en-US" sz="4000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Modelli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interazione</a:t>
            </a:r>
            <a:r>
              <a:rPr lang="en-US" sz="2500" dirty="0" smtClean="0"/>
              <a:t> </a:t>
            </a:r>
            <a:r>
              <a:rPr lang="en-US" sz="2500" dirty="0" err="1" smtClean="0"/>
              <a:t>tra</a:t>
            </a:r>
            <a:r>
              <a:rPr lang="en-US" sz="2500" dirty="0" smtClean="0"/>
              <a:t> </a:t>
            </a:r>
            <a:r>
              <a:rPr lang="en-US" sz="2500" dirty="0" err="1" smtClean="0"/>
              <a:t>maggioranza</a:t>
            </a:r>
            <a:r>
              <a:rPr lang="en-US" sz="2500" dirty="0" smtClean="0"/>
              <a:t> e </a:t>
            </a:r>
            <a:r>
              <a:rPr lang="en-US" sz="2500" dirty="0" err="1" smtClean="0"/>
              <a:t>minoranza</a:t>
            </a:r>
            <a:r>
              <a:rPr lang="en-US" sz="2500" dirty="0" smtClean="0"/>
              <a:t>:</a:t>
            </a: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endParaRPr lang="en-US" sz="500" dirty="0" smtClean="0"/>
          </a:p>
          <a:p>
            <a:pPr lvl="1"/>
            <a:r>
              <a:rPr lang="en-US" sz="1600" i="1" dirty="0" err="1" smtClean="0"/>
              <a:t>Pluralismo</a:t>
            </a:r>
            <a:r>
              <a:rPr lang="en-US" sz="1600" dirty="0" smtClean="0"/>
              <a:t>: </a:t>
            </a:r>
            <a:r>
              <a:rPr lang="it-IT" sz="1600" dirty="0" smtClean="0"/>
              <a:t>gruppi etnici e razziali distinti coesistono in piena parità di condizioni e hanno la medesima dignità sociale</a:t>
            </a:r>
            <a:r>
              <a:rPr lang="it-IT" sz="1600" i="1" dirty="0" smtClean="0"/>
              <a:t>.</a:t>
            </a:r>
            <a:endParaRPr lang="en-US" sz="1600" i="1" dirty="0" smtClean="0"/>
          </a:p>
          <a:p>
            <a:pPr lvl="1"/>
            <a:r>
              <a:rPr lang="en-US" sz="1600" i="1" dirty="0" err="1" smtClean="0"/>
              <a:t>Ibridazione</a:t>
            </a:r>
            <a:r>
              <a:rPr lang="en-US" sz="1600" dirty="0" smtClean="0"/>
              <a:t>: </a:t>
            </a:r>
            <a:r>
              <a:rPr lang="it-IT" sz="1600" dirty="0" smtClean="0"/>
              <a:t>il processo con cui un gruppo maggioritario e un gruppo minoritario si fondono o si combinano per formare un nuovo gruppo.</a:t>
            </a:r>
            <a:endParaRPr lang="en-US" sz="1600" dirty="0" smtClean="0"/>
          </a:p>
          <a:p>
            <a:pPr lvl="1"/>
            <a:r>
              <a:rPr lang="en-US" sz="1600" i="1" dirty="0" err="1" smtClean="0"/>
              <a:t>Assimilazione</a:t>
            </a:r>
            <a:r>
              <a:rPr lang="en-US" sz="1600" dirty="0" smtClean="0"/>
              <a:t>: </a:t>
            </a:r>
            <a:r>
              <a:rPr lang="it-IT" sz="1600" dirty="0" smtClean="0"/>
              <a:t>il processo tramite il quale i membri di un gruppo</a:t>
            </a:r>
            <a:endParaRPr lang="it-IT" sz="1600" dirty="0" smtClean="0"/>
          </a:p>
          <a:p>
            <a:r>
              <a:rPr lang="it-IT" sz="1600" dirty="0" smtClean="0"/>
              <a:t>     minoritario adottano la cultura del gruppo maggioritario</a:t>
            </a:r>
            <a:r>
              <a:rPr lang="it-IT" sz="1600" i="1" dirty="0" smtClean="0"/>
              <a:t>.</a:t>
            </a:r>
            <a:endParaRPr lang="en-US" sz="1600" i="1" dirty="0" smtClean="0"/>
          </a:p>
          <a:p>
            <a:pPr lvl="1"/>
            <a:r>
              <a:rPr lang="en-US" sz="1600" i="1" dirty="0" err="1" smtClean="0"/>
              <a:t>Segregazione</a:t>
            </a:r>
            <a:r>
              <a:rPr lang="en-US" sz="1600" dirty="0" smtClean="0"/>
              <a:t>: </a:t>
            </a:r>
            <a:r>
              <a:rPr lang="it-IT" sz="1600" dirty="0" smtClean="0"/>
              <a:t>mantenere fisicamente e socialmente separati i diversi gruppi sociali, attribuendo loro gradi differenti di potere e prestigio.</a:t>
            </a:r>
            <a:endParaRPr lang="en-US" sz="1600" dirty="0" smtClean="0"/>
          </a:p>
          <a:p>
            <a:pPr lvl="1"/>
            <a:r>
              <a:rPr lang="en-US" sz="1600" i="1" dirty="0" err="1" smtClean="0"/>
              <a:t>Genocidio</a:t>
            </a:r>
            <a:r>
              <a:rPr lang="en-US" sz="1600" dirty="0" smtClean="0"/>
              <a:t>: </a:t>
            </a:r>
            <a:r>
              <a:rPr lang="it-IT" sz="1600" dirty="0" smtClean="0"/>
              <a:t>eliminazione sistematica di un gruppo di persone, in base alla loro razza, etnia, nazionalità o religione</a:t>
            </a:r>
            <a:r>
              <a:rPr lang="it-IT" sz="1600" i="1" dirty="0" smtClean="0"/>
              <a:t>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1873390-6F85-4A5C-88D8-3A9234E264F6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Struttura</a:t>
            </a:r>
            <a:r>
              <a:rPr lang="en-US" sz="4000" dirty="0" smtClean="0"/>
              <a:t> e </a:t>
            </a:r>
            <a:r>
              <a:rPr lang="en-US" sz="4000" dirty="0" err="1" smtClean="0"/>
              <a:t>potere</a:t>
            </a:r>
            <a:r>
              <a:rPr lang="en-US" sz="4000" dirty="0" smtClean="0"/>
              <a:t> </a:t>
            </a:r>
            <a:r>
              <a:rPr lang="en-US" sz="4000" dirty="0" err="1" smtClean="0"/>
              <a:t>sociale</a:t>
            </a:r>
            <a:r>
              <a:rPr lang="en-US" sz="4000" dirty="0" smtClean="0"/>
              <a:t> </a:t>
            </a:r>
            <a:r>
              <a:rPr lang="en-US" sz="4000" dirty="0" err="1" smtClean="0"/>
              <a:t>nei</a:t>
            </a:r>
            <a:r>
              <a:rPr lang="en-US" sz="4000" dirty="0" smtClean="0"/>
              <a:t> </a:t>
            </a:r>
            <a:r>
              <a:rPr lang="en-US" sz="4000" dirty="0" err="1" smtClean="0"/>
              <a:t>gruppi</a:t>
            </a:r>
            <a:r>
              <a:rPr lang="en-US" sz="4000" dirty="0" smtClean="0"/>
              <a:t> </a:t>
            </a:r>
            <a:r>
              <a:rPr lang="en-US" sz="4000" dirty="0" err="1" smtClean="0"/>
              <a:t>razziali</a:t>
            </a:r>
            <a:r>
              <a:rPr lang="en-US" sz="4000" dirty="0" smtClean="0"/>
              <a:t> </a:t>
            </a:r>
            <a:r>
              <a:rPr lang="en-US" sz="4000" dirty="0" err="1" smtClean="0"/>
              <a:t>ed</a:t>
            </a:r>
            <a:r>
              <a:rPr lang="en-US" sz="4000" dirty="0" smtClean="0"/>
              <a:t> </a:t>
            </a:r>
            <a:r>
              <a:rPr lang="en-US" sz="4000" dirty="0" err="1" smtClean="0"/>
              <a:t>etnici</a:t>
            </a:r>
            <a:r>
              <a:rPr lang="en-US" sz="4000" dirty="0" smtClean="0"/>
              <a:t> </a:t>
            </a:r>
            <a:endParaRPr lang="en-US" sz="40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Reazione</a:t>
            </a:r>
            <a:r>
              <a:rPr lang="en-US" sz="2600" dirty="0" smtClean="0"/>
              <a:t> </a:t>
            </a:r>
            <a:r>
              <a:rPr lang="en-US" sz="2600" dirty="0" err="1" smtClean="0"/>
              <a:t>dei</a:t>
            </a:r>
            <a:r>
              <a:rPr lang="en-US" sz="2600" dirty="0" smtClean="0"/>
              <a:t> </a:t>
            </a:r>
            <a:r>
              <a:rPr lang="en-US" sz="2600" dirty="0" err="1" smtClean="0"/>
              <a:t>gruppi</a:t>
            </a:r>
            <a:r>
              <a:rPr lang="en-US" sz="2600" dirty="0" smtClean="0"/>
              <a:t> </a:t>
            </a:r>
            <a:r>
              <a:rPr lang="en-US" sz="2600" dirty="0" err="1" smtClean="0"/>
              <a:t>minoritari</a:t>
            </a:r>
            <a:r>
              <a:rPr lang="en-US" sz="2600" dirty="0" smtClean="0"/>
              <a:t> </a:t>
            </a:r>
            <a:r>
              <a:rPr lang="en-US" sz="2600" dirty="0" err="1" smtClean="0"/>
              <a:t>alla</a:t>
            </a:r>
            <a:r>
              <a:rPr lang="en-US" sz="2600" dirty="0" smtClean="0"/>
              <a:t> </a:t>
            </a:r>
            <a:r>
              <a:rPr lang="en-US" sz="2600" dirty="0" err="1" smtClean="0"/>
              <a:t>discriminazione</a:t>
            </a:r>
            <a:r>
              <a:rPr lang="en-US" sz="2600" dirty="0" smtClean="0"/>
              <a:t>:</a:t>
            </a:r>
            <a:endParaRPr lang="en-US" sz="2600" dirty="0" smtClean="0"/>
          </a:p>
          <a:p>
            <a:pPr marL="0" indent="0">
              <a:buNone/>
            </a:pPr>
            <a:endParaRPr lang="en-US" sz="2600" i="1" dirty="0" smtClean="0"/>
          </a:p>
          <a:p>
            <a:pPr lvl="1"/>
            <a:r>
              <a:rPr lang="en-US" sz="1600" i="1" dirty="0" err="1" smtClean="0"/>
              <a:t>Ritiro</a:t>
            </a:r>
            <a:r>
              <a:rPr lang="en-US" sz="1600" dirty="0" smtClean="0"/>
              <a:t>: </a:t>
            </a:r>
            <a:r>
              <a:rPr lang="it-IT" sz="1600" dirty="0" smtClean="0"/>
              <a:t>allontanamento fisico volontario come risposta alle forme peggiori di oppressione e segregazione.</a:t>
            </a:r>
            <a:endParaRPr lang="it-IT" sz="1600" dirty="0" smtClean="0"/>
          </a:p>
          <a:p>
            <a:pPr lvl="1"/>
            <a:r>
              <a:rPr lang="it-IT" sz="1600" i="1" dirty="0" smtClean="0"/>
              <a:t>Integrazione</a:t>
            </a:r>
            <a:r>
              <a:rPr lang="it-IT" sz="1600" dirty="0" smtClean="0"/>
              <a:t>: la fusione con il gruppo dominante con l’abbandono da parte dei migranti dei propri usi e costumi per adeguarsi completamente a quelli che sono i valori, gli stili di vita e le norme della maggioranza.</a:t>
            </a:r>
            <a:endParaRPr lang="it-IT" sz="1600" dirty="0" smtClean="0"/>
          </a:p>
          <a:p>
            <a:pPr lvl="1"/>
            <a:r>
              <a:rPr lang="it-IT" sz="1600" i="1" dirty="0" smtClean="0"/>
              <a:t>Adozione di un altro codice</a:t>
            </a:r>
            <a:r>
              <a:rPr lang="it-IT" sz="1600" dirty="0" smtClean="0"/>
              <a:t>: strategia di adeguamento alle aspettative sociali della maggioranza creando un’autopresentazione “di facciata”, pur mantenendo un’identità “segreta” più confortevole e autentica.</a:t>
            </a:r>
            <a:endParaRPr lang="it-IT" sz="1600" dirty="0" smtClean="0"/>
          </a:p>
          <a:p>
            <a:pPr lvl="1"/>
            <a:r>
              <a:rPr lang="it-IT" sz="1600" i="1" dirty="0" smtClean="0"/>
              <a:t>Resistenza</a:t>
            </a:r>
            <a:r>
              <a:rPr lang="it-IT" sz="1600" dirty="0" smtClean="0"/>
              <a:t>: consiste in una presa di posizione attiva – a livello individuale o collettivo – contro la discriminazione operata dalla maggioranza.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7D7B48-5717-45DE-8A44-92A11459675B}" type="slidenum">
              <a:rPr lang="en-US" smtClean="0"/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Cultura</a:t>
            </a:r>
            <a:r>
              <a:rPr lang="en-US" sz="3600" dirty="0" smtClean="0"/>
              <a:t>, </a:t>
            </a:r>
            <a:r>
              <a:rPr lang="en-US" sz="3600" dirty="0" err="1" smtClean="0"/>
              <a:t>potere</a:t>
            </a:r>
            <a:r>
              <a:rPr lang="en-US" sz="3600" dirty="0" smtClean="0"/>
              <a:t> e </a:t>
            </a:r>
            <a:r>
              <a:rPr lang="en-US" sz="3600" dirty="0" err="1" smtClean="0"/>
              <a:t>struttura</a:t>
            </a:r>
            <a:r>
              <a:rPr lang="en-US" sz="3600" dirty="0" smtClean="0"/>
              <a:t>: </a:t>
            </a:r>
            <a:r>
              <a:rPr lang="en-US" sz="3600" dirty="0" err="1" smtClean="0"/>
              <a:t>spiegare</a:t>
            </a:r>
            <a:r>
              <a:rPr lang="en-US" sz="3600" dirty="0" smtClean="0"/>
              <a:t> la </a:t>
            </a:r>
            <a:r>
              <a:rPr lang="en-US" sz="3600" dirty="0" err="1" smtClean="0"/>
              <a:t>disuguaglianza</a:t>
            </a:r>
            <a:r>
              <a:rPr lang="en-US" sz="3600" dirty="0" smtClean="0"/>
              <a:t> </a:t>
            </a:r>
            <a:r>
              <a:rPr lang="en-US" sz="3600" dirty="0" err="1" smtClean="0"/>
              <a:t>etnica</a:t>
            </a:r>
            <a:r>
              <a:rPr lang="en-US" sz="3600" dirty="0" smtClean="0"/>
              <a:t> e </a:t>
            </a:r>
            <a:r>
              <a:rPr lang="en-US" sz="3600" dirty="0" err="1" smtClean="0"/>
              <a:t>razziale</a:t>
            </a:r>
            <a:r>
              <a:rPr lang="en-US" sz="3600" dirty="0" smtClean="0"/>
              <a:t> </a:t>
            </a:r>
            <a:endParaRPr lang="en-US" sz="3600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Atteggiamenti</a:t>
            </a:r>
            <a:r>
              <a:rPr lang="en-US" sz="2500" dirty="0" smtClean="0"/>
              <a:t> e </a:t>
            </a:r>
            <a:r>
              <a:rPr lang="en-US" sz="2500" dirty="0" err="1" smtClean="0"/>
              <a:t>comportamenti</a:t>
            </a:r>
            <a:r>
              <a:rPr lang="en-US" sz="2500" dirty="0" smtClean="0"/>
              <a:t> </a:t>
            </a:r>
            <a:r>
              <a:rPr lang="en-US" sz="2500" dirty="0" err="1" smtClean="0"/>
              <a:t>socialmente</a:t>
            </a:r>
            <a:r>
              <a:rPr lang="en-US" sz="2500" dirty="0" smtClean="0"/>
              <a:t> </a:t>
            </a:r>
            <a:r>
              <a:rPr lang="en-US" sz="2500" dirty="0" err="1" smtClean="0"/>
              <a:t>costruiti</a:t>
            </a: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016A2F-7A8B-4A2E-A0A5-55F047D8139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815" y="2421890"/>
            <a:ext cx="46482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Etnocentrismo</a:t>
            </a:r>
            <a:endParaRPr lang="en-US" b="1" dirty="0"/>
          </a:p>
          <a:p>
            <a:r>
              <a:rPr lang="it-IT" dirty="0" smtClean="0"/>
              <a:t>Atteggiamento per cui una cultura diversa viene giudicata con le categorie della propria cultura</a:t>
            </a:r>
            <a:r>
              <a:rPr lang="it-IT" i="1" dirty="0" smtClean="0"/>
              <a:t>.</a:t>
            </a:r>
            <a:endParaRPr lang="en-US" dirty="0"/>
          </a:p>
        </p:txBody>
      </p:sp>
      <p:sp>
        <p:nvSpPr>
          <p:cNvPr id="8" name="TextBox 5"/>
          <p:cNvSpPr txBox="1"/>
          <p:nvPr/>
        </p:nvSpPr>
        <p:spPr>
          <a:xfrm>
            <a:off x="3733800" y="3749675"/>
            <a:ext cx="4952365" cy="13255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Xenofobia</a:t>
            </a:r>
            <a:endParaRPr lang="en-US" b="1" dirty="0"/>
          </a:p>
          <a:p>
            <a:r>
              <a:rPr lang="it-IT" dirty="0" smtClean="0"/>
              <a:t>Irragionevole timore o odio per gli stranieri o per persone di una cultura diversa</a:t>
            </a:r>
            <a:r>
              <a:rPr lang="it-IT" i="1" dirty="0" smtClean="0"/>
              <a:t>.</a:t>
            </a:r>
            <a:endParaRPr lang="en-US" dirty="0"/>
          </a:p>
        </p:txBody>
      </p:sp>
      <p:sp>
        <p:nvSpPr>
          <p:cNvPr id="9" name="TextBox 5"/>
          <p:cNvSpPr txBox="1"/>
          <p:nvPr/>
        </p:nvSpPr>
        <p:spPr>
          <a:xfrm>
            <a:off x="344805" y="4985385"/>
            <a:ext cx="4596130" cy="13275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Relativismo</a:t>
            </a:r>
            <a:r>
              <a:rPr lang="en-US" b="1" dirty="0" smtClean="0"/>
              <a:t> </a:t>
            </a:r>
            <a:r>
              <a:rPr lang="en-US" b="1" dirty="0" err="1" smtClean="0"/>
              <a:t>culturale</a:t>
            </a:r>
            <a:endParaRPr lang="en-US" b="1" dirty="0"/>
          </a:p>
          <a:p>
            <a:r>
              <a:rPr lang="it-IT" dirty="0" smtClean="0"/>
              <a:t>Atteggiamento per cui una cultura diversa viene giudicata con le categorie sue proprie</a:t>
            </a:r>
            <a:r>
              <a:rPr lang="it-IT" i="1" dirty="0" smtClean="0"/>
              <a:t>.</a:t>
            </a:r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Cultura</a:t>
            </a:r>
            <a:r>
              <a:rPr lang="en-US" sz="3600" dirty="0" smtClean="0"/>
              <a:t>, </a:t>
            </a:r>
            <a:r>
              <a:rPr lang="en-US" sz="3600" dirty="0" err="1" smtClean="0"/>
              <a:t>potere</a:t>
            </a:r>
            <a:r>
              <a:rPr lang="en-US" sz="3600" dirty="0" smtClean="0"/>
              <a:t> e </a:t>
            </a:r>
            <a:r>
              <a:rPr lang="en-US" sz="3600" dirty="0" err="1" smtClean="0"/>
              <a:t>struttura</a:t>
            </a:r>
            <a:r>
              <a:rPr lang="en-US" sz="3600" dirty="0" smtClean="0"/>
              <a:t>: </a:t>
            </a:r>
            <a:r>
              <a:rPr lang="en-US" sz="3600" dirty="0" err="1" smtClean="0"/>
              <a:t>spiegare</a:t>
            </a:r>
            <a:r>
              <a:rPr lang="en-US" sz="3600" dirty="0" smtClean="0"/>
              <a:t> la </a:t>
            </a:r>
            <a:r>
              <a:rPr lang="en-US" sz="3600" dirty="0" err="1" smtClean="0"/>
              <a:t>disuguaglianza</a:t>
            </a:r>
            <a:r>
              <a:rPr lang="en-US" sz="3600" dirty="0" smtClean="0"/>
              <a:t> </a:t>
            </a:r>
            <a:r>
              <a:rPr lang="en-US" sz="3600" dirty="0" err="1" smtClean="0"/>
              <a:t>etnica</a:t>
            </a:r>
            <a:r>
              <a:rPr lang="en-US" sz="3600" dirty="0" smtClean="0"/>
              <a:t> e </a:t>
            </a:r>
            <a:r>
              <a:rPr lang="en-US" sz="3600" dirty="0" err="1" smtClean="0"/>
              <a:t>razziale</a:t>
            </a:r>
            <a:r>
              <a:rPr lang="en-US" sz="3600" dirty="0" smtClean="0"/>
              <a:t> (2)</a:t>
            </a:r>
            <a:endParaRPr lang="en-US" sz="3600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err="1" smtClean="0"/>
              <a:t>Discriminazione</a:t>
            </a:r>
            <a:r>
              <a:rPr lang="en-US" sz="2500" dirty="0" smtClean="0"/>
              <a:t> </a:t>
            </a:r>
            <a:r>
              <a:rPr lang="en-US" sz="2500" dirty="0" err="1" smtClean="0"/>
              <a:t>istituzionale</a:t>
            </a:r>
            <a:r>
              <a:rPr lang="en-US" sz="2500" dirty="0" smtClean="0"/>
              <a:t>: </a:t>
            </a:r>
            <a:r>
              <a:rPr lang="en-US" sz="2500" dirty="0" err="1" smtClean="0"/>
              <a:t>barriere</a:t>
            </a:r>
            <a:r>
              <a:rPr lang="en-US" sz="2500" dirty="0" smtClean="0"/>
              <a:t> </a:t>
            </a:r>
            <a:r>
              <a:rPr lang="en-US" sz="2500" dirty="0" err="1" smtClean="0"/>
              <a:t>strutturali</a:t>
            </a:r>
            <a:r>
              <a:rPr lang="en-US" sz="2500" dirty="0" smtClean="0"/>
              <a:t> </a:t>
            </a:r>
            <a:r>
              <a:rPr lang="en-US" sz="2500" dirty="0" err="1" smtClean="0"/>
              <a:t>all’ugugaglianza</a:t>
            </a:r>
            <a:r>
              <a:rPr lang="en-US" sz="2500" dirty="0" smtClean="0"/>
              <a:t>.</a:t>
            </a:r>
            <a:endParaRPr 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7016A2F-7A8B-4A2E-A0A5-55F047D8139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1055" y="2627630"/>
            <a:ext cx="5271135" cy="164043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Discriminazione</a:t>
            </a:r>
            <a:r>
              <a:rPr lang="en-US" b="1" dirty="0" smtClean="0"/>
              <a:t> </a:t>
            </a:r>
            <a:r>
              <a:rPr lang="en-US" b="1" dirty="0" err="1" smtClean="0"/>
              <a:t>istituzionale</a:t>
            </a:r>
            <a:endParaRPr lang="en-US" b="1" dirty="0"/>
          </a:p>
          <a:p>
            <a:r>
              <a:rPr lang="it-IT" dirty="0" smtClean="0"/>
              <a:t>Trattamento ineguale che deriva </a:t>
            </a:r>
            <a:r>
              <a:rPr lang="it-IT" dirty="0" err="1"/>
              <a:t>deriva</a:t>
            </a:r>
            <a:r>
              <a:rPr lang="it-IT" dirty="0"/>
              <a:t> dall’organizzazione strutturale, dalle</a:t>
            </a:r>
            <a:endParaRPr lang="it-IT" dirty="0"/>
          </a:p>
          <a:p>
            <a:r>
              <a:rPr lang="it-IT" dirty="0"/>
              <a:t>politiche e dalle procedure di istituzioni come il governo, le imprese e le </a:t>
            </a:r>
            <a:r>
              <a:rPr lang="it-IT" dirty="0" smtClean="0"/>
              <a:t>scuole.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dirty="0"/>
              <a:t>©</a:t>
            </a:r>
            <a:r>
              <a:rPr lang="en-US" dirty="0" smtClean="0"/>
              <a:t>2015, McGraw-Hill Education, </a:t>
            </a:r>
            <a:r>
              <a:rPr lang="en-US" dirty="0"/>
              <a:t>All Rights Reserved.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6894</Words>
  <Application>WPS Presentation</Application>
  <PresentationFormat>On-screen Show (4:3)</PresentationFormat>
  <Paragraphs>200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7:  etnie e migrazioni</vt:lpstr>
      <vt:lpstr>Etnie e migrazioni</vt:lpstr>
      <vt:lpstr>Il ruolo della cultura: inventare l’etnia e la razza</vt:lpstr>
      <vt:lpstr>Struttura e potere sociale nei gruppi razziali ed etnici (1)</vt:lpstr>
      <vt:lpstr>Struttura e potere sociale nei gruppi razziali ed etnici (2)</vt:lpstr>
      <vt:lpstr>Struttura e potere sociale nei gruppi razziali ed etnici (3)</vt:lpstr>
      <vt:lpstr>Struttura e potere sociale nei gruppi razziali ed etnici (4)</vt:lpstr>
      <vt:lpstr>Cultura, potere e struttura: spiegare la disuguaglianza etnica e razziale (1)</vt:lpstr>
      <vt:lpstr>Cultura, potere e struttura: spiegare la disuguaglianza etnica e razziale (2)</vt:lpstr>
      <vt:lpstr>Cultura, potere e struttura: spiegare la disuguaglianza etnica e razziale (3)</vt:lpstr>
      <vt:lpstr>Il multiculturalimo</vt:lpstr>
      <vt:lpstr>I movimenti migratori (1)</vt:lpstr>
      <vt:lpstr>I movimenti migratori (2)</vt:lpstr>
      <vt:lpstr>I movimenti migratori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53</cp:revision>
  <dcterms:created xsi:type="dcterms:W3CDTF">2011-08-15T14:37:00Z</dcterms:created>
  <dcterms:modified xsi:type="dcterms:W3CDTF">2017-10-05T12:13:00Z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