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6"/>
  </p:notesMasterIdLst>
  <p:sldIdLst>
    <p:sldId id="256" r:id="rId3"/>
    <p:sldId id="271" r:id="rId4"/>
    <p:sldId id="273" r:id="rId5"/>
    <p:sldId id="284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18" autoAdjust="0"/>
    <p:restoredTop sz="94714" autoAdjust="0"/>
  </p:normalViewPr>
  <p:slideViewPr>
    <p:cSldViewPr>
      <p:cViewPr>
        <p:scale>
          <a:sx n="100" d="100"/>
          <a:sy n="100" d="100"/>
        </p:scale>
        <p:origin x="-7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F5B4ED-7934-450F-80B2-C5F07DA94345}" type="datetimeFigureOut">
              <a:rPr lang="en-US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A66D6C-5197-4C63-8CA8-4131E48FE9E7}" type="slidenum">
              <a:rPr lang="en-US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>
            <a:lvl1pPr algn="l">
              <a:defRPr sz="4400" b="1" baseline="0">
                <a:solidFill>
                  <a:srgbClr val="152460"/>
                </a:solidFill>
              </a:defRPr>
            </a:lvl1pPr>
          </a:lstStyle>
          <a:p>
            <a:r>
              <a:rPr lang="it-IT" dirty="0" smtClean="0"/>
              <a:t>Copertina interna senza filigrana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 della copertina intermedia</a:t>
            </a:r>
            <a:endParaRPr lang="it-IT" dirty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C31EB2-3B0D-411D-88BF-E26A549C99C6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Slide con box doppio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F075A5-31A5-4731-ABA6-30CFD5D21B7B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dirty="0" smtClean="0"/>
              <a:t>Slide con tre box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2B6047F-8048-42D8-8182-4F45CEACEDD9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it-IT" dirty="0" smtClean="0"/>
              <a:t>Titolo dell’immagine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Didascalia dell’immagine.</a:t>
            </a:r>
            <a:endParaRPr lang="it-IT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7F3A634-A7F0-4B50-94F6-A4DFFB207CC4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immagine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2484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0" y="304800"/>
            <a:ext cx="5562600" cy="1219200"/>
          </a:xfrm>
        </p:spPr>
        <p:txBody>
          <a:bodyPr/>
          <a:lstStyle>
            <a:lvl1pPr marL="0" indent="0" algn="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 smtClean="0"/>
              <a:t>Titolo immagine/slide</a:t>
            </a:r>
            <a:endParaRPr lang="it-IT" dirty="0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791CA4-007B-4469-B3B2-3B1ABE243CA8}" type="datetime1">
              <a:rPr lang="en-US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85F95-45A2-40A9-B2D3-CAFE4D09AE59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55AB9A-F6E0-4CB1-A4FB-813A55C1DAFB}" type="datetime1">
              <a:rPr lang="en-US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4D4DA-E59F-46AA-9DA6-C5F8FF5EF18A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676400"/>
            <a:ext cx="8229600" cy="4419600"/>
          </a:xfrm>
        </p:spPr>
        <p:txBody>
          <a:bodyPr/>
          <a:lstStyle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>
            <a:lvl1pPr algn="l">
              <a:defRPr sz="4400" b="1" baseline="0">
                <a:solidFill>
                  <a:srgbClr val="152460"/>
                </a:solidFill>
              </a:defRPr>
            </a:lvl1pPr>
          </a:lstStyle>
          <a:p>
            <a:r>
              <a:rPr lang="it-IT" dirty="0" smtClean="0"/>
              <a:t>Copertina interna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 della copertina intermedia</a:t>
            </a:r>
            <a:endParaRPr lang="it-IT" dirty="0"/>
          </a:p>
        </p:txBody>
      </p:sp>
      <p:sp>
        <p:nvSpPr>
          <p:cNvPr id="5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  <p:pic>
        <p:nvPicPr>
          <p:cNvPr id="6" name="Immagine 5" descr="Logo_UniBG_BLU_trasparenza-03.png"/>
          <p:cNvPicPr>
            <a:picLocks noChangeAspect="1"/>
          </p:cNvPicPr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71800" y="914400"/>
            <a:ext cx="7860792" cy="7921886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Titolo slide con immagine singola</a:t>
            </a:r>
            <a:endParaRPr lang="it-IT" dirty="0"/>
          </a:p>
        </p:txBody>
      </p:sp>
      <p:sp>
        <p:nvSpPr>
          <p:cNvPr id="8" name="Segnaposto immagine 6"/>
          <p:cNvSpPr>
            <a:spLocks noGrp="1"/>
          </p:cNvSpPr>
          <p:nvPr>
            <p:ph type="pic" sz="quarter" idx="11" hasCustomPrompt="1"/>
          </p:nvPr>
        </p:nvSpPr>
        <p:spPr>
          <a:xfrm>
            <a:off x="4876800" y="1752600"/>
            <a:ext cx="3810000" cy="38100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752600"/>
            <a:ext cx="4038600" cy="38100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3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Titolo slide con immagine doppia</a:t>
            </a:r>
            <a:endParaRPr lang="it-IT" dirty="0"/>
          </a:p>
        </p:txBody>
      </p:sp>
      <p:sp>
        <p:nvSpPr>
          <p:cNvPr id="7" name="Segnaposto immagine 6"/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1752600"/>
            <a:ext cx="3733800" cy="18669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8" name="Segnaposto immagine 6"/>
          <p:cNvSpPr>
            <a:spLocks noGrp="1"/>
          </p:cNvSpPr>
          <p:nvPr>
            <p:ph type="pic" sz="quarter" idx="11" hasCustomPrompt="1"/>
          </p:nvPr>
        </p:nvSpPr>
        <p:spPr>
          <a:xfrm>
            <a:off x="4953000" y="3962400"/>
            <a:ext cx="3733800" cy="18669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752600"/>
            <a:ext cx="4038600" cy="18669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Char char="•"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endParaRPr lang="it-IT" dirty="0"/>
          </a:p>
        </p:txBody>
      </p:sp>
      <p:sp>
        <p:nvSpPr>
          <p:cNvPr id="12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962400"/>
            <a:ext cx="4038600" cy="18669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4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Slide con grafico pagina intera</a:t>
            </a:r>
            <a:endParaRPr lang="it-IT" dirty="0"/>
          </a:p>
        </p:txBody>
      </p:sp>
      <p:sp>
        <p:nvSpPr>
          <p:cNvPr id="6" name="Segnaposto grafico 5"/>
          <p:cNvSpPr>
            <a:spLocks noGrp="1"/>
          </p:cNvSpPr>
          <p:nvPr>
            <p:ph type="chart" sz="quarter" idx="13" hasCustomPrompt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0015CE-3A43-4F67-9B11-538BD890A81B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Slide grafico con didascalie</a:t>
            </a:r>
            <a:endParaRPr lang="it-IT" dirty="0"/>
          </a:p>
        </p:txBody>
      </p:sp>
      <p:sp>
        <p:nvSpPr>
          <p:cNvPr id="6" name="Segnaposto grafico 5"/>
          <p:cNvSpPr>
            <a:spLocks noGrp="1"/>
          </p:cNvSpPr>
          <p:nvPr>
            <p:ph type="chart" sz="quarter" idx="13" hasCustomPrompt="1"/>
          </p:nvPr>
        </p:nvSpPr>
        <p:spPr>
          <a:xfrm>
            <a:off x="457200" y="1676400"/>
            <a:ext cx="3733800" cy="4419600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  <p:sp>
        <p:nvSpPr>
          <p:cNvPr id="5" name="Segnaposto testo 9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1676400"/>
            <a:ext cx="4038600" cy="44196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858000" y="6391275"/>
            <a:ext cx="21336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Slide testo semplice con citazioni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600200"/>
            <a:ext cx="7620000" cy="2133600"/>
          </a:xfrm>
        </p:spPr>
        <p:txBody>
          <a:bodyPr>
            <a:normAutofit/>
          </a:bodyPr>
          <a:lstStyle>
            <a:lvl1pPr marL="71755" indent="0">
              <a:buNone/>
              <a:defRPr sz="2600" baseline="0"/>
            </a:lvl1pPr>
          </a:lstStyle>
          <a:p>
            <a:pPr lvl="0"/>
            <a:r>
              <a:rPr lang="it-IT" dirty="0" smtClean="0"/>
              <a:t>Questo è un testo semplice. Si consiglia di non inserire testi di dimensione inferiore ai 18pt per le presentazioni e di 16pt per gli stampati, specialmente se slide multiple su pagina singola</a:t>
            </a:r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4" hasCustomPrompt="1"/>
          </p:nvPr>
        </p:nvSpPr>
        <p:spPr>
          <a:xfrm>
            <a:off x="762000" y="3886200"/>
            <a:ext cx="7620000" cy="2133600"/>
          </a:xfrm>
        </p:spPr>
        <p:txBody>
          <a:bodyPr/>
          <a:lstStyle>
            <a:lvl1pPr marL="71755" indent="0" algn="ctr">
              <a:buNone/>
              <a:defRPr i="1" baseline="0"/>
            </a:lvl1pPr>
          </a:lstStyle>
          <a:p>
            <a:pPr lvl="0"/>
            <a:r>
              <a:rPr lang="it-IT" dirty="0" smtClean="0"/>
              <a:t>Questo formato può essere usato per le citazioni altri elementi testuali da mettere in evidenza.</a:t>
            </a:r>
            <a:endParaRPr 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 smtClean="0"/>
              <a:t>Slide </a:t>
            </a:r>
            <a:r>
              <a:rPr lang="it-IT" dirty="0" err="1" smtClean="0"/>
              <a:t>smart</a:t>
            </a:r>
            <a:r>
              <a:rPr lang="it-IT" dirty="0" smtClean="0"/>
              <a:t> art</a:t>
            </a:r>
            <a:endParaRPr lang="it-IT" dirty="0"/>
          </a:p>
        </p:txBody>
      </p:sp>
      <p:sp>
        <p:nvSpPr>
          <p:cNvPr id="6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Titolo della slide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Questo è un punto elenco di primo livello</a:t>
            </a:r>
            <a:endParaRPr lang="it-IT" dirty="0" smtClean="0"/>
          </a:p>
          <a:p>
            <a:pPr lvl="1"/>
            <a:r>
              <a:rPr lang="it-IT" sz="2400" dirty="0" smtClean="0"/>
              <a:t>Questo è un punto elenco di secondo livello</a:t>
            </a:r>
            <a:endParaRPr lang="it-IT" sz="2400" dirty="0" smtClean="0"/>
          </a:p>
          <a:p>
            <a:pPr lvl="2"/>
            <a:r>
              <a:rPr lang="it-IT" dirty="0" smtClean="0"/>
              <a:t>Evitare di utilizzare punti elenco di terzo livello, laddove necessario usare un testo rientrante corsivo di minimo 18pt nelle presentazioni e di 16pt negli stampati 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0888CF-2418-48E9-923C-06F186381D0E}" type="datetime1">
              <a:rPr lang="en-US"/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DCA0E0-B076-4DED-B41E-0EB6CEFF9F3B}" type="slidenum">
              <a:rPr lang="en-US"/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0" y="6282265"/>
            <a:ext cx="9144000" cy="621772"/>
          </a:xfrm>
          <a:prstGeom prst="rect">
            <a:avLst/>
          </a:prstGeom>
          <a:solidFill>
            <a:srgbClr val="1524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152460"/>
              </a:solidFill>
            </a:endParaRPr>
          </a:p>
        </p:txBody>
      </p:sp>
      <p:pic>
        <p:nvPicPr>
          <p:cNvPr id="8" name="Immagine 7" descr="Logo_UniBG_BIANCO_trasparenza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6200" y="6359149"/>
            <a:ext cx="457200" cy="460754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533400" y="6445539"/>
            <a:ext cx="5323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it-IT" sz="120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UNIVERSITÀ  DEGLI  STUDI </a:t>
            </a:r>
            <a:r>
              <a:rPr lang="it-IT" sz="1200" baseline="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 </a:t>
            </a:r>
            <a:r>
              <a:rPr lang="it-IT" sz="1200" dirty="0" err="1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DI</a:t>
            </a:r>
            <a:r>
              <a:rPr lang="it-IT" sz="120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  BERGAMO</a:t>
            </a:r>
            <a:endParaRPr lang="it-IT" sz="1200" dirty="0">
              <a:solidFill>
                <a:srgbClr val="E9E9E9"/>
              </a:solidFill>
              <a:latin typeface="Bodoni SvtyTwo ITC TT-Book"/>
              <a:cs typeface="Bodoni SvtyTwo ITC TT-Boo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j-ea"/>
          <a:cs typeface="Verdana" panose="020B0604030504040204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52460"/>
        </a:buClr>
        <a:buSzPct val="122000"/>
        <a:buFont typeface="Arial" panose="020B0604020202020204"/>
        <a:buChar char="•"/>
        <a:defRPr sz="2800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1pPr>
      <a:lvl2pPr marL="741680" indent="-284480" algn="l" defTabSz="457200" rtl="0" eaLnBrk="1" latinLnBrk="0" hangingPunct="1">
        <a:spcBef>
          <a:spcPct val="20000"/>
        </a:spcBef>
        <a:buClr>
          <a:srgbClr val="152460"/>
        </a:buClr>
        <a:buSzPct val="76000"/>
        <a:buFont typeface="Courier New" panose="02070309020205020404"/>
        <a:buChar char="o"/>
        <a:defRPr sz="2400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2pPr>
      <a:lvl3pPr marL="964565" indent="0" algn="just" defTabSz="457200" rtl="0" eaLnBrk="1" latinLnBrk="0" hangingPunct="1">
        <a:spcBef>
          <a:spcPts val="600"/>
        </a:spcBef>
        <a:spcAft>
          <a:spcPts val="600"/>
        </a:spcAft>
        <a:buFontTx/>
        <a:buNone/>
        <a:defRPr sz="1800" i="1" kern="1200" baseline="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/>
          <a:ea typeface="+mn-ea"/>
          <a:cs typeface="Verdana" panose="020B0604030504040204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/>
          <a:ea typeface="+mn-ea"/>
          <a:cs typeface="Verdana" panose="020B060403050404020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Capitolo</a:t>
            </a:r>
            <a:r>
              <a:rPr lang="en-US" dirty="0" smtClean="0"/>
              <a:t> 10: </a:t>
            </a:r>
            <a:br>
              <a:rPr lang="en-US" dirty="0" smtClean="0"/>
            </a:br>
            <a:r>
              <a:rPr lang="en-US" dirty="0" smtClean="0"/>
              <a:t>la </a:t>
            </a:r>
            <a:r>
              <a:rPr lang="en-US" smtClean="0"/>
              <a:t>devianza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 smtClean="0"/>
              <a:t>Sociologia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Generale</a:t>
            </a:r>
            <a:r>
              <a:rPr lang="en-US" altLang="en-US" i="1" dirty="0" smtClean="0"/>
              <a:t> </a:t>
            </a:r>
            <a:endParaRPr lang="en-US" altLang="en-US" i="1" dirty="0" smtClean="0"/>
          </a:p>
          <a:p>
            <a:pPr eaLnBrk="1" hangingPunct="1"/>
            <a:r>
              <a:rPr lang="en-US" altLang="en-US" i="1" dirty="0" smtClean="0"/>
              <a:t>1e McGraw-Hill, 2015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Spiegare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(4)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spc="-20" dirty="0" err="1" smtClean="0"/>
              <a:t>Devianza</a:t>
            </a:r>
            <a:r>
              <a:rPr lang="en-US" sz="2000" spc="-20" dirty="0" smtClean="0"/>
              <a:t> e </a:t>
            </a:r>
            <a:r>
              <a:rPr lang="en-US" sz="2000" spc="-20" dirty="0" err="1" smtClean="0"/>
              <a:t>struttura</a:t>
            </a:r>
            <a:r>
              <a:rPr lang="en-US" sz="2000" spc="-20" dirty="0" smtClean="0"/>
              <a:t>: la </a:t>
            </a:r>
            <a:r>
              <a:rPr lang="en-US" sz="2000" spc="-20" dirty="0" err="1" smtClean="0"/>
              <a:t>teoria</a:t>
            </a:r>
            <a:r>
              <a:rPr lang="en-US" sz="2000" spc="-20" dirty="0" smtClean="0"/>
              <a:t> </a:t>
            </a:r>
            <a:r>
              <a:rPr lang="en-US" sz="2000" spc="-20" dirty="0" err="1" smtClean="0"/>
              <a:t>delle</a:t>
            </a:r>
            <a:r>
              <a:rPr lang="en-US" sz="2000" spc="-20" dirty="0" smtClean="0"/>
              <a:t> </a:t>
            </a:r>
            <a:r>
              <a:rPr lang="en-US" sz="2000" spc="-20" dirty="0" err="1" smtClean="0"/>
              <a:t>tensioni</a:t>
            </a:r>
            <a:r>
              <a:rPr lang="en-US" sz="2000" spc="-20" dirty="0" smtClean="0"/>
              <a:t> </a:t>
            </a:r>
            <a:r>
              <a:rPr lang="en-US" sz="2000" spc="-20" dirty="0" err="1" smtClean="0"/>
              <a:t>strutturali</a:t>
            </a:r>
            <a:r>
              <a:rPr lang="en-US" sz="2000" spc="-20" dirty="0" smtClean="0"/>
              <a:t> </a:t>
            </a:r>
            <a:r>
              <a:rPr lang="en-US" sz="2000" spc="-20" dirty="0" err="1" smtClean="0"/>
              <a:t>di</a:t>
            </a:r>
            <a:r>
              <a:rPr lang="en-US" sz="2000" spc="-20" dirty="0" smtClean="0"/>
              <a:t> Merton.</a:t>
            </a:r>
            <a:endParaRPr lang="en-US" sz="2000" spc="-20" dirty="0" smtClean="0"/>
          </a:p>
          <a:p>
            <a:pPr lvl="2">
              <a:defRPr/>
            </a:pPr>
            <a:r>
              <a:rPr lang="en-US" sz="1600" i="1" dirty="0" err="1" smtClean="0"/>
              <a:t>Innovazione</a:t>
            </a:r>
            <a:r>
              <a:rPr lang="en-US" sz="1600" dirty="0" smtClean="0"/>
              <a:t>: </a:t>
            </a:r>
            <a:r>
              <a:rPr lang="en-US" sz="1600" dirty="0" err="1" smtClean="0"/>
              <a:t>mancata</a:t>
            </a:r>
            <a:r>
              <a:rPr lang="en-US" sz="1600" dirty="0" smtClean="0"/>
              <a:t> </a:t>
            </a:r>
            <a:r>
              <a:rPr lang="en-US" sz="1600" dirty="0" err="1" smtClean="0"/>
              <a:t>accettazione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mezzi</a:t>
            </a:r>
            <a:r>
              <a:rPr lang="en-US" sz="1600" dirty="0" smtClean="0"/>
              <a:t> </a:t>
            </a:r>
            <a:r>
              <a:rPr lang="en-US" sz="1600" dirty="0" err="1" smtClean="0"/>
              <a:t>considerati</a:t>
            </a:r>
            <a:r>
              <a:rPr lang="en-US" sz="1600" dirty="0" smtClean="0"/>
              <a:t> </a:t>
            </a:r>
            <a:r>
              <a:rPr lang="en-US" sz="1600" dirty="0" err="1" smtClean="0"/>
              <a:t>legittimi</a:t>
            </a:r>
            <a:r>
              <a:rPr lang="en-US" sz="1600" dirty="0" smtClean="0"/>
              <a:t> per </a:t>
            </a:r>
            <a:r>
              <a:rPr lang="en-US" sz="1600" dirty="0" err="1" smtClean="0"/>
              <a:t>raggiungere</a:t>
            </a:r>
            <a:r>
              <a:rPr lang="en-US" sz="1600" dirty="0" smtClean="0"/>
              <a:t> </a:t>
            </a:r>
            <a:r>
              <a:rPr lang="en-US" sz="1600" dirty="0" err="1" smtClean="0"/>
              <a:t>una</a:t>
            </a:r>
            <a:r>
              <a:rPr lang="en-US" sz="1600" dirty="0" smtClean="0"/>
              <a:t> meta </a:t>
            </a:r>
            <a:r>
              <a:rPr lang="en-US" sz="1600" dirty="0" err="1" smtClean="0"/>
              <a:t>sociale</a:t>
            </a:r>
            <a:r>
              <a:rPr lang="en-US" sz="1600" dirty="0" smtClean="0"/>
              <a:t>, </a:t>
            </a:r>
            <a:r>
              <a:rPr lang="en-US" sz="1600" dirty="0" err="1" smtClean="0"/>
              <a:t>mentre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continua a </a:t>
            </a:r>
            <a:r>
              <a:rPr lang="en-US" sz="1600" dirty="0" err="1" smtClean="0"/>
              <a:t>credere</a:t>
            </a:r>
            <a:r>
              <a:rPr lang="en-US" sz="1600" dirty="0" smtClean="0"/>
              <a:t> in </a:t>
            </a:r>
            <a:r>
              <a:rPr lang="en-US" sz="1600" dirty="0" err="1" smtClean="0"/>
              <a:t>essa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2">
              <a:defRPr/>
            </a:pPr>
            <a:r>
              <a:rPr lang="en-US" sz="1600" i="1" dirty="0" err="1" smtClean="0"/>
              <a:t>Ritualismo</a:t>
            </a:r>
            <a:r>
              <a:rPr lang="en-US" sz="1600" dirty="0" smtClean="0"/>
              <a:t>: </a:t>
            </a:r>
            <a:r>
              <a:rPr lang="en-US" sz="1600" dirty="0" err="1" smtClean="0"/>
              <a:t>riproduzione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comportamenti</a:t>
            </a:r>
            <a:r>
              <a:rPr lang="en-US" sz="1600" dirty="0" smtClean="0"/>
              <a:t> </a:t>
            </a:r>
            <a:r>
              <a:rPr lang="en-US" sz="1600" dirty="0" err="1" smtClean="0"/>
              <a:t>senza</a:t>
            </a:r>
            <a:r>
              <a:rPr lang="en-US" sz="1600" dirty="0" smtClean="0"/>
              <a:t> </a:t>
            </a:r>
            <a:r>
              <a:rPr lang="en-US" sz="1600" dirty="0" err="1" smtClean="0"/>
              <a:t>adesione</a:t>
            </a:r>
            <a:r>
              <a:rPr lang="en-US" sz="1600" dirty="0" smtClean="0"/>
              <a:t> </a:t>
            </a:r>
            <a:r>
              <a:rPr lang="en-US" sz="1600" dirty="0" err="1" smtClean="0"/>
              <a:t>alle</a:t>
            </a:r>
            <a:r>
              <a:rPr lang="en-US" sz="1600" dirty="0" smtClean="0"/>
              <a:t> mete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2">
              <a:defRPr/>
            </a:pPr>
            <a:r>
              <a:rPr lang="en-US" sz="1600" i="1" dirty="0" err="1" smtClean="0"/>
              <a:t>Ritirata</a:t>
            </a:r>
            <a:r>
              <a:rPr lang="en-US" sz="1600" dirty="0" smtClean="0"/>
              <a:t>: </a:t>
            </a:r>
            <a:r>
              <a:rPr lang="en-US" sz="1600" dirty="0" err="1" smtClean="0"/>
              <a:t>l’isolamento</a:t>
            </a:r>
            <a:r>
              <a:rPr lang="en-US" sz="1600" dirty="0" smtClean="0"/>
              <a:t> e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ritiro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derivano</a:t>
            </a:r>
            <a:r>
              <a:rPr lang="en-US" sz="1600" dirty="0" smtClean="0"/>
              <a:t> </a:t>
            </a:r>
            <a:r>
              <a:rPr lang="en-US" sz="1600" dirty="0" err="1" smtClean="0"/>
              <a:t>dalla</a:t>
            </a:r>
            <a:r>
              <a:rPr lang="en-US" sz="1600" dirty="0" smtClean="0"/>
              <a:t> </a:t>
            </a:r>
            <a:r>
              <a:rPr lang="en-US" sz="1600" dirty="0" err="1" smtClean="0"/>
              <a:t>mancanza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accesso</a:t>
            </a:r>
            <a:r>
              <a:rPr lang="en-US" sz="1600" dirty="0" smtClean="0"/>
              <a:t> </a:t>
            </a:r>
            <a:r>
              <a:rPr lang="en-US" sz="1600" dirty="0" err="1" smtClean="0"/>
              <a:t>ai</a:t>
            </a:r>
            <a:r>
              <a:rPr lang="en-US" sz="1600" dirty="0" smtClean="0"/>
              <a:t> </a:t>
            </a:r>
            <a:r>
              <a:rPr lang="en-US" sz="1600" dirty="0" err="1" smtClean="0"/>
              <a:t>mezzi</a:t>
            </a:r>
            <a:r>
              <a:rPr lang="en-US" sz="1600" dirty="0" smtClean="0"/>
              <a:t> e </a:t>
            </a:r>
            <a:r>
              <a:rPr lang="en-US" sz="1600" dirty="0" err="1" smtClean="0"/>
              <a:t>dal</a:t>
            </a:r>
            <a:r>
              <a:rPr lang="en-US" sz="1600" dirty="0" smtClean="0"/>
              <a:t> </a:t>
            </a:r>
            <a:r>
              <a:rPr lang="en-US" sz="1600" dirty="0" err="1" smtClean="0"/>
              <a:t>rifiuto</a:t>
            </a:r>
            <a:r>
              <a:rPr lang="en-US" sz="1600" dirty="0" smtClean="0"/>
              <a:t> </a:t>
            </a:r>
            <a:r>
              <a:rPr lang="en-US" sz="1600" dirty="0" err="1" smtClean="0"/>
              <a:t>delle</a:t>
            </a:r>
            <a:r>
              <a:rPr lang="en-US" sz="1600" dirty="0" smtClean="0"/>
              <a:t> mete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2">
              <a:defRPr/>
            </a:pPr>
            <a:r>
              <a:rPr lang="en-US" sz="1600" i="1" dirty="0" err="1" smtClean="0"/>
              <a:t>Ribellione</a:t>
            </a:r>
            <a:r>
              <a:rPr lang="en-US" sz="1600" dirty="0" smtClean="0"/>
              <a:t>: </a:t>
            </a:r>
            <a:r>
              <a:rPr lang="en-US" sz="1600" dirty="0" err="1" smtClean="0"/>
              <a:t>creazione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nuove</a:t>
            </a:r>
            <a:r>
              <a:rPr lang="en-US" sz="1600" dirty="0" smtClean="0"/>
              <a:t> mete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 e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nuovi</a:t>
            </a:r>
            <a:r>
              <a:rPr lang="en-US" sz="1600" dirty="0" smtClean="0"/>
              <a:t> </a:t>
            </a:r>
            <a:r>
              <a:rPr lang="en-US" sz="1600" dirty="0" err="1" smtClean="0"/>
              <a:t>mezzi</a:t>
            </a:r>
            <a:r>
              <a:rPr lang="en-US" sz="1600" dirty="0" smtClean="0"/>
              <a:t> per </a:t>
            </a:r>
            <a:r>
              <a:rPr lang="en-US" sz="1600" dirty="0" err="1" smtClean="0"/>
              <a:t>raggiungerli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3A6056E-CA6F-4A3B-94C2-9134BA10E639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059045"/>
            <a:ext cx="72390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Teoria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delle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tensioni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strutturali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La </a:t>
            </a:r>
            <a:r>
              <a:rPr lang="en-US" sz="1600" dirty="0" err="1" smtClean="0"/>
              <a:t>tensione</a:t>
            </a:r>
            <a:r>
              <a:rPr lang="en-US" sz="1600" dirty="0" smtClean="0"/>
              <a:t> o la </a:t>
            </a:r>
            <a:r>
              <a:rPr lang="en-US" sz="1600" dirty="0" err="1" smtClean="0"/>
              <a:t>pressione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deriva</a:t>
            </a:r>
            <a:r>
              <a:rPr lang="en-US" sz="1600" dirty="0" smtClean="0"/>
              <a:t> </a:t>
            </a:r>
            <a:r>
              <a:rPr lang="en-US" sz="1600" dirty="0" err="1" smtClean="0"/>
              <a:t>dalla</a:t>
            </a:r>
            <a:r>
              <a:rPr lang="en-US" sz="1600" dirty="0" smtClean="0"/>
              <a:t> </a:t>
            </a:r>
            <a:r>
              <a:rPr lang="en-US" sz="1600" dirty="0" err="1" smtClean="0"/>
              <a:t>scarsità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mezzi</a:t>
            </a:r>
            <a:r>
              <a:rPr lang="en-US" sz="1600" dirty="0" smtClean="0"/>
              <a:t> </a:t>
            </a:r>
            <a:r>
              <a:rPr lang="en-US" sz="1600" dirty="0" err="1" smtClean="0"/>
              <a:t>disponibili</a:t>
            </a:r>
            <a:r>
              <a:rPr lang="en-US" sz="1600" dirty="0" smtClean="0"/>
              <a:t> per </a:t>
            </a:r>
            <a:r>
              <a:rPr lang="en-US" sz="1600" dirty="0" err="1" smtClean="0"/>
              <a:t>raggiungere</a:t>
            </a:r>
            <a:r>
              <a:rPr lang="en-US" sz="1600" dirty="0" smtClean="0"/>
              <a:t> mete </a:t>
            </a:r>
            <a:r>
              <a:rPr lang="en-US" sz="1600" dirty="0" err="1" smtClean="0"/>
              <a:t>culturalmente</a:t>
            </a:r>
            <a:r>
              <a:rPr lang="en-US" sz="1600" dirty="0" smtClean="0"/>
              <a:t> definite, conduce a </a:t>
            </a:r>
            <a:r>
              <a:rPr lang="en-US" sz="1600" dirty="0" err="1" smtClean="0"/>
              <a:t>mettere</a:t>
            </a:r>
            <a:r>
              <a:rPr lang="en-US" sz="1600" dirty="0" smtClean="0"/>
              <a:t> in </a:t>
            </a:r>
            <a:r>
              <a:rPr lang="en-US" sz="1600" dirty="0" err="1" smtClean="0"/>
              <a:t>atto</a:t>
            </a:r>
            <a:r>
              <a:rPr lang="en-US" sz="1600" dirty="0" smtClean="0"/>
              <a:t> </a:t>
            </a:r>
            <a:r>
              <a:rPr lang="en-US" sz="1600" dirty="0" err="1" smtClean="0"/>
              <a:t>comportamenti</a:t>
            </a:r>
            <a:r>
              <a:rPr lang="en-US" sz="1600" dirty="0" smtClean="0"/>
              <a:t> </a:t>
            </a:r>
            <a:r>
              <a:rPr lang="en-US" sz="1600" dirty="0" err="1" smtClean="0"/>
              <a:t>devianti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Cultura</a:t>
            </a:r>
            <a:r>
              <a:rPr lang="en-US" sz="4000" dirty="0" smtClean="0"/>
              <a:t> e </a:t>
            </a:r>
            <a:r>
              <a:rPr lang="en-US" sz="4000" dirty="0" err="1" smtClean="0"/>
              <a:t>devianza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smtClean="0"/>
              <a:t>i </a:t>
            </a:r>
            <a:r>
              <a:rPr lang="en-US" sz="4000" dirty="0" err="1" smtClean="0"/>
              <a:t>corpi</a:t>
            </a:r>
            <a:r>
              <a:rPr lang="en-US" sz="4000" dirty="0" smtClean="0"/>
              <a:t> </a:t>
            </a:r>
            <a:r>
              <a:rPr lang="en-US" sz="4000" dirty="0" err="1" smtClean="0"/>
              <a:t>devianti</a:t>
            </a:r>
            <a:endParaRPr lang="en-US" sz="4000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Peso del </a:t>
            </a:r>
            <a:r>
              <a:rPr lang="en-US" dirty="0" err="1" smtClean="0"/>
              <a:t>corpo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Modellamento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corpi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Ripensare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corpo</a:t>
            </a:r>
            <a:r>
              <a:rPr lang="en-US" dirty="0" smtClean="0"/>
              <a:t> </a:t>
            </a:r>
            <a:r>
              <a:rPr lang="en-US" dirty="0" err="1" smtClean="0"/>
              <a:t>disabile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592DA5F-3538-4994-B8FE-341FA8A85DC8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548380"/>
            <a:ext cx="6106160" cy="10199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Ultraconformismo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Attenersi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estremo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aspettative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649470"/>
            <a:ext cx="3074670" cy="16346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Devianza</a:t>
            </a:r>
            <a:r>
              <a:rPr lang="en-US" b="1" dirty="0" smtClean="0"/>
              <a:t> </a:t>
            </a:r>
            <a:r>
              <a:rPr lang="en-US" b="1" dirty="0" err="1" smtClean="0"/>
              <a:t>positiva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Atteggiamento</a:t>
            </a:r>
            <a:r>
              <a:rPr lang="en-US" dirty="0" smtClean="0"/>
              <a:t> </a:t>
            </a:r>
            <a:r>
              <a:rPr lang="en-US" dirty="0" err="1" smtClean="0"/>
              <a:t>ultraconformista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riceve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risposta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35195" y="4429760"/>
            <a:ext cx="3875405" cy="163672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Normalizzazione</a:t>
            </a:r>
            <a:endParaRPr lang="en-US" b="1" dirty="0"/>
          </a:p>
          <a:p>
            <a:pPr>
              <a:defRPr/>
            </a:pPr>
            <a:r>
              <a:rPr lang="en-US" dirty="0" smtClean="0"/>
              <a:t>Un </a:t>
            </a:r>
            <a:r>
              <a:rPr lang="en-US" dirty="0" err="1" smtClean="0"/>
              <a:t>mutamento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quale</a:t>
            </a:r>
            <a:r>
              <a:rPr lang="en-US" dirty="0" smtClean="0"/>
              <a:t> un </a:t>
            </a:r>
            <a:r>
              <a:rPr lang="en-US" dirty="0" err="1" smtClean="0"/>
              <a:t>comportamento</a:t>
            </a:r>
            <a:r>
              <a:rPr lang="en-US" dirty="0" smtClean="0"/>
              <a:t> prima </a:t>
            </a:r>
            <a:r>
              <a:rPr lang="en-US" dirty="0" err="1" smtClean="0"/>
              <a:t>definito</a:t>
            </a:r>
            <a:r>
              <a:rPr lang="en-US" dirty="0" smtClean="0"/>
              <a:t> come </a:t>
            </a:r>
            <a:r>
              <a:rPr lang="en-US" dirty="0" err="1" smtClean="0"/>
              <a:t>deviante</a:t>
            </a:r>
            <a:r>
              <a:rPr lang="en-US" dirty="0" smtClean="0"/>
              <a:t> è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accettato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Potere</a:t>
            </a:r>
            <a:r>
              <a:rPr lang="en-US" dirty="0" smtClean="0"/>
              <a:t> e </a:t>
            </a:r>
            <a:r>
              <a:rPr lang="en-US" dirty="0" err="1" smtClean="0"/>
              <a:t>devianza</a:t>
            </a:r>
            <a:endParaRPr 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2"/>
            <a:r>
              <a:rPr lang="en-US" dirty="0" smtClean="0"/>
              <a:t>Il </a:t>
            </a:r>
            <a:r>
              <a:rPr lang="en-US" dirty="0" err="1" smtClean="0"/>
              <a:t>potere</a:t>
            </a:r>
            <a:r>
              <a:rPr lang="en-US" dirty="0" smtClean="0"/>
              <a:t> è </a:t>
            </a:r>
            <a:r>
              <a:rPr lang="en-US" dirty="0" err="1" smtClean="0"/>
              <a:t>connesso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produzione</a:t>
            </a:r>
            <a:r>
              <a:rPr lang="en-US" dirty="0" smtClean="0"/>
              <a:t>\</a:t>
            </a:r>
            <a:r>
              <a:rPr lang="en-US" dirty="0" err="1" smtClean="0"/>
              <a:t>riproduzione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nostri</a:t>
            </a:r>
            <a:r>
              <a:rPr lang="en-US" dirty="0" smtClean="0"/>
              <a:t> </a:t>
            </a:r>
            <a:r>
              <a:rPr lang="en-US" dirty="0" err="1" smtClean="0"/>
              <a:t>assunti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base </a:t>
            </a:r>
            <a:r>
              <a:rPr lang="en-US" dirty="0" err="1" smtClean="0"/>
              <a:t>relativi</a:t>
            </a:r>
            <a:r>
              <a:rPr lang="en-US" dirty="0" smtClean="0"/>
              <a:t> a </a:t>
            </a:r>
            <a:r>
              <a:rPr lang="en-US" dirty="0" err="1" smtClean="0"/>
              <a:t>ciò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è </a:t>
            </a:r>
            <a:r>
              <a:rPr lang="en-US" dirty="0" err="1" smtClean="0"/>
              <a:t>normale</a:t>
            </a:r>
            <a:r>
              <a:rPr lang="en-US" dirty="0" smtClean="0"/>
              <a:t> e </a:t>
            </a:r>
            <a:r>
              <a:rPr lang="en-US" dirty="0" err="1" smtClean="0"/>
              <a:t>ciò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è </a:t>
            </a:r>
            <a:r>
              <a:rPr lang="en-US" dirty="0" err="1" smtClean="0"/>
              <a:t>deviante</a:t>
            </a:r>
            <a:r>
              <a:rPr lang="en-US" dirty="0" smtClean="0"/>
              <a:t>.</a:t>
            </a:r>
            <a:endParaRPr lang="en-US" sz="2200" dirty="0" smtClean="0"/>
          </a:p>
          <a:p>
            <a:pPr marL="571500" lvl="2"/>
            <a:r>
              <a:rPr lang="en-US" dirty="0" smtClean="0"/>
              <a:t>Il </a:t>
            </a:r>
            <a:r>
              <a:rPr lang="en-US" dirty="0" err="1" smtClean="0"/>
              <a:t>potere</a:t>
            </a:r>
            <a:r>
              <a:rPr lang="en-US" dirty="0" smtClean="0"/>
              <a:t> </a:t>
            </a:r>
            <a:r>
              <a:rPr lang="en-US" dirty="0" err="1" smtClean="0"/>
              <a:t>determina</a:t>
            </a:r>
            <a:r>
              <a:rPr lang="en-US" dirty="0" smtClean="0"/>
              <a:t> se e come le </a:t>
            </a:r>
            <a:r>
              <a:rPr lang="en-US" dirty="0" err="1" smtClean="0"/>
              <a:t>norme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applicate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devianti</a:t>
            </a:r>
            <a:r>
              <a:rPr lang="en-US" dirty="0" smtClean="0"/>
              <a:t> </a:t>
            </a:r>
            <a:r>
              <a:rPr lang="en-US" dirty="0" err="1" smtClean="0"/>
              <a:t>repressi</a:t>
            </a:r>
            <a:r>
              <a:rPr lang="en-US" dirty="0" smtClean="0"/>
              <a:t>.</a:t>
            </a:r>
            <a:endParaRPr lang="en-US" sz="2200" dirty="0" smtClean="0"/>
          </a:p>
          <a:p>
            <a:pPr marL="571500" lvl="2"/>
            <a:r>
              <a:rPr lang="en-US" dirty="0" err="1" smtClean="0"/>
              <a:t>L’accesso</a:t>
            </a:r>
            <a:r>
              <a:rPr lang="en-US" dirty="0" smtClean="0"/>
              <a:t> al </a:t>
            </a:r>
            <a:r>
              <a:rPr lang="en-US" dirty="0" err="1" smtClean="0"/>
              <a:t>potere</a:t>
            </a:r>
            <a:r>
              <a:rPr lang="en-US" dirty="0" smtClean="0"/>
              <a:t> </a:t>
            </a:r>
            <a:r>
              <a:rPr lang="en-US" dirty="0" err="1" smtClean="0"/>
              <a:t>consente</a:t>
            </a:r>
            <a:r>
              <a:rPr lang="en-US" dirty="0" smtClean="0"/>
              <a:t> ad </a:t>
            </a:r>
            <a:r>
              <a:rPr lang="en-US" dirty="0" err="1" smtClean="0"/>
              <a:t>alcuni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privilegiati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impegnarsi</a:t>
            </a:r>
            <a:r>
              <a:rPr lang="en-US" dirty="0" smtClean="0"/>
              <a:t> in </a:t>
            </a:r>
            <a:r>
              <a:rPr lang="en-US" dirty="0" err="1" smtClean="0"/>
              <a:t>specifiche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devianza</a:t>
            </a:r>
            <a:r>
              <a:rPr lang="en-US" dirty="0" smtClean="0"/>
              <a:t>.</a:t>
            </a: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E902B90-7491-4633-BDA0-C48B7E771DCD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45720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Crimini</a:t>
            </a:r>
            <a:r>
              <a:rPr lang="en-US" b="1" dirty="0" smtClean="0"/>
              <a:t> </a:t>
            </a:r>
            <a:r>
              <a:rPr lang="en-US" b="1" dirty="0" err="1" smtClean="0"/>
              <a:t>dei</a:t>
            </a:r>
            <a:r>
              <a:rPr lang="en-US" b="1" dirty="0" smtClean="0"/>
              <a:t> “</a:t>
            </a:r>
            <a:r>
              <a:rPr lang="en-US" b="1" dirty="0" err="1" smtClean="0"/>
              <a:t>colletti</a:t>
            </a:r>
            <a:r>
              <a:rPr lang="en-US" b="1" dirty="0" smtClean="0"/>
              <a:t> </a:t>
            </a:r>
            <a:r>
              <a:rPr lang="en-US" b="1" dirty="0" err="1" smtClean="0"/>
              <a:t>bianchi</a:t>
            </a:r>
            <a:r>
              <a:rPr lang="en-US" b="1" dirty="0" smtClean="0"/>
              <a:t>”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Crimini</a:t>
            </a:r>
            <a:r>
              <a:rPr lang="en-US" dirty="0" smtClean="0"/>
              <a:t> </a:t>
            </a:r>
            <a:r>
              <a:rPr lang="en-US" dirty="0" err="1" smtClean="0"/>
              <a:t>commessi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dotate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elevato</a:t>
            </a:r>
            <a:r>
              <a:rPr lang="en-US" dirty="0" smtClean="0"/>
              <a:t> status </a:t>
            </a:r>
            <a:r>
              <a:rPr lang="en-US" dirty="0" err="1" smtClean="0"/>
              <a:t>sociale</a:t>
            </a:r>
            <a:r>
              <a:rPr lang="en-US" dirty="0" smtClean="0"/>
              <a:t>, </a:t>
            </a:r>
            <a:r>
              <a:rPr lang="en-US" dirty="0" err="1" smtClean="0"/>
              <a:t>nell’esercizio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professioni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e </a:t>
            </a:r>
            <a:r>
              <a:rPr lang="en-US" dirty="0" err="1" smtClean="0"/>
              <a:t>devianza</a:t>
            </a:r>
            <a:endParaRPr 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Controllo</a:t>
            </a:r>
            <a:r>
              <a:rPr lang="en-US" sz="2400" dirty="0" smtClean="0"/>
              <a:t> </a:t>
            </a:r>
            <a:r>
              <a:rPr lang="en-US" sz="2400" dirty="0" err="1" smtClean="0"/>
              <a:t>interno</a:t>
            </a:r>
            <a:r>
              <a:rPr lang="en-US" sz="2400" dirty="0" smtClean="0"/>
              <a:t>: </a:t>
            </a:r>
            <a:r>
              <a:rPr lang="en-US" sz="2400" dirty="0" err="1" smtClean="0"/>
              <a:t>socializzazione</a:t>
            </a:r>
            <a:endParaRPr lang="en-US" sz="2400" dirty="0" smtClean="0"/>
          </a:p>
          <a:p>
            <a:r>
              <a:rPr lang="en-US" sz="2400" dirty="0" err="1" smtClean="0"/>
              <a:t>Pressioni</a:t>
            </a:r>
            <a:r>
              <a:rPr lang="en-US" sz="2400" dirty="0" smtClean="0"/>
              <a:t> </a:t>
            </a:r>
            <a:r>
              <a:rPr lang="en-US" sz="2400" dirty="0" err="1" smtClean="0"/>
              <a:t>esterne</a:t>
            </a:r>
            <a:r>
              <a:rPr lang="en-US" sz="2400" dirty="0" smtClean="0"/>
              <a:t>: la </a:t>
            </a:r>
            <a:r>
              <a:rPr lang="en-US" sz="2400" dirty="0" err="1" smtClean="0"/>
              <a:t>teoria</a:t>
            </a:r>
            <a:r>
              <a:rPr lang="en-US" sz="2400" dirty="0" smtClean="0"/>
              <a:t> del </a:t>
            </a:r>
            <a:r>
              <a:rPr lang="en-US" sz="2400" dirty="0" err="1" smtClean="0"/>
              <a:t>controllo</a:t>
            </a:r>
            <a:r>
              <a:rPr lang="en-US" sz="2400" dirty="0" smtClean="0"/>
              <a:t>.</a:t>
            </a:r>
            <a:endParaRPr lang="en-US" sz="2300" dirty="0" smtClean="0"/>
          </a:p>
          <a:p>
            <a:pPr lvl="2"/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agenti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socializzazione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agenzie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(non vale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viceversa</a:t>
            </a:r>
            <a:r>
              <a:rPr lang="en-US" dirty="0" smtClean="0"/>
              <a:t>).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C85858F-13D7-4406-886E-E507FB979B24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581400"/>
            <a:ext cx="3975735" cy="119256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Controllo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sociale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L’insieme</a:t>
            </a:r>
            <a:r>
              <a:rPr lang="en-US" sz="1600" dirty="0" smtClean="0"/>
              <a:t> </a:t>
            </a:r>
            <a:r>
              <a:rPr lang="en-US" sz="1600" dirty="0" err="1" smtClean="0"/>
              <a:t>degli</a:t>
            </a:r>
            <a:r>
              <a:rPr lang="en-US" sz="1600" dirty="0" smtClean="0"/>
              <a:t> </a:t>
            </a:r>
            <a:r>
              <a:rPr lang="en-US" sz="1600" dirty="0" err="1" smtClean="0"/>
              <a:t>incentivi</a:t>
            </a:r>
            <a:r>
              <a:rPr lang="en-US" sz="1600" dirty="0" smtClean="0"/>
              <a:t> e </a:t>
            </a:r>
            <a:r>
              <a:rPr lang="en-US" sz="1600" dirty="0" err="1" smtClean="0"/>
              <a:t>delle</a:t>
            </a:r>
            <a:r>
              <a:rPr lang="en-US" sz="1600" dirty="0" smtClean="0"/>
              <a:t> </a:t>
            </a:r>
            <a:r>
              <a:rPr lang="en-US" sz="1600" dirty="0" err="1" smtClean="0"/>
              <a:t>punizioni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assicurano</a:t>
            </a:r>
            <a:r>
              <a:rPr lang="en-US" sz="1600" dirty="0" smtClean="0"/>
              <a:t> la </a:t>
            </a:r>
            <a:r>
              <a:rPr lang="en-US" sz="1600" dirty="0" err="1" smtClean="0"/>
              <a:t>conformità</a:t>
            </a:r>
            <a:r>
              <a:rPr lang="en-US" sz="1600" dirty="0" smtClean="0"/>
              <a:t> </a:t>
            </a:r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norme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5181600"/>
            <a:ext cx="6642100" cy="119259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Agenzie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controllo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sociale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Le </a:t>
            </a:r>
            <a:r>
              <a:rPr lang="en-US" sz="1600" dirty="0" err="1" smtClean="0"/>
              <a:t>istituzioni</a:t>
            </a:r>
            <a:r>
              <a:rPr lang="en-US" sz="1600" dirty="0" smtClean="0"/>
              <a:t>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rinforzano</a:t>
            </a:r>
            <a:r>
              <a:rPr lang="en-US" sz="1600" dirty="0" smtClean="0"/>
              <a:t> </a:t>
            </a:r>
            <a:r>
              <a:rPr lang="en-US" sz="1600" dirty="0" err="1" smtClean="0"/>
              <a:t>norme</a:t>
            </a:r>
            <a:r>
              <a:rPr lang="en-US" sz="1600" dirty="0" smtClean="0"/>
              <a:t> e </a:t>
            </a:r>
            <a:r>
              <a:rPr lang="en-US" sz="1600" dirty="0" err="1" smtClean="0"/>
              <a:t>valori</a:t>
            </a:r>
            <a:r>
              <a:rPr lang="en-US" sz="1600" dirty="0" smtClean="0"/>
              <a:t> </a:t>
            </a:r>
            <a:r>
              <a:rPr lang="en-US" sz="1600" dirty="0" err="1" smtClean="0"/>
              <a:t>nel</a:t>
            </a:r>
            <a:r>
              <a:rPr lang="en-US" sz="1600" dirty="0" smtClean="0"/>
              <a:t> </a:t>
            </a:r>
            <a:r>
              <a:rPr lang="en-US" sz="1600" dirty="0" err="1" smtClean="0"/>
              <a:t>tentativo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prevenire</a:t>
            </a:r>
            <a:r>
              <a:rPr lang="en-US" sz="1600" dirty="0" smtClean="0"/>
              <a:t> la </a:t>
            </a:r>
            <a:r>
              <a:rPr lang="en-US" sz="1600" dirty="0" err="1" smtClean="0"/>
              <a:t>devianza</a:t>
            </a:r>
            <a:r>
              <a:rPr lang="en-US" sz="1600" dirty="0" smtClean="0"/>
              <a:t> e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indentificare</a:t>
            </a:r>
            <a:r>
              <a:rPr lang="en-US" sz="1600" dirty="0" smtClean="0"/>
              <a:t> e </a:t>
            </a:r>
            <a:r>
              <a:rPr lang="en-US" sz="1600" dirty="0" err="1" smtClean="0"/>
              <a:t>punire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deviante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3352800"/>
            <a:ext cx="3886200" cy="17366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Teoria</a:t>
            </a:r>
            <a:r>
              <a:rPr lang="en-US" sz="1600" b="1" dirty="0" smtClean="0"/>
              <a:t> del </a:t>
            </a:r>
            <a:r>
              <a:rPr lang="en-US" sz="1600" b="1" dirty="0" err="1" smtClean="0"/>
              <a:t>controllo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Il </a:t>
            </a:r>
            <a:r>
              <a:rPr lang="en-US" sz="1600" dirty="0" err="1" smtClean="0"/>
              <a:t>nostro</a:t>
            </a:r>
            <a:r>
              <a:rPr lang="en-US" sz="1600" dirty="0" smtClean="0"/>
              <a:t> </a:t>
            </a:r>
            <a:r>
              <a:rPr lang="en-US" sz="1600" dirty="0" err="1" smtClean="0"/>
              <a:t>comportamento</a:t>
            </a:r>
            <a:r>
              <a:rPr lang="en-US" sz="1600" dirty="0" smtClean="0"/>
              <a:t> è </a:t>
            </a:r>
            <a:r>
              <a:rPr lang="en-US" sz="1600" dirty="0" err="1" smtClean="0"/>
              <a:t>regolato</a:t>
            </a:r>
            <a:r>
              <a:rPr lang="en-US" sz="1600" dirty="0" smtClean="0"/>
              <a:t> </a:t>
            </a:r>
            <a:r>
              <a:rPr lang="en-US" sz="1600" dirty="0" err="1" smtClean="0"/>
              <a:t>dalla</a:t>
            </a:r>
            <a:r>
              <a:rPr lang="en-US" sz="1600" dirty="0" smtClean="0"/>
              <a:t> </a:t>
            </a:r>
            <a:r>
              <a:rPr lang="en-US" sz="1600" dirty="0" err="1" smtClean="0"/>
              <a:t>forza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nostri</a:t>
            </a:r>
            <a:r>
              <a:rPr lang="en-US" sz="1600" dirty="0" smtClean="0"/>
              <a:t> </a:t>
            </a:r>
            <a:r>
              <a:rPr lang="en-US" sz="1600" dirty="0" err="1" smtClean="0"/>
              <a:t>legami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appartenenza</a:t>
            </a:r>
            <a:r>
              <a:rPr lang="en-US" sz="1600" dirty="0" smtClean="0"/>
              <a:t> </a:t>
            </a:r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maggiori</a:t>
            </a:r>
            <a:r>
              <a:rPr lang="en-US" sz="1600" dirty="0" smtClean="0"/>
              <a:t> </a:t>
            </a:r>
            <a:r>
              <a:rPr lang="en-US" sz="1600" dirty="0" err="1" smtClean="0"/>
              <a:t>istituzioni</a:t>
            </a:r>
            <a:r>
              <a:rPr lang="en-US" sz="1600" dirty="0" smtClean="0"/>
              <a:t>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, </a:t>
            </a:r>
            <a:r>
              <a:rPr lang="en-US" sz="1600" dirty="0" err="1" smtClean="0"/>
              <a:t>incluse</a:t>
            </a:r>
            <a:r>
              <a:rPr lang="en-US" sz="1600" dirty="0" smtClean="0"/>
              <a:t> la </a:t>
            </a:r>
            <a:r>
              <a:rPr lang="en-US" sz="1600" dirty="0" err="1" smtClean="0"/>
              <a:t>famiglia</a:t>
            </a:r>
            <a:r>
              <a:rPr lang="en-US" sz="1600" dirty="0" smtClean="0"/>
              <a:t>, la </a:t>
            </a:r>
            <a:r>
              <a:rPr lang="en-US" sz="1600" dirty="0" err="1" smtClean="0"/>
              <a:t>scuola</a:t>
            </a:r>
            <a:r>
              <a:rPr lang="en-US" sz="1600" dirty="0" smtClean="0"/>
              <a:t> e la </a:t>
            </a:r>
            <a:r>
              <a:rPr lang="en-US" sz="1600" dirty="0" err="1" smtClean="0"/>
              <a:t>religione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Argomenti</a:t>
            </a:r>
            <a:r>
              <a:rPr lang="en-US" dirty="0" smtClean="0"/>
              <a:t> </a:t>
            </a:r>
            <a:r>
              <a:rPr lang="en-US" dirty="0" err="1" smtClean="0"/>
              <a:t>trattati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Definire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 smtClean="0"/>
              <a:t>Il </a:t>
            </a:r>
            <a:r>
              <a:rPr lang="en-US" dirty="0" err="1" smtClean="0"/>
              <a:t>ruolo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devianza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smtClean="0"/>
              <a:t>.</a:t>
            </a:r>
            <a:endParaRPr lang="en-US" dirty="0" smtClean="0"/>
          </a:p>
          <a:p>
            <a:pPr eaLnBrk="1" hangingPunct="1"/>
            <a:r>
              <a:rPr lang="en-US" dirty="0" err="1" smtClean="0"/>
              <a:t>Spiegare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 err="1" smtClean="0"/>
              <a:t>Cultura</a:t>
            </a:r>
            <a:r>
              <a:rPr lang="en-US" dirty="0" smtClean="0"/>
              <a:t> e </a:t>
            </a:r>
            <a:r>
              <a:rPr lang="en-US" dirty="0" err="1" smtClean="0"/>
              <a:t>devianza</a:t>
            </a:r>
            <a:r>
              <a:rPr lang="en-US" dirty="0" smtClean="0"/>
              <a:t>: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corpi</a:t>
            </a:r>
            <a:r>
              <a:rPr lang="en-US" dirty="0" smtClean="0"/>
              <a:t> </a:t>
            </a:r>
            <a:r>
              <a:rPr lang="en-US" dirty="0" err="1" smtClean="0"/>
              <a:t>devianti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 err="1" smtClean="0"/>
              <a:t>Potere</a:t>
            </a:r>
            <a:r>
              <a:rPr lang="en-US" dirty="0" smtClean="0"/>
              <a:t> e </a:t>
            </a:r>
            <a:r>
              <a:rPr lang="en-US" dirty="0" err="1" smtClean="0"/>
              <a:t>devianza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/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e </a:t>
            </a:r>
            <a:r>
              <a:rPr lang="en-US" dirty="0" err="1" smtClean="0"/>
              <a:t>devianza</a:t>
            </a:r>
            <a:r>
              <a:rPr lang="en-US" dirty="0" smtClean="0"/>
              <a:t>.</a:t>
            </a: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dirty="0" smtClean="0"/>
              <a:t>								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67BE264-B6A2-4DB4-87AC-73B871A52720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(1)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Devianza</a:t>
            </a:r>
            <a:r>
              <a:rPr lang="en-US" dirty="0" smtClean="0"/>
              <a:t> e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endParaRPr lang="en-US" dirty="0" smtClean="0"/>
          </a:p>
          <a:p>
            <a:pPr lvl="2"/>
            <a:r>
              <a:rPr lang="en-US" dirty="0" smtClean="0"/>
              <a:t>Durkheim: </a:t>
            </a:r>
            <a:r>
              <a:rPr lang="en-US" dirty="0" err="1" smtClean="0"/>
              <a:t>sottolinea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ruolo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coscienza</a:t>
            </a:r>
            <a:r>
              <a:rPr lang="en-US" dirty="0" smtClean="0"/>
              <a:t> </a:t>
            </a:r>
            <a:r>
              <a:rPr lang="en-US" dirty="0" err="1" smtClean="0"/>
              <a:t>collettiva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032BC44-F191-498F-9970-8D24A88D9F2F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0480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Devianza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Comportamento</a:t>
            </a:r>
            <a:r>
              <a:rPr lang="en-US" dirty="0" smtClean="0"/>
              <a:t> non </a:t>
            </a:r>
            <a:r>
              <a:rPr lang="en-US" dirty="0" err="1" smtClean="0"/>
              <a:t>conforme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 e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base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data </a:t>
            </a:r>
            <a:r>
              <a:rPr lang="en-US" dirty="0" err="1" smtClean="0"/>
              <a:t>collettività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4695825"/>
            <a:ext cx="5867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Coscienza</a:t>
            </a:r>
            <a:r>
              <a:rPr lang="en-US" b="1" dirty="0" smtClean="0"/>
              <a:t> </a:t>
            </a:r>
            <a:r>
              <a:rPr lang="en-US" b="1" dirty="0" err="1" smtClean="0"/>
              <a:t>collettiva</a:t>
            </a:r>
            <a:endParaRPr lang="en-US" b="1" dirty="0"/>
          </a:p>
          <a:p>
            <a:pPr>
              <a:defRPr/>
            </a:pPr>
            <a:r>
              <a:rPr lang="en-US" dirty="0" smtClean="0"/>
              <a:t>Le </a:t>
            </a:r>
            <a:r>
              <a:rPr lang="en-US" dirty="0" err="1" smtClean="0"/>
              <a:t>norme</a:t>
            </a:r>
            <a:r>
              <a:rPr lang="en-US" dirty="0" smtClean="0"/>
              <a:t>, le </a:t>
            </a:r>
            <a:r>
              <a:rPr lang="en-US" dirty="0" err="1" smtClean="0"/>
              <a:t>credenze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condivisi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data </a:t>
            </a:r>
            <a:r>
              <a:rPr lang="en-US" dirty="0" err="1" smtClean="0"/>
              <a:t>collettività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(2)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Labeling Theory: </a:t>
            </a:r>
            <a:r>
              <a:rPr lang="en-US" dirty="0" err="1" smtClean="0"/>
              <a:t>definire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r>
              <a:rPr lang="en-US" dirty="0" smtClean="0"/>
              <a:t> </a:t>
            </a:r>
            <a:r>
              <a:rPr lang="en-US" dirty="0" err="1" smtClean="0"/>
              <a:t>deviante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smtClean="0"/>
              <a:t>Un </a:t>
            </a:r>
            <a:r>
              <a:rPr lang="en-US" dirty="0" err="1" smtClean="0"/>
              <a:t>comportamento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definisce</a:t>
            </a:r>
            <a:r>
              <a:rPr lang="en-US" dirty="0" smtClean="0"/>
              <a:t> </a:t>
            </a:r>
            <a:r>
              <a:rPr lang="en-US" dirty="0" err="1" smtClean="0"/>
              <a:t>deviante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è </a:t>
            </a:r>
            <a:r>
              <a:rPr lang="en-US" dirty="0" err="1" smtClean="0"/>
              <a:t>etichettato</a:t>
            </a:r>
            <a:r>
              <a:rPr lang="en-US" dirty="0" smtClean="0"/>
              <a:t> come tale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coloro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abbastanza</a:t>
            </a:r>
            <a:r>
              <a:rPr lang="en-US" dirty="0" smtClean="0"/>
              <a:t> </a:t>
            </a:r>
            <a:r>
              <a:rPr lang="en-US" dirty="0" err="1" smtClean="0"/>
              <a:t>potere</a:t>
            </a:r>
            <a:r>
              <a:rPr lang="en-US" dirty="0" smtClean="0"/>
              <a:t> per </a:t>
            </a:r>
            <a:r>
              <a:rPr lang="en-US" dirty="0" err="1" smtClean="0"/>
              <a:t>sostenere</a:t>
            </a:r>
            <a:r>
              <a:rPr lang="en-US" dirty="0" smtClean="0"/>
              <a:t> e </a:t>
            </a:r>
            <a:r>
              <a:rPr lang="en-US" dirty="0" err="1" smtClean="0"/>
              <a:t>rinforzare</a:t>
            </a:r>
            <a:r>
              <a:rPr lang="en-US" dirty="0" smtClean="0"/>
              <a:t>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definizione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B208CBC-0577-491A-A817-0A8F3B8680E8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3900" y="4267200"/>
            <a:ext cx="76962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L</a:t>
            </a:r>
            <a:r>
              <a:rPr lang="en-US" b="1" dirty="0" smtClean="0"/>
              <a:t>abeling Theory (o </a:t>
            </a:r>
            <a:r>
              <a:rPr lang="en-US" b="1" i="1" dirty="0" err="1" smtClean="0"/>
              <a:t>teoria</a:t>
            </a:r>
            <a:r>
              <a:rPr lang="en-US" b="1" i="1" dirty="0" smtClean="0"/>
              <a:t> </a:t>
            </a:r>
            <a:r>
              <a:rPr lang="en-US" b="1" i="1" dirty="0" err="1" smtClean="0"/>
              <a:t>dell’etichettamento</a:t>
            </a:r>
            <a:r>
              <a:rPr lang="en-US" b="1" dirty="0" smtClean="0"/>
              <a:t>)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secondo</a:t>
            </a:r>
            <a:r>
              <a:rPr lang="en-US" dirty="0" smtClean="0"/>
              <a:t> la </a:t>
            </a:r>
            <a:r>
              <a:rPr lang="en-US" dirty="0" err="1" smtClean="0"/>
              <a:t>quale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è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risultato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come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interpretano</a:t>
            </a:r>
            <a:r>
              <a:rPr lang="en-US" dirty="0" smtClean="0"/>
              <a:t> un </a:t>
            </a:r>
            <a:r>
              <a:rPr lang="en-US" dirty="0" err="1" smtClean="0"/>
              <a:t>comportamento</a:t>
            </a:r>
            <a:r>
              <a:rPr lang="en-US" dirty="0" smtClean="0"/>
              <a:t>, </a:t>
            </a:r>
            <a:r>
              <a:rPr lang="en-US" dirty="0" err="1" smtClean="0"/>
              <a:t>così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individui</a:t>
            </a:r>
            <a:r>
              <a:rPr lang="en-US" dirty="0" smtClean="0"/>
              <a:t> </a:t>
            </a:r>
            <a:r>
              <a:rPr lang="en-US" dirty="0" err="1" smtClean="0"/>
              <a:t>etichettati</a:t>
            </a:r>
            <a:r>
              <a:rPr lang="en-US" dirty="0" smtClean="0"/>
              <a:t> come </a:t>
            </a:r>
            <a:r>
              <a:rPr lang="en-US" dirty="0" err="1" smtClean="0"/>
              <a:t>devianti</a:t>
            </a:r>
            <a:r>
              <a:rPr lang="en-US" dirty="0" smtClean="0"/>
              <a:t> </a:t>
            </a:r>
            <a:r>
              <a:rPr lang="en-US" dirty="0" err="1" smtClean="0"/>
              <a:t>spesso</a:t>
            </a:r>
            <a:r>
              <a:rPr lang="en-US" dirty="0" smtClean="0"/>
              <a:t> </a:t>
            </a:r>
            <a:r>
              <a:rPr lang="en-US" dirty="0" err="1" smtClean="0"/>
              <a:t>interiorizzano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giudizio</a:t>
            </a:r>
            <a:r>
              <a:rPr lang="en-US" dirty="0" smtClean="0"/>
              <a:t>, </a:t>
            </a:r>
            <a:r>
              <a:rPr lang="en-US" dirty="0" err="1" smtClean="0"/>
              <a:t>finendo</a:t>
            </a:r>
            <a:r>
              <a:rPr lang="en-US" dirty="0" smtClean="0"/>
              <a:t> per </a:t>
            </a:r>
            <a:r>
              <a:rPr lang="en-US" dirty="0" err="1" smtClean="0"/>
              <a:t>farne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parte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(3)</a:t>
            </a:r>
            <a:endParaRPr 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effetti</a:t>
            </a:r>
            <a:r>
              <a:rPr lang="en-US" dirty="0" smtClean="0"/>
              <a:t> </a:t>
            </a:r>
            <a:r>
              <a:rPr lang="en-US" dirty="0" err="1" smtClean="0"/>
              <a:t>dell’etichettamento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Stigma.</a:t>
            </a:r>
            <a:endParaRPr lang="en-US" dirty="0" smtClean="0"/>
          </a:p>
          <a:p>
            <a:pPr lvl="2"/>
            <a:r>
              <a:rPr lang="en-US" dirty="0" err="1" smtClean="0"/>
              <a:t>Devianza</a:t>
            </a:r>
            <a:r>
              <a:rPr lang="en-US" dirty="0" smtClean="0"/>
              <a:t> </a:t>
            </a:r>
            <a:r>
              <a:rPr lang="en-US" dirty="0" err="1" smtClean="0"/>
              <a:t>secondaria</a:t>
            </a:r>
            <a:r>
              <a:rPr lang="en-US" dirty="0" smtClean="0"/>
              <a:t>:</a:t>
            </a:r>
            <a:endParaRPr lang="en-US" dirty="0" smtClean="0"/>
          </a:p>
          <a:p>
            <a:pPr lvl="3"/>
            <a:r>
              <a:rPr lang="en-US" dirty="0" err="1" smtClean="0"/>
              <a:t>L’etichettamento</a:t>
            </a:r>
            <a:r>
              <a:rPr lang="en-US" dirty="0" smtClean="0"/>
              <a:t> </a:t>
            </a:r>
            <a:r>
              <a:rPr lang="en-US" dirty="0" err="1" smtClean="0"/>
              <a:t>funziona</a:t>
            </a:r>
            <a:r>
              <a:rPr lang="en-US" dirty="0" smtClean="0"/>
              <a:t> come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profezia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auto-</a:t>
            </a:r>
            <a:r>
              <a:rPr lang="en-US" dirty="0" err="1" smtClean="0"/>
              <a:t>adempie</a:t>
            </a:r>
            <a:r>
              <a:rPr lang="en-US" dirty="0" smtClean="0"/>
              <a:t> (</a:t>
            </a:r>
            <a:r>
              <a:rPr lang="en-US" dirty="0" err="1" smtClean="0"/>
              <a:t>Teorema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Thomas).</a:t>
            </a:r>
            <a:endParaRPr lang="en-US" dirty="0" smtClean="0"/>
          </a:p>
          <a:p>
            <a:pPr lvl="3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3DED750-FE4A-4294-ADFE-7F759731678D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753088"/>
            <a:ext cx="5410200" cy="112371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/>
              <a:t>S</a:t>
            </a:r>
            <a:r>
              <a:rPr lang="en-US" sz="1500" b="1" dirty="0" smtClean="0"/>
              <a:t>tigma</a:t>
            </a:r>
            <a:endParaRPr lang="en-US" sz="1500" b="1" dirty="0"/>
          </a:p>
          <a:p>
            <a:pPr>
              <a:defRPr/>
            </a:pPr>
            <a:r>
              <a:rPr lang="en-US" sz="1500" dirty="0" smtClean="0"/>
              <a:t>Il </a:t>
            </a:r>
            <a:r>
              <a:rPr lang="en-US" sz="1500" dirty="0" err="1" smtClean="0"/>
              <a:t>senso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vergogna</a:t>
            </a:r>
            <a:r>
              <a:rPr lang="en-US" sz="1500" dirty="0" smtClean="0"/>
              <a:t> </a:t>
            </a:r>
            <a:r>
              <a:rPr lang="en-US" sz="1500" dirty="0" err="1" smtClean="0"/>
              <a:t>che</a:t>
            </a:r>
            <a:r>
              <a:rPr lang="en-US" sz="1500" dirty="0" smtClean="0"/>
              <a:t> </a:t>
            </a:r>
            <a:r>
              <a:rPr lang="en-US" sz="1500" dirty="0" err="1" smtClean="0"/>
              <a:t>si</a:t>
            </a:r>
            <a:r>
              <a:rPr lang="en-US" sz="1500" dirty="0" smtClean="0"/>
              <a:t> </a:t>
            </a:r>
            <a:r>
              <a:rPr lang="en-US" sz="1500" dirty="0" err="1" smtClean="0"/>
              <a:t>associa</a:t>
            </a:r>
            <a:r>
              <a:rPr lang="en-US" sz="1500" dirty="0" smtClean="0"/>
              <a:t> ad un </a:t>
            </a:r>
            <a:r>
              <a:rPr lang="en-US" sz="1500" dirty="0" err="1" smtClean="0"/>
              <a:t>comportamento</a:t>
            </a:r>
            <a:r>
              <a:rPr lang="en-US" sz="1500" dirty="0" smtClean="0"/>
              <a:t> o ad </a:t>
            </a:r>
            <a:r>
              <a:rPr lang="en-US" sz="1500" dirty="0" err="1" smtClean="0"/>
              <a:t>uno</a:t>
            </a:r>
            <a:r>
              <a:rPr lang="en-US" sz="1500" dirty="0" smtClean="0"/>
              <a:t> status </a:t>
            </a:r>
            <a:r>
              <a:rPr lang="en-US" sz="1500" dirty="0" err="1" smtClean="0"/>
              <a:t>sociale</a:t>
            </a:r>
            <a:r>
              <a:rPr lang="en-US" sz="1500" dirty="0" smtClean="0"/>
              <a:t> </a:t>
            </a:r>
            <a:r>
              <a:rPr lang="en-US" sz="1500" dirty="0" err="1" smtClean="0"/>
              <a:t>considerato</a:t>
            </a:r>
            <a:r>
              <a:rPr lang="en-US" sz="1500" dirty="0" smtClean="0"/>
              <a:t> </a:t>
            </a:r>
            <a:r>
              <a:rPr lang="en-US" sz="1500" dirty="0" err="1" smtClean="0"/>
              <a:t>socialmente</a:t>
            </a:r>
            <a:r>
              <a:rPr lang="en-US" sz="1500" dirty="0" smtClean="0"/>
              <a:t> </a:t>
            </a:r>
            <a:r>
              <a:rPr lang="en-US" sz="1500" dirty="0" err="1" smtClean="0"/>
              <a:t>inaccettabile</a:t>
            </a:r>
            <a:r>
              <a:rPr lang="en-US" sz="1500" dirty="0" smtClean="0"/>
              <a:t> o </a:t>
            </a:r>
            <a:r>
              <a:rPr lang="en-US" sz="1500" dirty="0" err="1" smtClean="0"/>
              <a:t>riprovevole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8" name="TextBox 6"/>
          <p:cNvSpPr txBox="1"/>
          <p:nvPr/>
        </p:nvSpPr>
        <p:spPr>
          <a:xfrm>
            <a:off x="3810000" y="5105400"/>
            <a:ext cx="4648200" cy="8683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 smtClean="0"/>
              <a:t>Devianza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secondaria</a:t>
            </a:r>
            <a:endParaRPr lang="en-US" sz="1500" b="1" dirty="0"/>
          </a:p>
          <a:p>
            <a:pPr>
              <a:defRPr/>
            </a:pPr>
            <a:r>
              <a:rPr lang="en-US" sz="1500" dirty="0" smtClean="0"/>
              <a:t>Il </a:t>
            </a:r>
            <a:r>
              <a:rPr lang="en-US" sz="1500" dirty="0" err="1" smtClean="0"/>
              <a:t>comportamento</a:t>
            </a:r>
            <a:r>
              <a:rPr lang="en-US" sz="1500" dirty="0" smtClean="0"/>
              <a:t> </a:t>
            </a:r>
            <a:r>
              <a:rPr lang="en-US" sz="1500" dirty="0" err="1" smtClean="0"/>
              <a:t>deviante</a:t>
            </a:r>
            <a:r>
              <a:rPr lang="en-US" sz="1500" dirty="0" smtClean="0"/>
              <a:t> </a:t>
            </a:r>
            <a:r>
              <a:rPr lang="en-US" sz="1500" dirty="0" err="1" smtClean="0"/>
              <a:t>che</a:t>
            </a:r>
            <a:r>
              <a:rPr lang="en-US" sz="1500" dirty="0" smtClean="0"/>
              <a:t> </a:t>
            </a:r>
            <a:r>
              <a:rPr lang="en-US" sz="1500" dirty="0" err="1" smtClean="0"/>
              <a:t>deriva</a:t>
            </a:r>
            <a:r>
              <a:rPr lang="en-US" sz="1500" dirty="0" smtClean="0"/>
              <a:t> </a:t>
            </a:r>
            <a:r>
              <a:rPr lang="en-US" sz="1500" dirty="0" err="1" smtClean="0"/>
              <a:t>dal</a:t>
            </a:r>
            <a:r>
              <a:rPr lang="en-US" sz="1500" dirty="0" smtClean="0"/>
              <a:t> </a:t>
            </a:r>
            <a:r>
              <a:rPr lang="en-US" sz="1500" dirty="0" err="1" smtClean="0"/>
              <a:t>processo</a:t>
            </a:r>
            <a:r>
              <a:rPr lang="en-US" sz="1500" dirty="0" smtClean="0"/>
              <a:t> </a:t>
            </a:r>
            <a:r>
              <a:rPr lang="en-US" sz="1500" dirty="0" err="1" smtClean="0"/>
              <a:t>di</a:t>
            </a:r>
            <a:r>
              <a:rPr lang="en-US" sz="1500" dirty="0" smtClean="0"/>
              <a:t> </a:t>
            </a:r>
            <a:r>
              <a:rPr lang="en-US" sz="1500" dirty="0" err="1" smtClean="0"/>
              <a:t>etichettamento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Il </a:t>
            </a:r>
            <a:r>
              <a:rPr lang="en-US" sz="4000" dirty="0" err="1" smtClean="0"/>
              <a:t>ruolo</a:t>
            </a:r>
            <a:r>
              <a:rPr lang="en-US" sz="4000" dirty="0" smtClean="0"/>
              <a:t> </a:t>
            </a:r>
            <a:r>
              <a:rPr lang="en-US" sz="4000" dirty="0" err="1" smtClean="0"/>
              <a:t>della</a:t>
            </a:r>
            <a:r>
              <a:rPr lang="en-US" sz="4000" dirty="0" smtClean="0"/>
              <a:t> </a:t>
            </a:r>
            <a:r>
              <a:rPr lang="en-US" sz="4000" dirty="0" err="1" smtClean="0"/>
              <a:t>devianza</a:t>
            </a:r>
            <a:r>
              <a:rPr lang="en-US" sz="4000" dirty="0" smtClean="0"/>
              <a:t> </a:t>
            </a:r>
            <a:r>
              <a:rPr lang="en-US" sz="4000" dirty="0" err="1" smtClean="0"/>
              <a:t>nella</a:t>
            </a:r>
            <a:r>
              <a:rPr lang="en-US" sz="4000" dirty="0" smtClean="0"/>
              <a:t> </a:t>
            </a:r>
            <a:r>
              <a:rPr lang="en-US" sz="4000" dirty="0" err="1" smtClean="0"/>
              <a:t>struttura</a:t>
            </a:r>
            <a:r>
              <a:rPr lang="en-US" sz="4000" dirty="0" smtClean="0"/>
              <a:t> </a:t>
            </a:r>
            <a:r>
              <a:rPr lang="en-US" sz="4000" dirty="0" err="1" smtClean="0"/>
              <a:t>sociale</a:t>
            </a:r>
            <a:endParaRPr lang="en-US" sz="40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spcBef>
                <a:spcPts val="1800"/>
              </a:spcBef>
            </a:pPr>
            <a:endParaRPr lang="en-US" sz="200" dirty="0" smtClean="0"/>
          </a:p>
          <a:p>
            <a:pPr lvl="2">
              <a:spcBef>
                <a:spcPts val="1800"/>
              </a:spcBef>
              <a:spcAft>
                <a:spcPts val="1800"/>
              </a:spcAft>
            </a:pPr>
            <a:r>
              <a:rPr lang="en-US" dirty="0" smtClean="0"/>
              <a:t>Durkheim: la </a:t>
            </a:r>
            <a:r>
              <a:rPr lang="en-US" dirty="0" err="1" smtClean="0"/>
              <a:t>devianza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funzionale</a:t>
            </a:r>
            <a:r>
              <a:rPr lang="en-US" dirty="0" smtClean="0"/>
              <a:t> e </a:t>
            </a:r>
            <a:r>
              <a:rPr lang="en-US" dirty="0" err="1" smtClean="0"/>
              <a:t>giocare</a:t>
            </a:r>
            <a:r>
              <a:rPr lang="en-US" dirty="0" smtClean="0"/>
              <a:t> un </a:t>
            </a:r>
            <a:r>
              <a:rPr lang="en-US" dirty="0" err="1" smtClean="0"/>
              <a:t>ruolo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per la </a:t>
            </a:r>
            <a:r>
              <a:rPr lang="en-US" dirty="0" err="1" smtClean="0"/>
              <a:t>società</a:t>
            </a:r>
            <a:r>
              <a:rPr lang="en-US" dirty="0" smtClean="0"/>
              <a:t> </a:t>
            </a:r>
            <a:r>
              <a:rPr lang="en-US" dirty="0" err="1" smtClean="0"/>
              <a:t>poiché</a:t>
            </a:r>
            <a:r>
              <a:rPr lang="en-US" dirty="0" smtClean="0"/>
              <a:t>, in </a:t>
            </a:r>
            <a:r>
              <a:rPr lang="en-US" dirty="0" err="1" smtClean="0"/>
              <a:t>risposta</a:t>
            </a:r>
            <a:r>
              <a:rPr lang="en-US" dirty="0" smtClean="0"/>
              <a:t> ad </a:t>
            </a:r>
            <a:r>
              <a:rPr lang="en-US" dirty="0" err="1" smtClean="0"/>
              <a:t>essa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definisce</a:t>
            </a:r>
            <a:r>
              <a:rPr lang="en-US" dirty="0" smtClean="0"/>
              <a:t>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suoi</a:t>
            </a:r>
            <a:r>
              <a:rPr lang="en-US" dirty="0" smtClean="0"/>
              <a:t> </a:t>
            </a:r>
            <a:r>
              <a:rPr lang="en-US" dirty="0" err="1" smtClean="0"/>
              <a:t>confini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Rinforza</a:t>
            </a:r>
            <a:r>
              <a:rPr lang="en-US" dirty="0" smtClean="0"/>
              <a:t> la </a:t>
            </a:r>
            <a:r>
              <a:rPr lang="en-US" dirty="0" err="1" smtClean="0"/>
              <a:t>solidarietà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devianza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rappresentare</a:t>
            </a:r>
            <a:r>
              <a:rPr lang="en-US" dirty="0" smtClean="0"/>
              <a:t>, in </a:t>
            </a:r>
            <a:r>
              <a:rPr lang="en-US" dirty="0" err="1" smtClean="0"/>
              <a:t>taluni</a:t>
            </a:r>
            <a:r>
              <a:rPr lang="en-US" dirty="0" smtClean="0"/>
              <a:t> </a:t>
            </a:r>
            <a:r>
              <a:rPr lang="en-US" dirty="0" err="1" smtClean="0"/>
              <a:t>casi</a:t>
            </a:r>
            <a:r>
              <a:rPr lang="en-US" dirty="0" smtClean="0"/>
              <a:t>,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innovazione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F16CA2-4D8C-4A86-BFB8-F73E8063FE76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Spiegare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(1)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devianza</a:t>
            </a:r>
            <a:r>
              <a:rPr lang="en-US" dirty="0" smtClean="0"/>
              <a:t> </a:t>
            </a:r>
            <a:r>
              <a:rPr lang="en-US" dirty="0" err="1" smtClean="0"/>
              <a:t>nasce</a:t>
            </a:r>
            <a:r>
              <a:rPr lang="en-US" dirty="0" smtClean="0"/>
              <a:t> </a:t>
            </a:r>
            <a:r>
              <a:rPr lang="en-US" dirty="0" err="1" smtClean="0"/>
              <a:t>dall’indebolimento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morale:</a:t>
            </a:r>
            <a:endParaRPr lang="en-US" dirty="0" smtClean="0"/>
          </a:p>
          <a:p>
            <a:pPr lvl="2"/>
            <a:r>
              <a:rPr lang="en-US" dirty="0" smtClean="0"/>
              <a:t>Si </a:t>
            </a:r>
            <a:r>
              <a:rPr lang="en-US" dirty="0" err="1" smtClean="0"/>
              <a:t>tratta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argomento</a:t>
            </a:r>
            <a:r>
              <a:rPr lang="en-US" dirty="0" smtClean="0"/>
              <a:t> </a:t>
            </a:r>
            <a:r>
              <a:rPr lang="en-US" dirty="0" err="1" smtClean="0"/>
              <a:t>troppo</a:t>
            </a:r>
            <a:r>
              <a:rPr lang="en-US" dirty="0" smtClean="0"/>
              <a:t> </a:t>
            </a:r>
            <a:r>
              <a:rPr lang="en-US" dirty="0" err="1" smtClean="0"/>
              <a:t>semplicistico</a:t>
            </a:r>
            <a:r>
              <a:rPr lang="en-US" dirty="0" smtClean="0"/>
              <a:t> per </a:t>
            </a:r>
            <a:r>
              <a:rPr lang="en-US" dirty="0" err="1" smtClean="0"/>
              <a:t>aiutarci</a:t>
            </a:r>
            <a:r>
              <a:rPr lang="en-US" dirty="0" smtClean="0"/>
              <a:t> ad </a:t>
            </a:r>
            <a:r>
              <a:rPr lang="en-US" dirty="0" err="1" smtClean="0"/>
              <a:t>identificare</a:t>
            </a:r>
            <a:r>
              <a:rPr lang="en-US" dirty="0" smtClean="0"/>
              <a:t> le </a:t>
            </a:r>
            <a:r>
              <a:rPr lang="en-US" dirty="0" err="1" smtClean="0"/>
              <a:t>condizioni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producono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o </a:t>
            </a:r>
            <a:r>
              <a:rPr lang="en-US" dirty="0" err="1" smtClean="0"/>
              <a:t>comprendere</a:t>
            </a:r>
            <a:r>
              <a:rPr lang="en-US" dirty="0" smtClean="0"/>
              <a:t> le </a:t>
            </a:r>
            <a:r>
              <a:rPr lang="en-US" dirty="0" err="1" smtClean="0"/>
              <a:t>modalità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le </a:t>
            </a:r>
            <a:r>
              <a:rPr lang="en-US" dirty="0" err="1" smtClean="0"/>
              <a:t>quali</a:t>
            </a:r>
            <a:r>
              <a:rPr lang="en-US" dirty="0" smtClean="0"/>
              <a:t> le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rispondono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devianza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7A9EC30-259E-4BD8-A9BD-A83ABE853B3C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Spiegare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(2)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La </a:t>
            </a:r>
            <a:r>
              <a:rPr lang="en-US" sz="1800" dirty="0" err="1" smtClean="0"/>
              <a:t>devianza</a:t>
            </a:r>
            <a:r>
              <a:rPr lang="en-US" sz="1800" dirty="0" smtClean="0"/>
              <a:t> è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malattia</a:t>
            </a:r>
            <a:r>
              <a:rPr lang="en-US" sz="1800" dirty="0" smtClean="0"/>
              <a:t>: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questo</a:t>
            </a:r>
            <a:r>
              <a:rPr lang="en-US" sz="1800" dirty="0" smtClean="0"/>
              <a:t> principio ne </a:t>
            </a:r>
            <a:r>
              <a:rPr lang="en-US" sz="1800" dirty="0" err="1" smtClean="0"/>
              <a:t>deriva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processo</a:t>
            </a:r>
            <a:r>
              <a:rPr lang="en-US" sz="1800" dirty="0" smtClean="0"/>
              <a:t> </a:t>
            </a:r>
            <a:r>
              <a:rPr lang="en-US" sz="1800" dirty="0" err="1" smtClean="0"/>
              <a:t>di</a:t>
            </a:r>
            <a:r>
              <a:rPr lang="en-US" sz="1800" dirty="0" smtClean="0"/>
              <a:t> </a:t>
            </a:r>
            <a:r>
              <a:rPr lang="en-US" sz="1800" dirty="0" err="1" smtClean="0"/>
              <a:t>medicalizzazione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2"/>
            <a:r>
              <a:rPr lang="en-US" sz="1800" dirty="0" err="1" smtClean="0"/>
              <a:t>Trattare</a:t>
            </a:r>
            <a:r>
              <a:rPr lang="en-US" sz="1800" dirty="0" smtClean="0"/>
              <a:t> un </a:t>
            </a:r>
            <a:r>
              <a:rPr lang="en-US" sz="1800" dirty="0" err="1" smtClean="0"/>
              <a:t>comportamento</a:t>
            </a:r>
            <a:r>
              <a:rPr lang="en-US" sz="1800" dirty="0" smtClean="0"/>
              <a:t> </a:t>
            </a:r>
            <a:r>
              <a:rPr lang="en-US" sz="1800" dirty="0" err="1" smtClean="0"/>
              <a:t>deviante</a:t>
            </a:r>
            <a:r>
              <a:rPr lang="en-US" sz="1800" dirty="0" smtClean="0"/>
              <a:t> come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malattia</a:t>
            </a:r>
            <a:r>
              <a:rPr lang="en-US" sz="1800" dirty="0" smtClean="0"/>
              <a:t> </a:t>
            </a:r>
            <a:r>
              <a:rPr lang="en-US" sz="1800" dirty="0" err="1" smtClean="0"/>
              <a:t>può</a:t>
            </a:r>
            <a:r>
              <a:rPr lang="en-US" sz="1800" dirty="0" smtClean="0"/>
              <a:t> </a:t>
            </a:r>
            <a:r>
              <a:rPr lang="en-US" sz="1800" dirty="0" err="1" smtClean="0"/>
              <a:t>diminuire</a:t>
            </a:r>
            <a:r>
              <a:rPr lang="en-US" sz="1800" dirty="0" smtClean="0"/>
              <a:t> la </a:t>
            </a:r>
            <a:r>
              <a:rPr lang="en-US" sz="1800" dirty="0" err="1" smtClean="0"/>
              <a:t>forza</a:t>
            </a:r>
            <a:r>
              <a:rPr lang="en-US" sz="1800" dirty="0" smtClean="0"/>
              <a:t> </a:t>
            </a:r>
            <a:r>
              <a:rPr lang="en-US" sz="1800" dirty="0" err="1" smtClean="0"/>
              <a:t>dello</a:t>
            </a:r>
            <a:r>
              <a:rPr lang="en-US" sz="1800" dirty="0" smtClean="0"/>
              <a:t> stigma ad </a:t>
            </a:r>
            <a:r>
              <a:rPr lang="en-US" sz="1800" dirty="0" err="1" smtClean="0"/>
              <a:t>esso</a:t>
            </a:r>
            <a:r>
              <a:rPr lang="en-US" sz="1800" dirty="0" smtClean="0"/>
              <a:t> </a:t>
            </a:r>
            <a:r>
              <a:rPr lang="en-US" sz="1800" dirty="0" err="1" smtClean="0"/>
              <a:t>associato</a:t>
            </a:r>
            <a:r>
              <a:rPr lang="en-US" sz="1800" dirty="0" smtClean="0"/>
              <a:t>.</a:t>
            </a:r>
            <a:endParaRPr lang="en-US" sz="1800" dirty="0" smtClean="0"/>
          </a:p>
          <a:p>
            <a:pPr lvl="2"/>
            <a:r>
              <a:rPr lang="en-US" sz="1800" dirty="0" smtClean="0"/>
              <a:t>Il </a:t>
            </a:r>
            <a:r>
              <a:rPr lang="en-US" sz="1800" dirty="0" err="1" smtClean="0"/>
              <a:t>processo</a:t>
            </a:r>
            <a:r>
              <a:rPr lang="en-US" sz="1800" dirty="0" smtClean="0"/>
              <a:t> </a:t>
            </a:r>
            <a:r>
              <a:rPr lang="en-US" sz="1800" dirty="0" err="1" smtClean="0"/>
              <a:t>di</a:t>
            </a:r>
            <a:r>
              <a:rPr lang="en-US" sz="1800" dirty="0" smtClean="0"/>
              <a:t> </a:t>
            </a:r>
            <a:r>
              <a:rPr lang="en-US" sz="1800" dirty="0" err="1" smtClean="0"/>
              <a:t>medicalizzazione</a:t>
            </a:r>
            <a:r>
              <a:rPr lang="en-US" sz="1800" dirty="0" smtClean="0"/>
              <a:t> </a:t>
            </a:r>
            <a:r>
              <a:rPr lang="en-US" sz="1800" dirty="0" err="1" smtClean="0"/>
              <a:t>si</a:t>
            </a:r>
            <a:r>
              <a:rPr lang="en-US" sz="1800" dirty="0" smtClean="0"/>
              <a:t> </a:t>
            </a:r>
            <a:r>
              <a:rPr lang="en-US" sz="1800" dirty="0" err="1" smtClean="0"/>
              <a:t>articola</a:t>
            </a:r>
            <a:r>
              <a:rPr lang="en-US" sz="1800" dirty="0" smtClean="0"/>
              <a:t> in </a:t>
            </a:r>
            <a:r>
              <a:rPr lang="en-US" sz="1800" dirty="0" err="1" smtClean="0"/>
              <a:t>cinque</a:t>
            </a:r>
            <a:r>
              <a:rPr lang="en-US" sz="1800" dirty="0" smtClean="0"/>
              <a:t> </a:t>
            </a:r>
            <a:r>
              <a:rPr lang="en-US" sz="1800" dirty="0" err="1" smtClean="0"/>
              <a:t>fasi</a:t>
            </a:r>
            <a:r>
              <a:rPr lang="en-US" sz="1800" dirty="0" smtClean="0"/>
              <a:t>:</a:t>
            </a:r>
            <a:endParaRPr lang="en-US" sz="1800" dirty="0" smtClean="0"/>
          </a:p>
          <a:p>
            <a:pPr marL="1485900" lvl="3" indent="-342900">
              <a:buSzPct val="100000"/>
              <a:buFont typeface="Arial" panose="020B0604020202020204" pitchFamily="34" charset="0"/>
              <a:buAutoNum type="arabicPeriod"/>
            </a:pPr>
            <a:r>
              <a:rPr lang="en-US" sz="1600" dirty="0" smtClean="0"/>
              <a:t>Un </a:t>
            </a:r>
            <a:r>
              <a:rPr lang="en-US" sz="1600" dirty="0" err="1" smtClean="0"/>
              <a:t>comportamento</a:t>
            </a:r>
            <a:r>
              <a:rPr lang="en-US" sz="1600" dirty="0" smtClean="0"/>
              <a:t> o </a:t>
            </a:r>
            <a:r>
              <a:rPr lang="en-US" sz="1600" dirty="0" err="1" smtClean="0"/>
              <a:t>un’attività</a:t>
            </a:r>
            <a:r>
              <a:rPr lang="en-US" sz="1600" dirty="0" smtClean="0"/>
              <a:t> </a:t>
            </a:r>
            <a:r>
              <a:rPr lang="en-US" sz="1600" dirty="0" err="1" smtClean="0"/>
              <a:t>sono</a:t>
            </a:r>
            <a:r>
              <a:rPr lang="en-US" sz="1600" dirty="0" smtClean="0"/>
              <a:t> definite </a:t>
            </a:r>
            <a:r>
              <a:rPr lang="en-US" sz="1600" dirty="0" err="1" smtClean="0"/>
              <a:t>devianti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1485900" lvl="3" indent="-342900">
              <a:buSzPct val="100000"/>
              <a:buFont typeface="Arial" panose="020B0604020202020204" pitchFamily="34" charset="0"/>
              <a:buAutoNum type="arabicPeriod"/>
            </a:pPr>
            <a:r>
              <a:rPr lang="en-US" sz="1600" dirty="0" err="1" smtClean="0"/>
              <a:t>Viene</a:t>
            </a:r>
            <a:r>
              <a:rPr lang="en-US" sz="1600" dirty="0" smtClean="0"/>
              <a:t> “</a:t>
            </a:r>
            <a:r>
              <a:rPr lang="en-US" sz="1600" dirty="0" err="1" smtClean="0"/>
              <a:t>scoperta</a:t>
            </a:r>
            <a:r>
              <a:rPr lang="en-US" sz="1600" dirty="0" smtClean="0"/>
              <a:t>”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causa</a:t>
            </a:r>
            <a:r>
              <a:rPr lang="en-US" sz="1600" dirty="0" smtClean="0"/>
              <a:t> </a:t>
            </a:r>
            <a:r>
              <a:rPr lang="en-US" sz="1600" dirty="0" err="1" smtClean="0"/>
              <a:t>medica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queste</a:t>
            </a:r>
            <a:r>
              <a:rPr lang="en-US" sz="1600" dirty="0" smtClean="0"/>
              <a:t> </a:t>
            </a:r>
            <a:r>
              <a:rPr lang="en-US" sz="1600" dirty="0" err="1" smtClean="0"/>
              <a:t>azioni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1485900" lvl="3" indent="-342900">
              <a:buSzPct val="100000"/>
              <a:buFont typeface="Arial" panose="020B0604020202020204" pitchFamily="34" charset="0"/>
              <a:buAutoNum type="arabicPeriod"/>
            </a:pPr>
            <a:r>
              <a:rPr lang="en-US" sz="1600" dirty="0" err="1" smtClean="0"/>
              <a:t>Interessi</a:t>
            </a:r>
            <a:r>
              <a:rPr lang="en-US" sz="1600" dirty="0" smtClean="0"/>
              <a:t> </a:t>
            </a:r>
            <a:r>
              <a:rPr lang="en-US" sz="1600" dirty="0" err="1" smtClean="0"/>
              <a:t>organizzati</a:t>
            </a:r>
            <a:r>
              <a:rPr lang="en-US" sz="1600" dirty="0" smtClean="0"/>
              <a:t> </a:t>
            </a:r>
            <a:r>
              <a:rPr lang="en-US" sz="1600" dirty="0" err="1" smtClean="0"/>
              <a:t>fanno</a:t>
            </a:r>
            <a:r>
              <a:rPr lang="en-US" sz="1600" dirty="0" smtClean="0"/>
              <a:t> </a:t>
            </a:r>
            <a:r>
              <a:rPr lang="en-US" sz="1600" dirty="0" err="1" smtClean="0"/>
              <a:t>pressione</a:t>
            </a:r>
            <a:r>
              <a:rPr lang="en-US" sz="1600" dirty="0" smtClean="0"/>
              <a:t> </a:t>
            </a:r>
            <a:r>
              <a:rPr lang="en-US" sz="1600" dirty="0" err="1" smtClean="0"/>
              <a:t>affinché</a:t>
            </a:r>
            <a:r>
              <a:rPr lang="en-US" sz="1600" dirty="0" smtClean="0"/>
              <a:t> le </a:t>
            </a:r>
            <a:r>
              <a:rPr lang="en-US" sz="1600" dirty="0" err="1" smtClean="0"/>
              <a:t>autorità</a:t>
            </a:r>
            <a:r>
              <a:rPr lang="en-US" sz="1600" dirty="0" smtClean="0"/>
              <a:t> </a:t>
            </a:r>
            <a:r>
              <a:rPr lang="en-US" sz="1600" dirty="0" err="1" smtClean="0"/>
              <a:t>quel</a:t>
            </a:r>
            <a:r>
              <a:rPr lang="en-US" sz="1600" dirty="0" smtClean="0"/>
              <a:t> </a:t>
            </a:r>
            <a:r>
              <a:rPr lang="en-US" sz="1600" dirty="0" err="1" smtClean="0"/>
              <a:t>tipo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devianza</a:t>
            </a:r>
            <a:r>
              <a:rPr lang="en-US" sz="1600" dirty="0" smtClean="0"/>
              <a:t>  </a:t>
            </a:r>
            <a:r>
              <a:rPr lang="en-US" sz="1600" dirty="0" err="1" smtClean="0"/>
              <a:t>venga</a:t>
            </a:r>
            <a:r>
              <a:rPr lang="en-US" sz="1600" dirty="0" smtClean="0"/>
              <a:t> </a:t>
            </a:r>
            <a:r>
              <a:rPr lang="en-US" sz="1600" dirty="0" err="1" smtClean="0"/>
              <a:t>riconosciuta</a:t>
            </a:r>
            <a:r>
              <a:rPr lang="en-US" sz="1600" dirty="0" smtClean="0"/>
              <a:t> come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malattia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1485900" lvl="3" indent="-342900">
              <a:buSzPct val="100000"/>
              <a:buFont typeface="Arial" panose="020B0604020202020204" pitchFamily="34" charset="0"/>
              <a:buAutoNum type="arabicPeriod"/>
            </a:pPr>
            <a:r>
              <a:rPr lang="en-US" sz="1600" dirty="0" err="1" smtClean="0"/>
              <a:t>Contemporaneamente</a:t>
            </a:r>
            <a:r>
              <a:rPr lang="en-US" sz="1600" dirty="0" smtClean="0"/>
              <a:t>, </a:t>
            </a:r>
            <a:r>
              <a:rPr lang="en-US" sz="1600" dirty="0" err="1" smtClean="0"/>
              <a:t>vengono</a:t>
            </a:r>
            <a:r>
              <a:rPr lang="en-US" sz="1600" dirty="0" smtClean="0"/>
              <a:t> </a:t>
            </a:r>
            <a:r>
              <a:rPr lang="en-US" sz="1600" dirty="0" err="1" smtClean="0"/>
              <a:t>fatte</a:t>
            </a:r>
            <a:r>
              <a:rPr lang="en-US" sz="1600" dirty="0" smtClean="0"/>
              <a:t> </a:t>
            </a:r>
            <a:r>
              <a:rPr lang="en-US" sz="1600" dirty="0" err="1" smtClean="0"/>
              <a:t>pressioni</a:t>
            </a:r>
            <a:r>
              <a:rPr lang="en-US" sz="1600" dirty="0" smtClean="0"/>
              <a:t> al </a:t>
            </a:r>
            <a:r>
              <a:rPr lang="en-US" sz="1600" dirty="0" err="1" smtClean="0"/>
              <a:t>governo</a:t>
            </a:r>
            <a:r>
              <a:rPr lang="en-US" sz="1600" dirty="0" smtClean="0"/>
              <a:t>, </a:t>
            </a:r>
            <a:r>
              <a:rPr lang="en-US" sz="1600" dirty="0" err="1" smtClean="0"/>
              <a:t>da</a:t>
            </a:r>
            <a:r>
              <a:rPr lang="en-US" sz="1600" dirty="0" smtClean="0"/>
              <a:t> parte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quegli</a:t>
            </a:r>
            <a:r>
              <a:rPr lang="en-US" sz="1600" dirty="0" smtClean="0"/>
              <a:t> </a:t>
            </a:r>
            <a:r>
              <a:rPr lang="en-US" sz="1600" dirty="0" err="1" smtClean="0"/>
              <a:t>stessi</a:t>
            </a:r>
            <a:r>
              <a:rPr lang="en-US" sz="1600" dirty="0" smtClean="0"/>
              <a:t> </a:t>
            </a:r>
            <a:r>
              <a:rPr lang="en-US" sz="1600" dirty="0" err="1" smtClean="0"/>
              <a:t>interessi</a:t>
            </a:r>
            <a:r>
              <a:rPr lang="en-US" sz="1600" dirty="0" smtClean="0"/>
              <a:t> </a:t>
            </a:r>
            <a:r>
              <a:rPr lang="en-US" sz="1600" dirty="0" err="1" smtClean="0"/>
              <a:t>organizzati</a:t>
            </a:r>
            <a:r>
              <a:rPr lang="en-US" sz="1600" dirty="0" smtClean="0"/>
              <a:t>, </a:t>
            </a:r>
            <a:r>
              <a:rPr lang="en-US" sz="1600" dirty="0" err="1" smtClean="0"/>
              <a:t>affinché</a:t>
            </a:r>
            <a:r>
              <a:rPr lang="en-US" sz="1600" dirty="0" smtClean="0"/>
              <a:t> la </a:t>
            </a:r>
            <a:r>
              <a:rPr lang="en-US" sz="1600" dirty="0" err="1" smtClean="0"/>
              <a:t>nuova</a:t>
            </a:r>
            <a:r>
              <a:rPr lang="en-US" sz="1600" dirty="0" smtClean="0"/>
              <a:t> </a:t>
            </a:r>
            <a:r>
              <a:rPr lang="en-US" sz="1600" dirty="0" err="1" smtClean="0"/>
              <a:t>malattia</a:t>
            </a:r>
            <a:r>
              <a:rPr lang="en-US" sz="1600" dirty="0" smtClean="0"/>
              <a:t> </a:t>
            </a:r>
            <a:r>
              <a:rPr lang="en-US" sz="1600" dirty="0" err="1" smtClean="0"/>
              <a:t>venga</a:t>
            </a:r>
            <a:r>
              <a:rPr lang="en-US" sz="1600" dirty="0" smtClean="0"/>
              <a:t> </a:t>
            </a:r>
            <a:r>
              <a:rPr lang="en-US" sz="1600" dirty="0" err="1" smtClean="0"/>
              <a:t>riconosciuta</a:t>
            </a:r>
            <a:r>
              <a:rPr lang="en-US" sz="1600" dirty="0" smtClean="0"/>
              <a:t> </a:t>
            </a:r>
            <a:r>
              <a:rPr lang="en-US" sz="1600" dirty="0" err="1" smtClean="0"/>
              <a:t>ufficialmente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1485900" lvl="3" indent="-342900">
              <a:buSzPct val="100000"/>
              <a:buFont typeface="Arial" panose="020B0604020202020204" pitchFamily="34" charset="0"/>
              <a:buAutoNum type="arabicPeriod"/>
            </a:pPr>
            <a:r>
              <a:rPr lang="en-US" sz="1600" dirty="0" smtClean="0"/>
              <a:t>La </a:t>
            </a:r>
            <a:r>
              <a:rPr lang="en-US" sz="1600" dirty="0" err="1" smtClean="0"/>
              <a:t>definizione</a:t>
            </a:r>
            <a:r>
              <a:rPr lang="en-US" sz="1600" dirty="0" smtClean="0"/>
              <a:t> </a:t>
            </a:r>
            <a:r>
              <a:rPr lang="en-US" sz="1600" dirty="0" err="1" smtClean="0"/>
              <a:t>medica</a:t>
            </a:r>
            <a:r>
              <a:rPr lang="en-US" sz="1600" dirty="0" smtClean="0"/>
              <a:t> è </a:t>
            </a:r>
            <a:r>
              <a:rPr lang="en-US" sz="1600" dirty="0" err="1" smtClean="0"/>
              <a:t>accettata</a:t>
            </a:r>
            <a:r>
              <a:rPr lang="en-US" sz="1600" dirty="0" smtClean="0"/>
              <a:t> e </a:t>
            </a:r>
            <a:r>
              <a:rPr lang="en-US" sz="1600" dirty="0" err="1" smtClean="0"/>
              <a:t>istituzionalizzata</a:t>
            </a:r>
            <a:r>
              <a:rPr lang="en-US" sz="1600" dirty="0" smtClean="0"/>
              <a:t>, </a:t>
            </a:r>
            <a:r>
              <a:rPr lang="en-US" sz="1600" dirty="0" err="1" smtClean="0"/>
              <a:t>sia</a:t>
            </a:r>
            <a:r>
              <a:rPr lang="en-US" sz="1600" dirty="0" smtClean="0"/>
              <a:t> </a:t>
            </a:r>
            <a:r>
              <a:rPr lang="en-US" sz="1600" dirty="0" err="1" smtClean="0"/>
              <a:t>nella</a:t>
            </a:r>
            <a:r>
              <a:rPr lang="en-US" sz="1600" dirty="0" smtClean="0"/>
              <a:t> </a:t>
            </a:r>
            <a:r>
              <a:rPr lang="en-US" sz="1600" dirty="0" err="1" smtClean="0"/>
              <a:t>comunità</a:t>
            </a:r>
            <a:r>
              <a:rPr lang="en-US" sz="1600" dirty="0" smtClean="0"/>
              <a:t> </a:t>
            </a:r>
            <a:r>
              <a:rPr lang="en-US" sz="1600" dirty="0" err="1" smtClean="0"/>
              <a:t>scientifica</a:t>
            </a:r>
            <a:r>
              <a:rPr lang="en-US" sz="1600" dirty="0" smtClean="0"/>
              <a:t> </a:t>
            </a:r>
            <a:r>
              <a:rPr lang="en-US" sz="1600" dirty="0" err="1" smtClean="0"/>
              <a:t>sia</a:t>
            </a:r>
            <a:r>
              <a:rPr lang="en-US" sz="1600" dirty="0" smtClean="0"/>
              <a:t> </a:t>
            </a:r>
            <a:r>
              <a:rPr lang="en-US" sz="1600" dirty="0" err="1" smtClean="0"/>
              <a:t>legalmente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C45DE7F-D50A-4F66-8880-3EB6733F2DC8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Spiegare</a:t>
            </a:r>
            <a:r>
              <a:rPr lang="en-US" dirty="0" smtClean="0"/>
              <a:t> la </a:t>
            </a:r>
            <a:r>
              <a:rPr lang="en-US" dirty="0" err="1" smtClean="0"/>
              <a:t>devianza</a:t>
            </a:r>
            <a:r>
              <a:rPr lang="en-US" dirty="0" smtClean="0"/>
              <a:t> (3)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La </a:t>
            </a:r>
            <a:r>
              <a:rPr lang="en-US" sz="2400" dirty="0" err="1" smtClean="0"/>
              <a:t>devianza</a:t>
            </a:r>
            <a:r>
              <a:rPr lang="en-US" sz="2400" dirty="0" smtClean="0"/>
              <a:t> come </a:t>
            </a:r>
            <a:r>
              <a:rPr lang="en-US" sz="2400" dirty="0" err="1" smtClean="0"/>
              <a:t>scelta</a:t>
            </a:r>
            <a:r>
              <a:rPr lang="en-US" sz="2400" dirty="0" smtClean="0"/>
              <a:t> </a:t>
            </a:r>
            <a:r>
              <a:rPr lang="en-US" sz="2400" dirty="0" err="1" smtClean="0"/>
              <a:t>razionale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err="1" smtClean="0"/>
              <a:t>Devianza</a:t>
            </a:r>
            <a:r>
              <a:rPr lang="en-US" sz="2400" dirty="0" smtClean="0"/>
              <a:t> e </a:t>
            </a:r>
            <a:r>
              <a:rPr lang="en-US" sz="2400" dirty="0" err="1" smtClean="0"/>
              <a:t>socializzazione</a:t>
            </a:r>
            <a:r>
              <a:rPr lang="en-US" sz="2400" dirty="0" smtClean="0"/>
              <a:t>: la </a:t>
            </a:r>
            <a:r>
              <a:rPr lang="en-US" sz="2400" dirty="0" err="1" smtClean="0"/>
              <a:t>teoria</a:t>
            </a:r>
            <a:r>
              <a:rPr lang="en-US" sz="2400" dirty="0" smtClean="0"/>
              <a:t> </a:t>
            </a:r>
            <a:r>
              <a:rPr lang="en-US" sz="2400" dirty="0" err="1" smtClean="0"/>
              <a:t>dell’associazione</a:t>
            </a:r>
            <a:r>
              <a:rPr lang="en-US" sz="2400" dirty="0" smtClean="0"/>
              <a:t> </a:t>
            </a:r>
            <a:r>
              <a:rPr lang="en-US" sz="2400" dirty="0" err="1" smtClean="0"/>
              <a:t>differenziale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/>
            <a:r>
              <a:rPr lang="en-US" sz="2400" dirty="0" err="1" smtClean="0"/>
              <a:t>Subcultura</a:t>
            </a:r>
            <a:r>
              <a:rPr lang="en-US" sz="2400" dirty="0" smtClean="0"/>
              <a:t> </a:t>
            </a:r>
            <a:r>
              <a:rPr lang="en-US" sz="2400" dirty="0" err="1" smtClean="0"/>
              <a:t>deviante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/>
            <a:r>
              <a:rPr lang="en-US" sz="2400" dirty="0" smtClean="0"/>
              <a:t>La </a:t>
            </a:r>
            <a:r>
              <a:rPr lang="en-US" sz="2400" dirty="0" err="1" smtClean="0"/>
              <a:t>devianza</a:t>
            </a:r>
            <a:r>
              <a:rPr lang="en-US" sz="2400" dirty="0" smtClean="0"/>
              <a:t> </a:t>
            </a:r>
            <a:r>
              <a:rPr lang="en-US" sz="2400" dirty="0" err="1" smtClean="0"/>
              <a:t>solitaria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6ECA9A7-6840-4FD6-AA35-769C8FED5ABD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2860675"/>
            <a:ext cx="3886200" cy="173693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Teoria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dell’associazione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differenziale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Teoria</a:t>
            </a:r>
            <a:r>
              <a:rPr lang="en-US" sz="1600" dirty="0" smtClean="0"/>
              <a:t> </a:t>
            </a:r>
            <a:r>
              <a:rPr lang="en-US" sz="1600" dirty="0" err="1" smtClean="0"/>
              <a:t>secondo</a:t>
            </a:r>
            <a:r>
              <a:rPr lang="en-US" sz="1600" dirty="0" smtClean="0"/>
              <a:t> la </a:t>
            </a:r>
            <a:r>
              <a:rPr lang="en-US" sz="1600" dirty="0" err="1" smtClean="0"/>
              <a:t>quale</a:t>
            </a:r>
            <a:r>
              <a:rPr lang="en-US" sz="1600" dirty="0" smtClean="0"/>
              <a:t> la </a:t>
            </a:r>
            <a:r>
              <a:rPr lang="en-US" sz="1600" dirty="0" err="1" smtClean="0"/>
              <a:t>devianza</a:t>
            </a:r>
            <a:r>
              <a:rPr lang="en-US" sz="1600" dirty="0" smtClean="0"/>
              <a:t> è </a:t>
            </a:r>
            <a:r>
              <a:rPr lang="en-US" sz="1600" dirty="0" err="1" smtClean="0"/>
              <a:t>appresa</a:t>
            </a:r>
            <a:r>
              <a:rPr lang="en-US" sz="1600" dirty="0" smtClean="0"/>
              <a:t> </a:t>
            </a:r>
            <a:r>
              <a:rPr lang="en-US" sz="1600" dirty="0" err="1" smtClean="0"/>
              <a:t>nel</a:t>
            </a:r>
            <a:r>
              <a:rPr lang="en-US" sz="1600" dirty="0" smtClean="0"/>
              <a:t> </a:t>
            </a:r>
            <a:r>
              <a:rPr lang="en-US" sz="1600" dirty="0" err="1" smtClean="0"/>
              <a:t>corso</a:t>
            </a:r>
            <a:r>
              <a:rPr lang="en-US" sz="1600" dirty="0" smtClean="0"/>
              <a:t> </a:t>
            </a:r>
            <a:r>
              <a:rPr lang="en-US" sz="1600" dirty="0" err="1" smtClean="0"/>
              <a:t>dell’interazione</a:t>
            </a:r>
            <a:r>
              <a:rPr lang="en-US" sz="1600" dirty="0" smtClean="0"/>
              <a:t> con </a:t>
            </a:r>
            <a:r>
              <a:rPr lang="en-US" sz="1600" dirty="0" err="1" smtClean="0"/>
              <a:t>altre</a:t>
            </a:r>
            <a:r>
              <a:rPr lang="en-US" sz="1600" dirty="0" smtClean="0"/>
              <a:t> </a:t>
            </a:r>
            <a:r>
              <a:rPr lang="en-US" sz="1600" dirty="0" err="1" smtClean="0"/>
              <a:t>persone</a:t>
            </a:r>
            <a:r>
              <a:rPr lang="en-US" sz="1600" dirty="0" smtClean="0"/>
              <a:t> </a:t>
            </a:r>
            <a:r>
              <a:rPr lang="en-US" sz="1600" dirty="0" err="1" smtClean="0"/>
              <a:t>devianti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191000"/>
            <a:ext cx="3670935" cy="173693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Subcultura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deviante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Un </a:t>
            </a:r>
            <a:r>
              <a:rPr lang="en-US" sz="1600" dirty="0" err="1" smtClean="0"/>
              <a:t>gruppo</a:t>
            </a:r>
            <a:r>
              <a:rPr lang="en-US" sz="1600" dirty="0" smtClean="0"/>
              <a:t> la cui </a:t>
            </a:r>
            <a:r>
              <a:rPr lang="en-US" sz="1600" dirty="0" err="1" smtClean="0"/>
              <a:t>appartenenza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basa</a:t>
            </a:r>
            <a:r>
              <a:rPr lang="en-US" sz="1600" dirty="0" smtClean="0"/>
              <a:t> </a:t>
            </a:r>
            <a:r>
              <a:rPr lang="en-US" sz="1600" dirty="0" err="1" smtClean="0"/>
              <a:t>su</a:t>
            </a:r>
            <a:r>
              <a:rPr lang="en-US" sz="1600" dirty="0" smtClean="0"/>
              <a:t> un </a:t>
            </a:r>
            <a:r>
              <a:rPr lang="en-US" sz="1600" dirty="0" err="1" smtClean="0"/>
              <a:t>impegno</a:t>
            </a:r>
            <a:r>
              <a:rPr lang="en-US" sz="1600" dirty="0" smtClean="0"/>
              <a:t> </a:t>
            </a:r>
            <a:r>
              <a:rPr lang="en-US" sz="1600" dirty="0" err="1" smtClean="0"/>
              <a:t>condiviso</a:t>
            </a:r>
            <a:r>
              <a:rPr lang="en-US" sz="1600" dirty="0" smtClean="0"/>
              <a:t> a </a:t>
            </a:r>
            <a:r>
              <a:rPr lang="en-US" sz="1600" dirty="0" err="1" smtClean="0"/>
              <a:t>mettere</a:t>
            </a:r>
            <a:r>
              <a:rPr lang="en-US" sz="1600" dirty="0" smtClean="0"/>
              <a:t> in </a:t>
            </a:r>
            <a:r>
              <a:rPr lang="en-US" sz="1600" dirty="0" err="1" smtClean="0"/>
              <a:t>atto</a:t>
            </a:r>
            <a:r>
              <a:rPr lang="en-US" sz="1600" dirty="0" smtClean="0"/>
              <a:t> </a:t>
            </a:r>
            <a:r>
              <a:rPr lang="en-US" sz="1600" dirty="0" err="1" smtClean="0"/>
              <a:t>specifici</a:t>
            </a:r>
            <a:r>
              <a:rPr lang="en-US" sz="1600" dirty="0" smtClean="0"/>
              <a:t> </a:t>
            </a:r>
            <a:r>
              <a:rPr lang="en-US" sz="1600" dirty="0" err="1" smtClean="0"/>
              <a:t>comportamenti</a:t>
            </a:r>
            <a:r>
              <a:rPr lang="en-US" sz="1600" dirty="0" smtClean="0"/>
              <a:t> </a:t>
            </a:r>
            <a:r>
              <a:rPr lang="en-US" sz="1600" dirty="0" err="1" smtClean="0"/>
              <a:t>nono</a:t>
            </a:r>
            <a:r>
              <a:rPr lang="en-US" sz="1600" dirty="0" smtClean="0"/>
              <a:t> </a:t>
            </a:r>
            <a:r>
              <a:rPr lang="en-US" sz="1600" dirty="0" err="1" smtClean="0"/>
              <a:t>conformisti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661535"/>
            <a:ext cx="3962400" cy="14646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Devianza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solitaria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Le </a:t>
            </a:r>
            <a:r>
              <a:rPr lang="en-US" sz="1600" dirty="0" err="1" smtClean="0"/>
              <a:t>attività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individui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impegnano</a:t>
            </a:r>
            <a:r>
              <a:rPr lang="en-US" sz="1600" dirty="0" smtClean="0"/>
              <a:t> in </a:t>
            </a:r>
            <a:r>
              <a:rPr lang="en-US" sz="1600" dirty="0" err="1" smtClean="0"/>
              <a:t>comportamenti</a:t>
            </a:r>
            <a:r>
              <a:rPr lang="en-US" sz="1600" dirty="0" smtClean="0"/>
              <a:t> </a:t>
            </a:r>
            <a:r>
              <a:rPr lang="en-US" sz="1600" dirty="0" err="1" smtClean="0"/>
              <a:t>devianti</a:t>
            </a:r>
            <a:r>
              <a:rPr lang="en-US" sz="1600" dirty="0" smtClean="0"/>
              <a:t> </a:t>
            </a:r>
            <a:r>
              <a:rPr lang="en-US" sz="1600" dirty="0" err="1" smtClean="0"/>
              <a:t>senza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supporto</a:t>
            </a:r>
            <a:r>
              <a:rPr lang="en-US" sz="1600" dirty="0" smtClean="0"/>
              <a:t> </a:t>
            </a:r>
            <a:r>
              <a:rPr lang="en-US" sz="1600" dirty="0" err="1" smtClean="0"/>
              <a:t>sociale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altri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iBg_Template_Presentazione_v2">
  <a:themeElements>
    <a:clrScheme name="Impostazioni personalizzate 5">
      <a:dk1>
        <a:srgbClr val="202020"/>
      </a:dk1>
      <a:lt1>
        <a:sysClr val="window" lastClr="FFFFFF"/>
      </a:lt1>
      <a:dk2>
        <a:srgbClr val="0A1431"/>
      </a:dk2>
      <a:lt2>
        <a:srgbClr val="F5EFDE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4740A9"/>
      </a:hlink>
      <a:folHlink>
        <a:srgbClr val="70707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6227</Words>
  <Application>WPS Presentation</Application>
  <PresentationFormat>On-screen Show (4:3)</PresentationFormat>
  <Paragraphs>186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7" baseType="lpstr">
      <vt:lpstr>Arial</vt:lpstr>
      <vt:lpstr>SimSun</vt:lpstr>
      <vt:lpstr>Wingdings</vt:lpstr>
      <vt:lpstr>Bodoni SvtyTwo ITC TT-Book</vt:lpstr>
      <vt:lpstr>Verdana</vt:lpstr>
      <vt:lpstr>Arial</vt:lpstr>
      <vt:lpstr>Courier New</vt:lpstr>
      <vt:lpstr>Segoe Print</vt:lpstr>
      <vt:lpstr>Microsoft YaHei</vt:lpstr>
      <vt:lpstr/>
      <vt:lpstr>Arial Unicode MS</vt:lpstr>
      <vt:lpstr>Calibri</vt:lpstr>
      <vt:lpstr>Verdana</vt:lpstr>
      <vt:lpstr>UniBg_Template_Presentazione_v2</vt:lpstr>
      <vt:lpstr>Capitolo 10:  la devianza</vt:lpstr>
      <vt:lpstr>Argomenti trattati</vt:lpstr>
      <vt:lpstr>Definire la devianza (1)</vt:lpstr>
      <vt:lpstr>Definire la devianza (2)</vt:lpstr>
      <vt:lpstr>Definire la devianza (3)</vt:lpstr>
      <vt:lpstr>Il ruolo della devianza nella struttura sociale</vt:lpstr>
      <vt:lpstr>Spiegare la devianza (1)</vt:lpstr>
      <vt:lpstr>Spiegare la devianza (2)</vt:lpstr>
      <vt:lpstr>Spiegare la devianza (3)</vt:lpstr>
      <vt:lpstr>Spiegare la devianza (4)</vt:lpstr>
      <vt:lpstr>Cultura e devianza:  i corpi devianti</vt:lpstr>
      <vt:lpstr>Potere e devianza</vt:lpstr>
      <vt:lpstr>Controllo sociale e devianza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roberta</cp:lastModifiedBy>
  <cp:revision>50</cp:revision>
  <dcterms:created xsi:type="dcterms:W3CDTF">2011-08-15T14:37:00Z</dcterms:created>
  <dcterms:modified xsi:type="dcterms:W3CDTF">2017-10-05T12:45:02Z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