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8"/>
  </p:notesMasterIdLst>
  <p:sldIdLst>
    <p:sldId id="256" r:id="rId3"/>
    <p:sldId id="271" r:id="rId4"/>
    <p:sldId id="273" r:id="rId5"/>
    <p:sldId id="274" r:id="rId6"/>
    <p:sldId id="292" r:id="rId7"/>
    <p:sldId id="275" r:id="rId8"/>
    <p:sldId id="293" r:id="rId9"/>
    <p:sldId id="289" r:id="rId10"/>
    <p:sldId id="276" r:id="rId11"/>
    <p:sldId id="277" r:id="rId12"/>
    <p:sldId id="278" r:id="rId13"/>
    <p:sldId id="279" r:id="rId14"/>
    <p:sldId id="295" r:id="rId15"/>
    <p:sldId id="280" r:id="rId16"/>
    <p:sldId id="281" r:id="rId17"/>
    <p:sldId id="282" r:id="rId18"/>
    <p:sldId id="297" r:id="rId19"/>
    <p:sldId id="296" r:id="rId20"/>
    <p:sldId id="283" r:id="rId21"/>
    <p:sldId id="284" r:id="rId22"/>
    <p:sldId id="285" r:id="rId23"/>
    <p:sldId id="286" r:id="rId24"/>
    <p:sldId id="287" r:id="rId25"/>
    <p:sldId id="291" r:id="rId26"/>
    <p:sldId id="29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fano Tomelleri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18" autoAdjust="0"/>
    <p:restoredTop sz="94714" autoAdjust="0"/>
  </p:normalViewPr>
  <p:slideViewPr>
    <p:cSldViewPr>
      <p:cViewPr>
        <p:scale>
          <a:sx n="100" d="100"/>
          <a:sy n="100" d="100"/>
        </p:scale>
        <p:origin x="-7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commentAuthors" Target="commentAuthors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notesMaster" Target="notesMasters/notesMaster1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AAA853-62FD-4BA9-A7DA-62978E70C32C}" type="datetimeFigureOut">
              <a:rPr lang="en-US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A8901F-49DE-4798-8BFC-21C68905259B}" type="slidenum">
              <a:rPr lang="en-US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 senza filigrana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5136B75-72C9-490D-967C-BF60EFFFE4D6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con box doppio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B8C746F-E027-43DD-B884-E5D9A373682D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 smtClean="0"/>
              <a:t>Slide con tre box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E72E78C-73EE-47D6-ACA5-BC049C9348F9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it-IT" dirty="0" smtClean="0"/>
              <a:t>Titolo dell’immagine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Didascalia dell’immagine.</a:t>
            </a:r>
            <a:endParaRPr lang="it-IT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561820F-C11C-4691-8CE9-48EB98D31FD4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248400"/>
          </a:xfrm>
        </p:spPr>
        <p:txBody>
          <a:bodyPr/>
          <a:lstStyle/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0" y="304800"/>
            <a:ext cx="5562600" cy="1219200"/>
          </a:xfrm>
        </p:spPr>
        <p:txBody>
          <a:bodyPr/>
          <a:lstStyle>
            <a:lvl1pPr marL="0" indent="0" algn="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 smtClean="0"/>
              <a:t>Titolo immagine/slide</a:t>
            </a:r>
            <a:endParaRPr lang="it-IT" dirty="0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138CFF-01D2-E747-91FA-2AA6EA3958D9}" type="slidenum">
              <a:rPr lang="it-IT" smtClean="0"/>
            </a:fld>
            <a:endParaRPr lang="it-IT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3F590-E58C-4C64-B780-AEA151E20713}" type="datetime1">
              <a:rPr lang="en-US"/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D2033-DD1C-4F04-B40A-FACC81375423}" type="slidenum">
              <a:rPr lang="en-US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138CFF-01D2-E747-91FA-2AA6EA3958D9}" type="slidenum">
              <a:rPr lang="it-IT" smtClean="0"/>
            </a:fld>
            <a:endParaRPr lang="it-IT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138CFF-01D2-E747-91FA-2AA6EA3958D9}" type="slidenum">
              <a:rPr lang="it-IT" smtClean="0"/>
            </a:fld>
            <a:endParaRPr lang="it-IT"/>
          </a:p>
        </p:txBody>
      </p:sp>
      <p:pic>
        <p:nvPicPr>
          <p:cNvPr id="6" name="Immagine 5" descr="Logo_UniBG_BLU_trasparenza-03.png"/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2971800" y="914400"/>
            <a:ext cx="7860792" cy="7921886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singola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876800" y="1752600"/>
            <a:ext cx="3810000" cy="3810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sull'icona per inserire un'immagine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38100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3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138CFF-01D2-E747-91FA-2AA6EA3958D9}" type="slidenum">
              <a:rPr lang="it-IT" smtClean="0"/>
            </a:fld>
            <a:endParaRPr lang="it-IT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doppia</a:t>
            </a:r>
            <a:endParaRPr lang="it-IT" dirty="0"/>
          </a:p>
        </p:txBody>
      </p:sp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4953000" y="1752600"/>
            <a:ext cx="3733800" cy="1866900"/>
          </a:xfrm>
        </p:spPr>
        <p:txBody>
          <a:bodyPr/>
          <a:lstStyle/>
          <a:p>
            <a:r>
              <a:rPr lang="it-IT" smtClean="0"/>
              <a:t>Fare clic sull'icona per inserire un'immagine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953000" y="3962400"/>
            <a:ext cx="3733800" cy="1866900"/>
          </a:xfrm>
        </p:spPr>
        <p:txBody>
          <a:bodyPr/>
          <a:lstStyle/>
          <a:p>
            <a:r>
              <a:rPr lang="it-IT" smtClean="0"/>
              <a:t>Fare clic sull'icona per inserire un'immagine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Char char="•"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endParaRPr lang="it-IT" dirty="0"/>
          </a:p>
        </p:txBody>
      </p:sp>
      <p:sp>
        <p:nvSpPr>
          <p:cNvPr id="12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9624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4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138CFF-01D2-E747-91FA-2AA6EA3958D9}" type="slidenum">
              <a:rPr lang="it-IT" smtClean="0"/>
            </a:fld>
            <a:endParaRPr lang="it-IT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con grafico pagina intera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138CFF-01D2-E747-91FA-2AA6EA3958D9}" type="slidenum">
              <a:rPr lang="it-IT" smtClean="0"/>
            </a:fld>
            <a:endParaRPr lang="it-IT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grafico con didascalie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37338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5" name="Segnaposto testo 9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1676400"/>
            <a:ext cx="4038600" cy="44196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858000" y="6391275"/>
            <a:ext cx="21336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138CFF-01D2-E747-91FA-2AA6EA3958D9}" type="slidenum">
              <a:rPr lang="it-IT" smtClean="0"/>
            </a:fld>
            <a:endParaRPr lang="it-IT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testo semplice con citazioni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600200"/>
            <a:ext cx="7620000" cy="2133600"/>
          </a:xfrm>
        </p:spPr>
        <p:txBody>
          <a:bodyPr>
            <a:normAutofit/>
          </a:bodyPr>
          <a:lstStyle>
            <a:lvl1pPr marL="71755" indent="0">
              <a:buNone/>
              <a:defRPr sz="2600" baseline="0"/>
            </a:lvl1pPr>
          </a:lstStyle>
          <a:p>
            <a:pPr lvl="0"/>
            <a:r>
              <a:rPr lang="it-IT" dirty="0" smtClean="0"/>
              <a:t>Questo è un testo semplice. Si consiglia di non inserire testi di dimensione inferiore ai 18pt per le presentazioni e di 16pt per gli stampati, specialmente se slide multiple su pagina singola</a:t>
            </a:r>
            <a:endParaRPr lang="it-IT" dirty="0"/>
          </a:p>
        </p:txBody>
      </p:sp>
      <p:sp>
        <p:nvSpPr>
          <p:cNvPr id="5" name="Segnaposto testo 5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3886200"/>
            <a:ext cx="7620000" cy="2133600"/>
          </a:xfrm>
        </p:spPr>
        <p:txBody>
          <a:bodyPr/>
          <a:lstStyle>
            <a:lvl1pPr marL="71755" indent="0" algn="ctr">
              <a:buNone/>
              <a:defRPr i="1" baseline="0"/>
            </a:lvl1pPr>
          </a:lstStyle>
          <a:p>
            <a:pPr lvl="0"/>
            <a:r>
              <a:rPr lang="it-IT" dirty="0" smtClean="0"/>
              <a:t>Questo formato può essere usato per le citazioni altri elementi testuali da mettere in evidenza.</a:t>
            </a: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138CFF-01D2-E747-91FA-2AA6EA3958D9}" type="slidenum">
              <a:rPr lang="it-IT" smtClean="0"/>
            </a:fld>
            <a:endParaRPr lang="it-IT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Slide </a:t>
            </a:r>
            <a:r>
              <a:rPr lang="it-IT" dirty="0" err="1" smtClean="0"/>
              <a:t>smart</a:t>
            </a:r>
            <a:r>
              <a:rPr lang="it-IT" dirty="0" smtClean="0"/>
              <a:t> art</a:t>
            </a:r>
            <a:endParaRPr lang="it-IT" dirty="0"/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138CFF-01D2-E747-91FA-2AA6EA3958D9}" type="slidenum">
              <a:rPr lang="it-IT" smtClean="0"/>
            </a:fld>
            <a:endParaRPr lang="it-IT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2.png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Questo è un punto elenco di primo livello</a:t>
            </a:r>
            <a:endParaRPr lang="it-IT" dirty="0" smtClean="0"/>
          </a:p>
          <a:p>
            <a:pPr lvl="1"/>
            <a:r>
              <a:rPr lang="it-IT" sz="2400" dirty="0" smtClean="0"/>
              <a:t>Questo è un punto elenco di secondo livello</a:t>
            </a:r>
            <a:endParaRPr lang="it-IT" sz="2400" dirty="0" smtClean="0"/>
          </a:p>
          <a:p>
            <a:pPr lvl="2"/>
            <a:r>
              <a:rPr lang="it-IT" dirty="0" smtClean="0"/>
              <a:t>Evitare di utilizzare punti elenco di terzo livello, laddove necessario usare un testo rientrante corsivo di minimo 18pt nelle presentazioni e di 16pt negli stampati 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930492-F70D-4F2A-9E6A-3BF960CCBCD9}" type="datetime1">
              <a:rPr lang="en-US"/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2A3BA9-36B1-4CB4-9E31-C7DA3C0938E3}" type="slidenum">
              <a:rPr lang="en-US"/>
            </a:fld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0" y="6282265"/>
            <a:ext cx="9144000" cy="621772"/>
          </a:xfrm>
          <a:prstGeom prst="rect">
            <a:avLst/>
          </a:prstGeom>
          <a:solidFill>
            <a:srgbClr val="1524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152460"/>
              </a:solidFill>
            </a:endParaRPr>
          </a:p>
        </p:txBody>
      </p:sp>
      <p:pic>
        <p:nvPicPr>
          <p:cNvPr id="8" name="Immagine 7" descr="Logo_UniBG_BIANCO_trasparenza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6200" y="6359149"/>
            <a:ext cx="457200" cy="460754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33400" y="6445539"/>
            <a:ext cx="5323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UNIVERSITÀ  DEGLI  STUDI </a:t>
            </a:r>
            <a:r>
              <a:rPr lang="it-IT" sz="1200" baseline="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</a:t>
            </a:r>
            <a:r>
              <a:rPr lang="it-IT" sz="1200" dirty="0" err="1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DI</a:t>
            </a: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 BERGAMO</a:t>
            </a:r>
            <a:endParaRPr lang="it-IT" sz="1200" dirty="0">
              <a:solidFill>
                <a:srgbClr val="E9E9E9"/>
              </a:solidFill>
              <a:latin typeface="Bodoni SvtyTwo ITC TT-Book"/>
              <a:cs typeface="Bodoni SvtyTwo ITC TT-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j-ea"/>
          <a:cs typeface="Verdana" panose="020B0604030504040204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52460"/>
        </a:buClr>
        <a:buSzPct val="122000"/>
        <a:buFont typeface="Arial" panose="020B0604020202020204"/>
        <a:buChar char="•"/>
        <a:defRPr sz="28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1pPr>
      <a:lvl2pPr marL="741680" indent="-284480" algn="l" defTabSz="457200" rtl="0" eaLnBrk="1" latinLnBrk="0" hangingPunct="1">
        <a:spcBef>
          <a:spcPct val="20000"/>
        </a:spcBef>
        <a:buClr>
          <a:srgbClr val="152460"/>
        </a:buClr>
        <a:buSzPct val="76000"/>
        <a:buFont typeface="Courier New" panose="02070309020205020404"/>
        <a:buChar char="o"/>
        <a:defRPr sz="24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2pPr>
      <a:lvl3pPr marL="964565" indent="0" algn="just" defTabSz="457200" rtl="0" eaLnBrk="1" latinLnBrk="0" hangingPunct="1">
        <a:spcBef>
          <a:spcPts val="600"/>
        </a:spcBef>
        <a:spcAft>
          <a:spcPts val="600"/>
        </a:spcAft>
        <a:buFontTx/>
        <a:buNone/>
        <a:defRPr sz="1800" i="1" kern="1200" baseline="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Capitolo</a:t>
            </a:r>
            <a:r>
              <a:rPr lang="en-US" dirty="0" smtClean="0"/>
              <a:t> 11: </a:t>
            </a:r>
            <a:br>
              <a:rPr lang="en-US" dirty="0" smtClean="0"/>
            </a:br>
            <a:r>
              <a:rPr lang="en-US" dirty="0" smtClean="0"/>
              <a:t>media e </a:t>
            </a:r>
            <a:r>
              <a:rPr lang="en-US" dirty="0" err="1" smtClean="0"/>
              <a:t>consumi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 err="1" smtClean="0"/>
              <a:t>Sociologia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Generale</a:t>
            </a:r>
            <a:r>
              <a:rPr lang="en-US" altLang="en-US" i="1" smtClean="0"/>
              <a:t> </a:t>
            </a:r>
            <a:endParaRPr lang="en-US" altLang="en-US" i="1" smtClean="0"/>
          </a:p>
          <a:p>
            <a:pPr eaLnBrk="1" hangingPunct="1"/>
            <a:r>
              <a:rPr lang="en-US" altLang="en-US" i="1" smtClean="0"/>
              <a:t>1e McGraw-Hill, 2015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media (5)</a:t>
            </a:r>
            <a:endParaRPr 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contenuti</a:t>
            </a:r>
            <a:r>
              <a:rPr lang="en-US" dirty="0" smtClean="0"/>
              <a:t> </a:t>
            </a:r>
            <a:r>
              <a:rPr lang="en-US" dirty="0" err="1" smtClean="0"/>
              <a:t>mediatici</a:t>
            </a:r>
            <a:r>
              <a:rPr lang="en-US" dirty="0" smtClean="0"/>
              <a:t> </a:t>
            </a:r>
            <a:r>
              <a:rPr lang="en-US" sz="2000" dirty="0" smtClean="0"/>
              <a:t>(</a:t>
            </a:r>
            <a:r>
              <a:rPr lang="en-US" sz="2000" i="1" dirty="0" smtClean="0"/>
              <a:t>continua):</a:t>
            </a:r>
            <a:endParaRPr lang="en-US" i="1" dirty="0" smtClean="0"/>
          </a:p>
          <a:p>
            <a:pPr lvl="1"/>
            <a:r>
              <a:rPr lang="en-US" dirty="0" err="1" smtClean="0"/>
              <a:t>Immagini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, </a:t>
            </a:r>
            <a:r>
              <a:rPr lang="en-US" dirty="0" err="1" smtClean="0"/>
              <a:t>pubblicità</a:t>
            </a:r>
            <a:r>
              <a:rPr lang="en-US" dirty="0" smtClean="0"/>
              <a:t> e </a:t>
            </a:r>
            <a:r>
              <a:rPr lang="en-US" dirty="0" err="1" smtClean="0"/>
              <a:t>contenuti</a:t>
            </a:r>
            <a:r>
              <a:rPr lang="en-US" dirty="0" smtClean="0"/>
              <a:t> </a:t>
            </a:r>
            <a:r>
              <a:rPr lang="en-US" dirty="0" err="1" smtClean="0"/>
              <a:t>mediatici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6DAA9D3-E481-4E91-BC7F-22507AD8DFA0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3780155"/>
            <a:ext cx="5638800" cy="163607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Mercato</a:t>
            </a:r>
            <a:r>
              <a:rPr lang="en-US" b="1" dirty="0" smtClean="0"/>
              <a:t> </a:t>
            </a:r>
            <a:r>
              <a:rPr lang="en-US" b="1" dirty="0" err="1" smtClean="0"/>
              <a:t>dualista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Situazione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determina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un’azienda</a:t>
            </a:r>
            <a:r>
              <a:rPr lang="en-US" dirty="0" smtClean="0"/>
              <a:t> </a:t>
            </a:r>
            <a:r>
              <a:rPr lang="en-US" dirty="0" err="1" smtClean="0"/>
              <a:t>vende</a:t>
            </a:r>
            <a:r>
              <a:rPr lang="en-US" dirty="0" smtClean="0"/>
              <a:t> due </a:t>
            </a:r>
            <a:r>
              <a:rPr lang="en-US" dirty="0" err="1" smtClean="0"/>
              <a:t>prodotti</a:t>
            </a:r>
            <a:r>
              <a:rPr lang="en-US" dirty="0" smtClean="0"/>
              <a:t> </a:t>
            </a:r>
            <a:r>
              <a:rPr lang="en-US" dirty="0" err="1" smtClean="0"/>
              <a:t>completamente</a:t>
            </a:r>
            <a:r>
              <a:rPr lang="en-US" dirty="0" smtClean="0"/>
              <a:t> </a:t>
            </a:r>
            <a:r>
              <a:rPr lang="en-US" dirty="0" err="1" smtClean="0"/>
              <a:t>diversi</a:t>
            </a:r>
            <a:r>
              <a:rPr lang="en-US" dirty="0" smtClean="0"/>
              <a:t> a due </a:t>
            </a:r>
            <a:r>
              <a:rPr lang="en-US" dirty="0" err="1" smtClean="0"/>
              <a:t>differenti</a:t>
            </a:r>
            <a:r>
              <a:rPr lang="en-US" dirty="0" smtClean="0"/>
              <a:t> </a:t>
            </a:r>
            <a:r>
              <a:rPr lang="en-US" dirty="0" err="1" smtClean="0"/>
              <a:t>segmenti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clientela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media (6)</a:t>
            </a:r>
            <a:endParaRPr 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L’interazione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audience e media:</a:t>
            </a:r>
            <a:endParaRPr lang="en-US" dirty="0" smtClean="0"/>
          </a:p>
          <a:p>
            <a:pPr lvl="1"/>
            <a:r>
              <a:rPr lang="en-US" dirty="0" err="1" smtClean="0"/>
              <a:t>Pubblici</a:t>
            </a:r>
            <a:r>
              <a:rPr lang="en-US" dirty="0" smtClean="0"/>
              <a:t> </a:t>
            </a:r>
            <a:r>
              <a:rPr lang="en-US" dirty="0" err="1" smtClean="0"/>
              <a:t>attivi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Effetti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media.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FF7E1B5-E8E4-41DB-AE94-9067ABD51524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2775" y="3199130"/>
            <a:ext cx="3288030" cy="176989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Teoria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dell’ago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ipodermico</a:t>
            </a:r>
            <a:endParaRPr lang="en-US" sz="1600" b="1" dirty="0" smtClean="0"/>
          </a:p>
          <a:p>
            <a:pPr>
              <a:defRPr/>
            </a:pPr>
            <a:r>
              <a:rPr lang="en-US" sz="1600" dirty="0" err="1" smtClean="0"/>
              <a:t>Teoria</a:t>
            </a:r>
            <a:r>
              <a:rPr lang="en-US" sz="1600" dirty="0" smtClean="0"/>
              <a:t> </a:t>
            </a:r>
            <a:r>
              <a:rPr lang="en-US" sz="1600" dirty="0" err="1" smtClean="0"/>
              <a:t>secondo</a:t>
            </a:r>
            <a:r>
              <a:rPr lang="en-US" sz="1600" dirty="0" smtClean="0"/>
              <a:t> la </a:t>
            </a:r>
            <a:r>
              <a:rPr lang="en-US" sz="1600" dirty="0" err="1" smtClean="0"/>
              <a:t>quale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 smtClean="0"/>
              <a:t> mass media </a:t>
            </a:r>
            <a:r>
              <a:rPr lang="en-US" sz="1600" dirty="0" err="1" smtClean="0"/>
              <a:t>sono</a:t>
            </a:r>
            <a:r>
              <a:rPr lang="en-US" sz="1600" dirty="0" smtClean="0"/>
              <a:t> in </a:t>
            </a:r>
            <a:r>
              <a:rPr lang="en-US" sz="1600" dirty="0" err="1" smtClean="0"/>
              <a:t>grado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“</a:t>
            </a:r>
            <a:r>
              <a:rPr lang="en-US" sz="1600" dirty="0" err="1" smtClean="0"/>
              <a:t>inoculare</a:t>
            </a:r>
            <a:r>
              <a:rPr lang="en-US" sz="1600" dirty="0" smtClean="0"/>
              <a:t>” </a:t>
            </a:r>
            <a:r>
              <a:rPr lang="en-US" sz="1600" dirty="0" err="1" smtClean="0"/>
              <a:t>idee</a:t>
            </a:r>
            <a:r>
              <a:rPr lang="en-US" sz="1600" dirty="0" smtClean="0"/>
              <a:t> </a:t>
            </a:r>
            <a:r>
              <a:rPr lang="en-US" sz="1600" dirty="0" err="1" smtClean="0"/>
              <a:t>nell’opionione</a:t>
            </a:r>
            <a:r>
              <a:rPr lang="en-US" sz="1600" dirty="0" smtClean="0"/>
              <a:t> </a:t>
            </a:r>
            <a:r>
              <a:rPr lang="en-US" sz="1600" dirty="0" err="1" smtClean="0"/>
              <a:t>pubblica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3200400"/>
            <a:ext cx="4727575" cy="173667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Teoria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dell’agenda</a:t>
            </a:r>
            <a:r>
              <a:rPr lang="en-US" sz="1600" b="1" dirty="0" smtClean="0"/>
              <a:t>-setting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Teoria</a:t>
            </a:r>
            <a:r>
              <a:rPr lang="en-US" sz="1600" dirty="0" smtClean="0"/>
              <a:t> </a:t>
            </a:r>
            <a:r>
              <a:rPr lang="en-US" sz="1600" dirty="0" err="1" smtClean="0"/>
              <a:t>secondo</a:t>
            </a:r>
            <a:r>
              <a:rPr lang="en-US" sz="1600" dirty="0" smtClean="0"/>
              <a:t> la </a:t>
            </a:r>
            <a:r>
              <a:rPr lang="en-US" sz="1600" dirty="0" err="1" smtClean="0"/>
              <a:t>quale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 smtClean="0"/>
              <a:t> media </a:t>
            </a:r>
            <a:r>
              <a:rPr lang="en-US" sz="1600" dirty="0" err="1" smtClean="0"/>
              <a:t>potrebbero</a:t>
            </a:r>
            <a:r>
              <a:rPr lang="en-US" sz="1600" dirty="0" smtClean="0"/>
              <a:t> non </a:t>
            </a:r>
            <a:r>
              <a:rPr lang="en-US" sz="1600" dirty="0" err="1" smtClean="0"/>
              <a:t>essere</a:t>
            </a:r>
            <a:r>
              <a:rPr lang="en-US" sz="1600" dirty="0" smtClean="0"/>
              <a:t> in </a:t>
            </a:r>
            <a:r>
              <a:rPr lang="en-US" sz="1600" dirty="0" err="1" smtClean="0"/>
              <a:t>grado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dire </a:t>
            </a:r>
            <a:r>
              <a:rPr lang="en-US" sz="1600" dirty="0" err="1" smtClean="0"/>
              <a:t>alle</a:t>
            </a:r>
            <a:r>
              <a:rPr lang="en-US" sz="1600" dirty="0" smtClean="0"/>
              <a:t> </a:t>
            </a:r>
            <a:r>
              <a:rPr lang="en-US" sz="1600" dirty="0" err="1" smtClean="0"/>
              <a:t>persone</a:t>
            </a:r>
            <a:r>
              <a:rPr lang="en-US" sz="1600" dirty="0" smtClean="0"/>
              <a:t> </a:t>
            </a:r>
            <a:r>
              <a:rPr lang="en-US" sz="1600" dirty="0" err="1" smtClean="0"/>
              <a:t>cosa</a:t>
            </a:r>
            <a:r>
              <a:rPr lang="en-US" sz="1600" dirty="0" smtClean="0"/>
              <a:t> </a:t>
            </a:r>
            <a:r>
              <a:rPr lang="en-US" sz="1600" dirty="0" err="1" smtClean="0"/>
              <a:t>pensare</a:t>
            </a:r>
            <a:r>
              <a:rPr lang="en-US" sz="1600" dirty="0" smtClean="0"/>
              <a:t> ma </a:t>
            </a:r>
            <a:r>
              <a:rPr lang="en-US" sz="1600" dirty="0" err="1" smtClean="0"/>
              <a:t>possono</a:t>
            </a:r>
            <a:r>
              <a:rPr lang="en-US" sz="1600" dirty="0" smtClean="0"/>
              <a:t> </a:t>
            </a:r>
            <a:r>
              <a:rPr lang="en-US" sz="1600" dirty="0" err="1" smtClean="0"/>
              <a:t>influenzare</a:t>
            </a:r>
            <a:r>
              <a:rPr lang="en-US" sz="1600" dirty="0" smtClean="0"/>
              <a:t> </a:t>
            </a:r>
            <a:r>
              <a:rPr lang="en-US" sz="1600" dirty="0" err="1" smtClean="0"/>
              <a:t>significativamente</a:t>
            </a:r>
            <a:r>
              <a:rPr lang="en-US" sz="1600" dirty="0" smtClean="0"/>
              <a:t> </a:t>
            </a:r>
            <a:r>
              <a:rPr lang="en-US" sz="1600" dirty="0" err="1" smtClean="0"/>
              <a:t>ciò</a:t>
            </a:r>
            <a:r>
              <a:rPr lang="en-US" sz="1600" dirty="0" smtClean="0"/>
              <a:t> a cui </a:t>
            </a:r>
            <a:r>
              <a:rPr lang="en-US" sz="1600" dirty="0" err="1" smtClean="0"/>
              <a:t>pensano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247900" y="4836160"/>
            <a:ext cx="4714240" cy="173680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Teoria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della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coltivazione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Teoria</a:t>
            </a:r>
            <a:r>
              <a:rPr lang="en-US" sz="1600" dirty="0" smtClean="0"/>
              <a:t> </a:t>
            </a:r>
            <a:r>
              <a:rPr lang="en-US" sz="1600" dirty="0" err="1" smtClean="0"/>
              <a:t>secondo</a:t>
            </a:r>
            <a:r>
              <a:rPr lang="en-US" sz="1600" dirty="0" smtClean="0"/>
              <a:t> la </a:t>
            </a:r>
            <a:r>
              <a:rPr lang="en-US" sz="1600" dirty="0" err="1" smtClean="0"/>
              <a:t>quale</a:t>
            </a:r>
            <a:r>
              <a:rPr lang="en-US" sz="1600" dirty="0" smtClean="0"/>
              <a:t>, grazie a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loro</a:t>
            </a:r>
            <a:r>
              <a:rPr lang="en-US" sz="1600" dirty="0" smtClean="0"/>
              <a:t> </a:t>
            </a:r>
            <a:r>
              <a:rPr lang="en-US" sz="1600" dirty="0" err="1" smtClean="0"/>
              <a:t>esposizione</a:t>
            </a:r>
            <a:r>
              <a:rPr lang="en-US" sz="1600" dirty="0" smtClean="0"/>
              <a:t> </a:t>
            </a:r>
            <a:r>
              <a:rPr lang="en-US" sz="1600" dirty="0" err="1" smtClean="0"/>
              <a:t>ripetuta</a:t>
            </a:r>
            <a:r>
              <a:rPr lang="en-US" sz="1600" dirty="0" smtClean="0"/>
              <a:t>, le </a:t>
            </a:r>
            <a:r>
              <a:rPr lang="en-US" sz="1600" dirty="0" err="1" smtClean="0"/>
              <a:t>persone</a:t>
            </a:r>
            <a:r>
              <a:rPr lang="en-US" sz="1600" dirty="0" smtClean="0"/>
              <a:t> </a:t>
            </a:r>
            <a:r>
              <a:rPr lang="en-US" sz="1600" dirty="0" err="1" smtClean="0"/>
              <a:t>arrivano</a:t>
            </a:r>
            <a:r>
              <a:rPr lang="en-US" sz="1600" dirty="0" smtClean="0"/>
              <a:t> a </a:t>
            </a:r>
            <a:r>
              <a:rPr lang="en-US" sz="1600" dirty="0" err="1" smtClean="0"/>
              <a:t>prendere</a:t>
            </a:r>
            <a:r>
              <a:rPr lang="en-US" sz="1600" dirty="0" smtClean="0"/>
              <a:t> per </a:t>
            </a:r>
            <a:r>
              <a:rPr lang="en-US" sz="1600" dirty="0" err="1" smtClean="0"/>
              <a:t>buone</a:t>
            </a:r>
            <a:r>
              <a:rPr lang="en-US" sz="1600" dirty="0" smtClean="0"/>
              <a:t> </a:t>
            </a:r>
            <a:r>
              <a:rPr lang="en-US" sz="1600" dirty="0" err="1" smtClean="0"/>
              <a:t>molte</a:t>
            </a:r>
            <a:r>
              <a:rPr lang="en-US" sz="1600" dirty="0" smtClean="0"/>
              <a:t> </a:t>
            </a:r>
            <a:r>
              <a:rPr lang="en-US" sz="1600" dirty="0" err="1" smtClean="0"/>
              <a:t>della</a:t>
            </a:r>
            <a:r>
              <a:rPr lang="en-US" sz="1600" dirty="0" smtClean="0"/>
              <a:t> </a:t>
            </a:r>
            <a:r>
              <a:rPr lang="en-US" sz="1600" dirty="0" err="1" smtClean="0"/>
              <a:t>rappresentazioni</a:t>
            </a:r>
            <a:r>
              <a:rPr lang="en-US" sz="1600" dirty="0" smtClean="0"/>
              <a:t> del </a:t>
            </a:r>
            <a:r>
              <a:rPr lang="en-US" sz="1600" dirty="0" err="1" smtClean="0"/>
              <a:t>mondo</a:t>
            </a:r>
            <a:r>
              <a:rPr lang="en-US" sz="1600" dirty="0" smtClean="0"/>
              <a:t> </a:t>
            </a:r>
            <a:r>
              <a:rPr lang="en-US" sz="1600" dirty="0" err="1" smtClean="0"/>
              <a:t>offerte</a:t>
            </a:r>
            <a:r>
              <a:rPr lang="en-US" sz="1600" dirty="0" smtClean="0"/>
              <a:t> </a:t>
            </a:r>
            <a:r>
              <a:rPr lang="en-US" sz="1600" dirty="0" err="1" smtClean="0"/>
              <a:t>dai</a:t>
            </a:r>
            <a:r>
              <a:rPr lang="en-US" sz="1600" dirty="0" smtClean="0"/>
              <a:t> media.</a:t>
            </a:r>
            <a:endParaRPr lang="en-US" sz="1600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crescita</a:t>
            </a:r>
            <a:r>
              <a:rPr lang="en-US" sz="3600" dirty="0" smtClean="0"/>
              <a:t> </a:t>
            </a:r>
            <a:r>
              <a:rPr lang="en-US" sz="3600" dirty="0" err="1" smtClean="0"/>
              <a:t>esplosiva</a:t>
            </a:r>
            <a:r>
              <a:rPr lang="en-US" sz="3600" dirty="0" smtClean="0"/>
              <a:t> </a:t>
            </a:r>
            <a:r>
              <a:rPr lang="en-US" sz="3600" dirty="0" err="1" smtClean="0"/>
              <a:t>dei</a:t>
            </a:r>
            <a:r>
              <a:rPr lang="en-US" sz="3600" dirty="0" smtClean="0"/>
              <a:t> media (1)</a:t>
            </a:r>
            <a:endParaRPr lang="en-US" sz="3600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Saturazione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media.</a:t>
            </a:r>
            <a:endParaRPr lang="en-US" dirty="0" smtClean="0"/>
          </a:p>
          <a:p>
            <a:r>
              <a:rPr lang="en-US" dirty="0" err="1" smtClean="0"/>
              <a:t>Convergenza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media.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63E147F-1742-43E7-A939-D3806B3C69AE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2819400"/>
            <a:ext cx="4114800" cy="71913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Convergenza</a:t>
            </a:r>
            <a:r>
              <a:rPr lang="en-US" b="1" dirty="0" smtClean="0"/>
              <a:t> </a:t>
            </a:r>
            <a:r>
              <a:rPr lang="en-US" b="1" dirty="0" err="1" smtClean="0"/>
              <a:t>mediatica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Fusione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varie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media.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crescita</a:t>
            </a:r>
            <a:r>
              <a:rPr lang="en-US" sz="3600" dirty="0" smtClean="0"/>
              <a:t> </a:t>
            </a:r>
            <a:r>
              <a:rPr lang="en-US" sz="3600" dirty="0" err="1" smtClean="0"/>
              <a:t>esplosiva</a:t>
            </a:r>
            <a:r>
              <a:rPr lang="en-US" sz="3600" dirty="0" smtClean="0"/>
              <a:t> </a:t>
            </a:r>
            <a:r>
              <a:rPr lang="en-US" sz="3600" dirty="0" err="1" smtClean="0"/>
              <a:t>dei</a:t>
            </a:r>
            <a:r>
              <a:rPr lang="en-US" sz="3600" dirty="0" smtClean="0"/>
              <a:t> media (2)</a:t>
            </a:r>
            <a:endParaRPr lang="en-US" sz="3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AB58582-8AEA-45D2-8864-38EEE4A189FE}" type="slidenum">
              <a:rPr lang="en-US" smtClean="0"/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585787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crescita</a:t>
            </a:r>
            <a:r>
              <a:rPr lang="en-US" sz="3600" dirty="0" smtClean="0"/>
              <a:t> </a:t>
            </a:r>
            <a:r>
              <a:rPr lang="en-US" sz="3600" dirty="0" err="1" smtClean="0"/>
              <a:t>esplosiva</a:t>
            </a:r>
            <a:r>
              <a:rPr lang="en-US" sz="3600" dirty="0" smtClean="0"/>
              <a:t> </a:t>
            </a:r>
            <a:r>
              <a:rPr lang="en-US" sz="3600" dirty="0" err="1" smtClean="0"/>
              <a:t>dei</a:t>
            </a:r>
            <a:r>
              <a:rPr lang="en-US" sz="3600" dirty="0" smtClean="0"/>
              <a:t> media (3)</a:t>
            </a:r>
            <a:endParaRPr lang="en-US" sz="36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User-Generated Content</a:t>
            </a:r>
            <a:endParaRPr lang="en-US" dirty="0" smtClean="0"/>
          </a:p>
          <a:p>
            <a:pPr lvl="2"/>
            <a:r>
              <a:rPr lang="en-US" sz="1600" dirty="0" smtClean="0"/>
              <a:t>Le sue </a:t>
            </a:r>
            <a:r>
              <a:rPr lang="en-US" sz="1600" dirty="0" err="1" smtClean="0"/>
              <a:t>principali</a:t>
            </a:r>
            <a:r>
              <a:rPr lang="en-US" sz="1600" dirty="0" smtClean="0"/>
              <a:t> </a:t>
            </a:r>
            <a:r>
              <a:rPr lang="en-US" sz="1600" dirty="0" err="1" smtClean="0"/>
              <a:t>forme</a:t>
            </a:r>
            <a:r>
              <a:rPr lang="en-US" sz="1600" dirty="0" smtClean="0"/>
              <a:t> </a:t>
            </a:r>
            <a:r>
              <a:rPr lang="en-US" sz="1600" dirty="0" err="1" smtClean="0"/>
              <a:t>sono</a:t>
            </a:r>
            <a:r>
              <a:rPr lang="en-US" sz="1600" dirty="0" smtClean="0"/>
              <a:t>:</a:t>
            </a:r>
            <a:endParaRPr lang="en-US" sz="1600" dirty="0" smtClean="0"/>
          </a:p>
          <a:p>
            <a:pPr lvl="3"/>
            <a:r>
              <a:rPr lang="en-US" sz="1600" dirty="0" err="1" smtClean="0"/>
              <a:t>Siti</a:t>
            </a:r>
            <a:r>
              <a:rPr lang="en-US" sz="1600" dirty="0" smtClean="0"/>
              <a:t> web auto-</a:t>
            </a:r>
            <a:r>
              <a:rPr lang="en-US" sz="1600" dirty="0" err="1" smtClean="0"/>
              <a:t>prodotti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3"/>
            <a:r>
              <a:rPr lang="en-US" sz="1600" dirty="0" err="1" smtClean="0"/>
              <a:t>Siti</a:t>
            </a:r>
            <a:r>
              <a:rPr lang="en-US" sz="1600" dirty="0" smtClean="0"/>
              <a:t> </a:t>
            </a:r>
            <a:r>
              <a:rPr lang="en-US" sz="1600" dirty="0" err="1" smtClean="0"/>
              <a:t>commerciali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consentono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caricare</a:t>
            </a:r>
            <a:r>
              <a:rPr lang="en-US" sz="1600" dirty="0" smtClean="0"/>
              <a:t> </a:t>
            </a:r>
            <a:r>
              <a:rPr lang="en-US" sz="1600" dirty="0" err="1" smtClean="0"/>
              <a:t>contenuti</a:t>
            </a:r>
            <a:r>
              <a:rPr lang="en-US" sz="1600" dirty="0" smtClean="0"/>
              <a:t> </a:t>
            </a:r>
            <a:r>
              <a:rPr lang="en-US" sz="1600" dirty="0" err="1" smtClean="0"/>
              <a:t>prodotti</a:t>
            </a:r>
            <a:r>
              <a:rPr lang="en-US" sz="1600" dirty="0" smtClean="0"/>
              <a:t> </a:t>
            </a:r>
            <a:r>
              <a:rPr lang="en-US" sz="1600" dirty="0" err="1" smtClean="0"/>
              <a:t>dagli</a:t>
            </a:r>
            <a:r>
              <a:rPr lang="en-US" sz="1600" dirty="0" smtClean="0"/>
              <a:t> </a:t>
            </a:r>
            <a:r>
              <a:rPr lang="en-US" sz="1600" dirty="0" err="1" smtClean="0"/>
              <a:t>utenti</a:t>
            </a:r>
            <a:r>
              <a:rPr lang="en-US" sz="1600" dirty="0" smtClean="0"/>
              <a:t> (ad </a:t>
            </a:r>
            <a:r>
              <a:rPr lang="en-US" sz="1600" dirty="0" err="1" smtClean="0"/>
              <a:t>esempio</a:t>
            </a:r>
            <a:r>
              <a:rPr lang="en-US" sz="1600" dirty="0" smtClean="0"/>
              <a:t> YouTube).</a:t>
            </a:r>
            <a:endParaRPr lang="en-US" sz="1600" dirty="0" smtClean="0"/>
          </a:p>
          <a:p>
            <a:pPr lvl="3"/>
            <a:r>
              <a:rPr lang="en-US" sz="1600" dirty="0" err="1" smtClean="0"/>
              <a:t>Creazione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contenuti</a:t>
            </a:r>
            <a:r>
              <a:rPr lang="en-US" sz="1600" dirty="0" smtClean="0"/>
              <a:t> </a:t>
            </a:r>
            <a:r>
              <a:rPr lang="en-US" sz="1600" dirty="0" err="1" smtClean="0"/>
              <a:t>modificando</a:t>
            </a:r>
            <a:r>
              <a:rPr lang="en-US" sz="1600" dirty="0" smtClean="0"/>
              <a:t> </a:t>
            </a:r>
            <a:r>
              <a:rPr lang="en-US" sz="1600" dirty="0" err="1" smtClean="0"/>
              <a:t>contenuti</a:t>
            </a:r>
            <a:r>
              <a:rPr lang="en-US" sz="1600" dirty="0" smtClean="0"/>
              <a:t> on-line </a:t>
            </a:r>
            <a:r>
              <a:rPr lang="en-US" sz="1600" dirty="0" err="1" smtClean="0"/>
              <a:t>già</a:t>
            </a:r>
            <a:r>
              <a:rPr lang="en-US" sz="1600" dirty="0" smtClean="0"/>
              <a:t> </a:t>
            </a:r>
            <a:r>
              <a:rPr lang="en-US" sz="1600" dirty="0" err="1" smtClean="0"/>
              <a:t>disponibili</a:t>
            </a:r>
            <a:r>
              <a:rPr lang="en-US" sz="1600" dirty="0" smtClean="0"/>
              <a:t> e pre-</a:t>
            </a:r>
            <a:r>
              <a:rPr lang="en-US" sz="1600" dirty="0" err="1" smtClean="0"/>
              <a:t>esistenti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3"/>
            <a:r>
              <a:rPr lang="en-US" sz="1600" dirty="0" err="1" smtClean="0"/>
              <a:t>Contenuti</a:t>
            </a:r>
            <a:r>
              <a:rPr lang="en-US" sz="1600" dirty="0" smtClean="0"/>
              <a:t> </a:t>
            </a:r>
            <a:r>
              <a:rPr lang="en-US" sz="1600" dirty="0" err="1" smtClean="0"/>
              <a:t>cooperativi</a:t>
            </a:r>
            <a:r>
              <a:rPr lang="en-US" sz="1600" dirty="0" smtClean="0"/>
              <a:t> </a:t>
            </a:r>
            <a:r>
              <a:rPr lang="en-US" sz="1600" dirty="0" err="1" smtClean="0"/>
              <a:t>generati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</a:t>
            </a:r>
            <a:r>
              <a:rPr lang="en-US" sz="1600" dirty="0" err="1" smtClean="0"/>
              <a:t>più</a:t>
            </a:r>
            <a:r>
              <a:rPr lang="en-US" sz="1600" dirty="0" smtClean="0"/>
              <a:t> </a:t>
            </a:r>
            <a:r>
              <a:rPr lang="en-US" sz="1600" dirty="0" err="1" smtClean="0"/>
              <a:t>utenti</a:t>
            </a:r>
            <a:r>
              <a:rPr lang="en-US" sz="1600" dirty="0" smtClean="0"/>
              <a:t> (ad </a:t>
            </a:r>
            <a:r>
              <a:rPr lang="en-US" sz="1600" dirty="0" err="1" smtClean="0"/>
              <a:t>esempio</a:t>
            </a:r>
            <a:r>
              <a:rPr lang="en-US" sz="1600" dirty="0" smtClean="0"/>
              <a:t> Wikipedia).</a:t>
            </a:r>
            <a:endParaRPr lang="en-US" sz="1600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313479E-B51E-4E2D-81B6-7C91E631EB47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4883785"/>
            <a:ext cx="7239000" cy="119155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smtClean="0"/>
              <a:t>User-Generated </a:t>
            </a:r>
            <a:r>
              <a:rPr lang="en-US" sz="1600" b="1" dirty="0"/>
              <a:t>C</a:t>
            </a:r>
            <a:r>
              <a:rPr lang="en-US" sz="1600" b="1" dirty="0" smtClean="0"/>
              <a:t>ontent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Contenuto</a:t>
            </a:r>
            <a:r>
              <a:rPr lang="en-US" sz="1600" dirty="0" smtClean="0"/>
              <a:t> </a:t>
            </a:r>
            <a:r>
              <a:rPr lang="en-US" sz="1600" dirty="0" err="1" smtClean="0"/>
              <a:t>creato</a:t>
            </a:r>
            <a:r>
              <a:rPr lang="en-US" sz="1600" dirty="0" smtClean="0"/>
              <a:t> </a:t>
            </a:r>
            <a:r>
              <a:rPr lang="en-US" sz="1600" dirty="0" err="1" smtClean="0"/>
              <a:t>dai</a:t>
            </a:r>
            <a:r>
              <a:rPr lang="en-US" sz="1600" dirty="0" smtClean="0"/>
              <a:t> </a:t>
            </a:r>
            <a:r>
              <a:rPr lang="en-US" sz="1600" dirty="0" err="1" smtClean="0"/>
              <a:t>comuni</a:t>
            </a:r>
            <a:r>
              <a:rPr lang="en-US" sz="1600" dirty="0" smtClean="0"/>
              <a:t> </a:t>
            </a:r>
            <a:r>
              <a:rPr lang="en-US" sz="1600" dirty="0" err="1" smtClean="0"/>
              <a:t>utilizzatori</a:t>
            </a:r>
            <a:r>
              <a:rPr lang="en-US" sz="1600" dirty="0" smtClean="0"/>
              <a:t> </a:t>
            </a:r>
            <a:r>
              <a:rPr lang="en-US" sz="1600" dirty="0" err="1" smtClean="0"/>
              <a:t>dei</a:t>
            </a:r>
            <a:r>
              <a:rPr lang="en-US" sz="1600" dirty="0" smtClean="0"/>
              <a:t> media, </a:t>
            </a:r>
            <a:r>
              <a:rPr lang="en-US" sz="1600" dirty="0" err="1" smtClean="0"/>
              <a:t>anziché</a:t>
            </a:r>
            <a:r>
              <a:rPr lang="en-US" sz="1600" dirty="0" smtClean="0"/>
              <a:t> </a:t>
            </a:r>
            <a:r>
              <a:rPr lang="en-US" sz="1600" dirty="0" err="1" smtClean="0"/>
              <a:t>dalle</a:t>
            </a:r>
            <a:r>
              <a:rPr lang="en-US" sz="1600" dirty="0" smtClean="0"/>
              <a:t> </a:t>
            </a:r>
            <a:r>
              <a:rPr lang="en-US" sz="1600" dirty="0" err="1" smtClean="0"/>
              <a:t>aziende</a:t>
            </a:r>
            <a:r>
              <a:rPr lang="en-US" sz="1600" dirty="0" smtClean="0"/>
              <a:t> del </a:t>
            </a:r>
            <a:r>
              <a:rPr lang="en-US" sz="1600" dirty="0" err="1" smtClean="0"/>
              <a:t>settore</a:t>
            </a:r>
            <a:r>
              <a:rPr lang="en-US" sz="1600" dirty="0" smtClean="0"/>
              <a:t>, e </a:t>
            </a:r>
            <a:r>
              <a:rPr lang="en-US" sz="1600" dirty="0" err="1" smtClean="0"/>
              <a:t>che</a:t>
            </a:r>
            <a:r>
              <a:rPr lang="en-US" sz="1600" dirty="0" smtClean="0"/>
              <a:t> è </a:t>
            </a:r>
            <a:r>
              <a:rPr lang="en-US" sz="1600" dirty="0" err="1" smtClean="0"/>
              <a:t>fruibile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un </a:t>
            </a:r>
            <a:r>
              <a:rPr lang="en-US" sz="1600" dirty="0" err="1" smtClean="0"/>
              <a:t>pubblico</a:t>
            </a:r>
            <a:r>
              <a:rPr lang="en-US" sz="1600" dirty="0" smtClean="0"/>
              <a:t> </a:t>
            </a:r>
            <a:r>
              <a:rPr lang="en-US" sz="1600" dirty="0" err="1" smtClean="0"/>
              <a:t>potenzialmente</a:t>
            </a:r>
            <a:r>
              <a:rPr lang="en-US" sz="1600" dirty="0" smtClean="0"/>
              <a:t> </a:t>
            </a:r>
            <a:r>
              <a:rPr lang="en-US" sz="1600" dirty="0" err="1" smtClean="0"/>
              <a:t>vasto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crescita</a:t>
            </a:r>
            <a:r>
              <a:rPr lang="en-US" sz="3600" dirty="0" smtClean="0"/>
              <a:t> </a:t>
            </a:r>
            <a:r>
              <a:rPr lang="en-US" sz="3600" dirty="0" err="1" smtClean="0"/>
              <a:t>esplosiva</a:t>
            </a:r>
            <a:r>
              <a:rPr lang="en-US" sz="3600" dirty="0" smtClean="0"/>
              <a:t> </a:t>
            </a:r>
            <a:r>
              <a:rPr lang="en-US" sz="3600" dirty="0" err="1" smtClean="0"/>
              <a:t>dei</a:t>
            </a:r>
            <a:r>
              <a:rPr lang="en-US" sz="3600" dirty="0" smtClean="0"/>
              <a:t> media (4)</a:t>
            </a:r>
            <a:endParaRPr lang="en-US" sz="3600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Funzioni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media:</a:t>
            </a:r>
            <a:endParaRPr lang="en-US" dirty="0" smtClean="0"/>
          </a:p>
          <a:p>
            <a:pPr lvl="1"/>
            <a:r>
              <a:rPr lang="en-US" dirty="0" err="1" smtClean="0"/>
              <a:t>Fonti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informazione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Agenti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socializzazione</a:t>
            </a:r>
            <a:r>
              <a:rPr lang="en-US" dirty="0" smtClean="0"/>
              <a:t> 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costruzione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realtà</a:t>
            </a:r>
            <a:endParaRPr lang="en-US" dirty="0" smtClean="0"/>
          </a:p>
          <a:p>
            <a:pPr lvl="2"/>
            <a:r>
              <a:rPr lang="en-US" dirty="0" err="1" smtClean="0"/>
              <a:t>L’“effetto</a:t>
            </a:r>
            <a:r>
              <a:rPr lang="en-US" dirty="0" smtClean="0"/>
              <a:t> CSI”.</a:t>
            </a:r>
            <a:endParaRPr lang="en-US" dirty="0" smtClean="0"/>
          </a:p>
          <a:p>
            <a:pPr lvl="1"/>
            <a:r>
              <a:rPr lang="en-US" dirty="0" err="1" smtClean="0"/>
              <a:t>Promotori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ideologie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5D0E5AA-2D2A-45F1-8FB8-2117A0DDA880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Potere</a:t>
            </a:r>
            <a:r>
              <a:rPr lang="en-US" dirty="0" smtClean="0"/>
              <a:t> e media (1)</a:t>
            </a:r>
            <a:endParaRPr lang="en-US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L’effetto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disuguaglianze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</a:t>
            </a:r>
            <a:r>
              <a:rPr lang="en-US" dirty="0" err="1" smtClean="0"/>
              <a:t>sull’utilizzo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media.</a:t>
            </a:r>
            <a:endParaRPr lang="en-US" dirty="0" smtClean="0"/>
          </a:p>
          <a:p>
            <a:pPr lvl="2"/>
            <a:r>
              <a:rPr lang="en-US" dirty="0" smtClean="0"/>
              <a:t>Il Digital Divide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024820-0436-41CC-8DEF-96C7F2B40035}" type="slidenum">
              <a:rPr lang="en-US" smtClean="0"/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3505200"/>
            <a:ext cx="5208270" cy="163544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/>
              <a:t>D</a:t>
            </a:r>
            <a:r>
              <a:rPr lang="en-US" b="1" dirty="0" smtClean="0"/>
              <a:t>igital </a:t>
            </a:r>
            <a:r>
              <a:rPr lang="en-US" b="1" dirty="0"/>
              <a:t>D</a:t>
            </a:r>
            <a:r>
              <a:rPr lang="en-US" b="1" dirty="0" smtClean="0"/>
              <a:t>ivide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Divario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chi ha le </a:t>
            </a:r>
            <a:r>
              <a:rPr lang="en-US" dirty="0" err="1" smtClean="0"/>
              <a:t>conoscenze</a:t>
            </a:r>
            <a:r>
              <a:rPr lang="en-US" dirty="0" smtClean="0"/>
              <a:t> e le </a:t>
            </a:r>
            <a:r>
              <a:rPr lang="en-US" dirty="0" err="1" smtClean="0"/>
              <a:t>risorse</a:t>
            </a:r>
            <a:r>
              <a:rPr lang="en-US" dirty="0" smtClean="0"/>
              <a:t> </a:t>
            </a:r>
            <a:r>
              <a:rPr lang="en-US" dirty="0" err="1" smtClean="0"/>
              <a:t>necessarie</a:t>
            </a:r>
            <a:r>
              <a:rPr lang="en-US" dirty="0" smtClean="0"/>
              <a:t> per </a:t>
            </a:r>
            <a:r>
              <a:rPr lang="en-US" dirty="0" err="1" smtClean="0"/>
              <a:t>usare</a:t>
            </a:r>
            <a:r>
              <a:rPr lang="en-US" dirty="0" smtClean="0"/>
              <a:t> la </a:t>
            </a:r>
            <a:r>
              <a:rPr lang="en-US" dirty="0" err="1" smtClean="0"/>
              <a:t>tecnologia</a:t>
            </a:r>
            <a:r>
              <a:rPr lang="en-US" dirty="0" smtClean="0"/>
              <a:t> </a:t>
            </a:r>
            <a:r>
              <a:rPr lang="en-US" dirty="0" err="1" smtClean="0"/>
              <a:t>digitale</a:t>
            </a:r>
            <a:r>
              <a:rPr lang="en-US" dirty="0" smtClean="0"/>
              <a:t>, </a:t>
            </a:r>
            <a:r>
              <a:rPr lang="en-US" dirty="0" err="1" smtClean="0"/>
              <a:t>soprattutto</a:t>
            </a:r>
            <a:r>
              <a:rPr lang="en-US" dirty="0" smtClean="0"/>
              <a:t> computer e internet, e chi non ne ha.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Potere</a:t>
            </a:r>
            <a:r>
              <a:rPr lang="en-US" dirty="0" smtClean="0"/>
              <a:t> e media (2)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4809CA1-D747-40C1-AD4F-E3EBF975F5B9}" type="slidenum">
              <a:rPr lang="en-US" smtClean="0"/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90688"/>
            <a:ext cx="6610350" cy="410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Potere</a:t>
            </a:r>
            <a:r>
              <a:rPr lang="en-US" dirty="0" smtClean="0"/>
              <a:t> e media (3)</a:t>
            </a:r>
            <a:endParaRPr 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Regolamentazioni</a:t>
            </a:r>
            <a:r>
              <a:rPr lang="en-US" dirty="0" smtClean="0"/>
              <a:t> </a:t>
            </a:r>
            <a:r>
              <a:rPr lang="en-US" dirty="0" err="1" smtClean="0"/>
              <a:t>governative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Media </a:t>
            </a:r>
            <a:r>
              <a:rPr lang="en-US" dirty="0" err="1" smtClean="0"/>
              <a:t>globali</a:t>
            </a:r>
            <a:r>
              <a:rPr lang="en-US" dirty="0" smtClean="0"/>
              <a:t> e </a:t>
            </a:r>
            <a:r>
              <a:rPr lang="en-US" dirty="0" err="1" smtClean="0"/>
              <a:t>imperialismo</a:t>
            </a:r>
            <a:r>
              <a:rPr lang="en-US" dirty="0" smtClean="0"/>
              <a:t> </a:t>
            </a:r>
            <a:r>
              <a:rPr lang="en-US" dirty="0" err="1" smtClean="0"/>
              <a:t>culturale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2ACD8BB-A282-45FB-A5DC-E5B2EFB3D7E5}" type="slidenum">
              <a:rPr lang="en-US" smtClean="0"/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3352800"/>
            <a:ext cx="5560695" cy="194264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Imperialismo</a:t>
            </a:r>
            <a:r>
              <a:rPr lang="en-US" b="1" dirty="0" smtClean="0"/>
              <a:t> </a:t>
            </a:r>
            <a:r>
              <a:rPr lang="en-US" b="1" dirty="0" err="1" smtClean="0"/>
              <a:t>culturale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Tendenza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grandi</a:t>
            </a:r>
            <a:r>
              <a:rPr lang="en-US" dirty="0" smtClean="0"/>
              <a:t> </a:t>
            </a:r>
            <a:r>
              <a:rPr lang="en-US" dirty="0" err="1" smtClean="0"/>
              <a:t>aziende</a:t>
            </a:r>
            <a:r>
              <a:rPr lang="en-US" dirty="0" smtClean="0"/>
              <a:t> </a:t>
            </a:r>
            <a:r>
              <a:rPr lang="en-US" dirty="0" err="1" smtClean="0"/>
              <a:t>mediatiche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Paesi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ricchi</a:t>
            </a:r>
            <a:r>
              <a:rPr lang="en-US" dirty="0" smtClean="0"/>
              <a:t> a </a:t>
            </a:r>
            <a:r>
              <a:rPr lang="en-US" dirty="0" err="1" smtClean="0"/>
              <a:t>esportare</a:t>
            </a:r>
            <a:r>
              <a:rPr lang="en-US" dirty="0" smtClean="0"/>
              <a:t> </a:t>
            </a:r>
            <a:r>
              <a:rPr lang="en-US" dirty="0" err="1" smtClean="0"/>
              <a:t>così</a:t>
            </a:r>
            <a:r>
              <a:rPr lang="en-US" dirty="0" smtClean="0"/>
              <a:t> </a:t>
            </a:r>
            <a:r>
              <a:rPr lang="en-US" dirty="0" err="1" smtClean="0"/>
              <a:t>tanti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prodotti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arrivare</a:t>
            </a:r>
            <a:r>
              <a:rPr lang="en-US" dirty="0" smtClean="0"/>
              <a:t> a </a:t>
            </a:r>
            <a:r>
              <a:rPr lang="en-US" dirty="0" err="1" smtClean="0"/>
              <a:t>dominare</a:t>
            </a:r>
            <a:r>
              <a:rPr lang="en-US" dirty="0" smtClean="0"/>
              <a:t> le culture </a:t>
            </a:r>
            <a:r>
              <a:rPr lang="en-US" dirty="0" err="1" smtClean="0"/>
              <a:t>locali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Paesi</a:t>
            </a:r>
            <a:r>
              <a:rPr lang="en-US" dirty="0" smtClean="0"/>
              <a:t>, </a:t>
            </a:r>
            <a:r>
              <a:rPr lang="en-US" dirty="0" err="1" smtClean="0"/>
              <a:t>soprattutto</a:t>
            </a:r>
            <a:r>
              <a:rPr lang="en-US" dirty="0" smtClean="0"/>
              <a:t> </a:t>
            </a:r>
            <a:r>
              <a:rPr lang="en-US" dirty="0" err="1" smtClean="0"/>
              <a:t>quelli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poveri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L’impatto</a:t>
            </a:r>
            <a:r>
              <a:rPr lang="en-US" sz="4000" dirty="0" smtClean="0"/>
              <a:t> </a:t>
            </a:r>
            <a:r>
              <a:rPr lang="en-US" sz="4000" dirty="0" err="1" smtClean="0"/>
              <a:t>della</a:t>
            </a:r>
            <a:r>
              <a:rPr lang="en-US" sz="4000" dirty="0" smtClean="0"/>
              <a:t> </a:t>
            </a:r>
            <a:r>
              <a:rPr lang="en-US" sz="4000" dirty="0" err="1" smtClean="0"/>
              <a:t>tecnologia</a:t>
            </a:r>
            <a:r>
              <a:rPr lang="en-US" sz="4000" dirty="0" smtClean="0"/>
              <a:t> </a:t>
            </a:r>
            <a:r>
              <a:rPr lang="en-US" sz="4000" dirty="0" err="1" smtClean="0"/>
              <a:t>sulla</a:t>
            </a:r>
            <a:r>
              <a:rPr lang="en-US" sz="4000" dirty="0" smtClean="0"/>
              <a:t> </a:t>
            </a:r>
            <a:r>
              <a:rPr lang="en-US" sz="4000" dirty="0" err="1" smtClean="0"/>
              <a:t>società</a:t>
            </a:r>
            <a:endParaRPr lang="en-US" sz="4000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L’impatto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tecnologia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:</a:t>
            </a:r>
            <a:endParaRPr lang="en-US" dirty="0" smtClean="0"/>
          </a:p>
          <a:p>
            <a:pPr lvl="2"/>
            <a:r>
              <a:rPr lang="en-US" dirty="0" smtClean="0"/>
              <a:t>I media (specie </a:t>
            </a:r>
            <a:r>
              <a:rPr lang="en-US" dirty="0" err="1" smtClean="0"/>
              <a:t>quelli</a:t>
            </a:r>
            <a:r>
              <a:rPr lang="en-US" dirty="0" smtClean="0"/>
              <a:t> </a:t>
            </a:r>
            <a:r>
              <a:rPr lang="en-US" dirty="0" err="1" smtClean="0"/>
              <a:t>digitiali</a:t>
            </a:r>
            <a:r>
              <a:rPr lang="en-US" dirty="0" smtClean="0"/>
              <a:t>) </a:t>
            </a:r>
            <a:r>
              <a:rPr lang="en-US" dirty="0" err="1" smtClean="0"/>
              <a:t>favoriscono</a:t>
            </a:r>
            <a:r>
              <a:rPr lang="en-US" dirty="0" smtClean="0"/>
              <a:t> un </a:t>
            </a:r>
            <a:r>
              <a:rPr lang="en-US" dirty="0" err="1" smtClean="0"/>
              <a:t>contatto</a:t>
            </a:r>
            <a:r>
              <a:rPr lang="en-US" dirty="0" smtClean="0"/>
              <a:t> continuo ma </a:t>
            </a:r>
            <a:r>
              <a:rPr lang="en-US" dirty="0" err="1" smtClean="0"/>
              <a:t>superficiale</a:t>
            </a:r>
            <a:r>
              <a:rPr lang="en-US" dirty="0" smtClean="0"/>
              <a:t> con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resto</a:t>
            </a:r>
            <a:r>
              <a:rPr lang="en-US" dirty="0" smtClean="0"/>
              <a:t> del </a:t>
            </a:r>
            <a:r>
              <a:rPr lang="en-US" dirty="0" err="1" smtClean="0"/>
              <a:t>mondo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err="1" smtClean="0"/>
              <a:t>Esperimenti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campo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neuroscienze</a:t>
            </a:r>
            <a:r>
              <a:rPr lang="en-US" dirty="0" smtClean="0"/>
              <a:t>: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stimolazione</a:t>
            </a:r>
            <a:r>
              <a:rPr lang="en-US" dirty="0" smtClean="0"/>
              <a:t> continua a </a:t>
            </a:r>
            <a:r>
              <a:rPr lang="en-US" dirty="0" err="1" smtClean="0"/>
              <a:t>più</a:t>
            </a:r>
            <a:r>
              <a:rPr lang="en-US" dirty="0" smtClean="0"/>
              <a:t> media </a:t>
            </a:r>
            <a:r>
              <a:rPr lang="en-US" dirty="0" err="1" smtClean="0"/>
              <a:t>riduce</a:t>
            </a:r>
            <a:r>
              <a:rPr lang="en-US" dirty="0" smtClean="0"/>
              <a:t> la </a:t>
            </a:r>
            <a:r>
              <a:rPr lang="en-US" dirty="0" err="1" smtClean="0"/>
              <a:t>capacità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concentrazione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“</a:t>
            </a:r>
            <a:r>
              <a:rPr lang="en-US" dirty="0" err="1" smtClean="0"/>
              <a:t>Generazione</a:t>
            </a:r>
            <a:r>
              <a:rPr lang="en-US" dirty="0" smtClean="0"/>
              <a:t> Me”.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AD824E0-C900-48D0-A283-5D2691D03450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Argomenti</a:t>
            </a:r>
            <a:r>
              <a:rPr lang="en-US" dirty="0" smtClean="0"/>
              <a:t> </a:t>
            </a:r>
            <a:r>
              <a:rPr lang="en-US" dirty="0" err="1" smtClean="0"/>
              <a:t>trattati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approccio</a:t>
            </a:r>
            <a:r>
              <a:rPr lang="en-US" dirty="0" smtClean="0"/>
              <a:t> </a:t>
            </a:r>
            <a:r>
              <a:rPr lang="en-US" dirty="0" err="1" smtClean="0"/>
              <a:t>sociologico</a:t>
            </a:r>
            <a:r>
              <a:rPr lang="en-US" dirty="0" smtClean="0"/>
              <a:t> </a:t>
            </a:r>
            <a:r>
              <a:rPr lang="en-US" dirty="0" err="1" smtClean="0"/>
              <a:t>allo</a:t>
            </a:r>
            <a:r>
              <a:rPr lang="en-US" dirty="0" smtClean="0"/>
              <a:t> studio </a:t>
            </a:r>
            <a:r>
              <a:rPr lang="en-US" dirty="0" err="1" smtClean="0"/>
              <a:t>dei</a:t>
            </a:r>
            <a:r>
              <a:rPr lang="en-US" dirty="0" smtClean="0"/>
              <a:t> media.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media.</a:t>
            </a:r>
            <a:endParaRPr lang="en-US" dirty="0" smtClean="0"/>
          </a:p>
          <a:p>
            <a:r>
              <a:rPr lang="en-US" dirty="0" err="1" smtClean="0"/>
              <a:t>L’esplosiva</a:t>
            </a:r>
            <a:r>
              <a:rPr lang="en-US" dirty="0" smtClean="0"/>
              <a:t> </a:t>
            </a:r>
            <a:r>
              <a:rPr lang="en-US" dirty="0" err="1" smtClean="0"/>
              <a:t>crescita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media.</a:t>
            </a:r>
            <a:endParaRPr lang="en-US" dirty="0" smtClean="0"/>
          </a:p>
          <a:p>
            <a:r>
              <a:rPr lang="en-US" dirty="0" err="1" smtClean="0"/>
              <a:t>Potere</a:t>
            </a:r>
            <a:r>
              <a:rPr lang="en-US" dirty="0" smtClean="0"/>
              <a:t> e media.</a:t>
            </a:r>
            <a:endParaRPr lang="en-US" dirty="0" smtClean="0"/>
          </a:p>
          <a:p>
            <a:r>
              <a:rPr lang="en-US" dirty="0" err="1" smtClean="0"/>
              <a:t>L’impatto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tecnologia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consumista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/>
              <a:t>								</a:t>
            </a:r>
            <a:endParaRPr lang="en-US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174D28B-6B3D-4A90-A78F-76EE10DD6D4B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consumistica</a:t>
            </a:r>
            <a:r>
              <a:rPr lang="en-US" dirty="0" smtClean="0"/>
              <a:t> (1)</a:t>
            </a:r>
            <a:endParaRPr lang="en-US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consumista</a:t>
            </a:r>
            <a:r>
              <a:rPr lang="en-US" dirty="0" smtClean="0"/>
              <a:t>:</a:t>
            </a:r>
            <a:endParaRPr lang="en-US" dirty="0" smtClean="0"/>
          </a:p>
          <a:p>
            <a:pPr lvl="2"/>
            <a:r>
              <a:rPr lang="en-US" dirty="0" err="1" smtClean="0"/>
              <a:t>Consumo</a:t>
            </a:r>
            <a:r>
              <a:rPr lang="en-US" dirty="0" smtClean="0"/>
              <a:t>:</a:t>
            </a:r>
            <a:endParaRPr lang="en-US" dirty="0" smtClean="0"/>
          </a:p>
          <a:p>
            <a:pPr lvl="3"/>
            <a:r>
              <a:rPr lang="en-US" dirty="0" err="1" smtClean="0"/>
              <a:t>Strutturato</a:t>
            </a:r>
            <a:r>
              <a:rPr lang="en-US" dirty="0" smtClean="0"/>
              <a:t>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istituzioni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, </a:t>
            </a:r>
            <a:r>
              <a:rPr lang="en-US" dirty="0" err="1" smtClean="0"/>
              <a:t>politiche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economiche</a:t>
            </a:r>
            <a:r>
              <a:rPr lang="en-US" dirty="0" smtClean="0"/>
              <a:t> e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norme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Promosso</a:t>
            </a:r>
            <a:r>
              <a:rPr lang="en-US" dirty="0" smtClean="0"/>
              <a:t> </a:t>
            </a:r>
            <a:r>
              <a:rPr lang="en-US" dirty="0" err="1" smtClean="0"/>
              <a:t>attraverso</a:t>
            </a:r>
            <a:r>
              <a:rPr lang="en-US" dirty="0" smtClean="0"/>
              <a:t> la </a:t>
            </a:r>
            <a:r>
              <a:rPr lang="en-US" dirty="0" err="1" smtClean="0"/>
              <a:t>pubblicità</a:t>
            </a:r>
            <a:r>
              <a:rPr lang="en-US" dirty="0" smtClean="0"/>
              <a:t> e </a:t>
            </a:r>
            <a:r>
              <a:rPr lang="en-US" dirty="0" err="1" smtClean="0"/>
              <a:t>i</a:t>
            </a:r>
            <a:r>
              <a:rPr lang="en-US" dirty="0" smtClean="0"/>
              <a:t> media.</a:t>
            </a:r>
            <a:endParaRPr lang="en-US" dirty="0" smtClean="0"/>
          </a:p>
          <a:p>
            <a:pPr lvl="3"/>
            <a:r>
              <a:rPr lang="en-US" dirty="0" err="1" smtClean="0"/>
              <a:t>Coinvolge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valori</a:t>
            </a:r>
            <a:r>
              <a:rPr lang="en-US" dirty="0" smtClean="0"/>
              <a:t> e le </a:t>
            </a:r>
            <a:r>
              <a:rPr lang="en-US" dirty="0" err="1" smtClean="0"/>
              <a:t>credenze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attori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utilizzano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consumo</a:t>
            </a:r>
            <a:r>
              <a:rPr lang="en-US" dirty="0" smtClean="0"/>
              <a:t> per </a:t>
            </a:r>
            <a:r>
              <a:rPr lang="en-US" dirty="0" err="1" smtClean="0"/>
              <a:t>costruire</a:t>
            </a:r>
            <a:r>
              <a:rPr lang="en-US" dirty="0" smtClean="0"/>
              <a:t> la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identità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8631BF8-314E-4AA3-AA37-9AE71CCFAE84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4846638"/>
            <a:ext cx="34290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/>
              <a:t>C</a:t>
            </a:r>
            <a:r>
              <a:rPr lang="en-US" b="1" dirty="0" err="1" smtClean="0"/>
              <a:t>onsumo</a:t>
            </a:r>
            <a:endParaRPr lang="en-US" b="1" dirty="0"/>
          </a:p>
          <a:p>
            <a:pPr>
              <a:defRPr/>
            </a:pPr>
            <a:r>
              <a:rPr lang="en-US" dirty="0" smtClean="0"/>
              <a:t>Il </a:t>
            </a: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scelta</a:t>
            </a:r>
            <a:r>
              <a:rPr lang="en-US" dirty="0" smtClean="0"/>
              <a:t>, </a:t>
            </a:r>
            <a:r>
              <a:rPr lang="en-US" dirty="0" err="1" smtClean="0"/>
              <a:t>acquisto</a:t>
            </a:r>
            <a:r>
              <a:rPr lang="en-US" dirty="0" smtClean="0"/>
              <a:t> e </a:t>
            </a:r>
            <a:r>
              <a:rPr lang="en-US" dirty="0" err="1" smtClean="0"/>
              <a:t>utilizzo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beni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consumistica</a:t>
            </a:r>
            <a:r>
              <a:rPr lang="en-US" dirty="0" smtClean="0"/>
              <a:t> (2)</a:t>
            </a:r>
            <a:endParaRPr 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decollo</a:t>
            </a:r>
            <a:r>
              <a:rPr lang="en-US" dirty="0" smtClean="0"/>
              <a:t> del </a:t>
            </a:r>
            <a:r>
              <a:rPr lang="en-US" dirty="0" err="1" smtClean="0"/>
              <a:t>consumismo</a:t>
            </a:r>
            <a:endParaRPr lang="en-US" dirty="0" smtClean="0"/>
          </a:p>
          <a:p>
            <a:pPr lvl="2"/>
            <a:r>
              <a:rPr lang="en-US" dirty="0" err="1" smtClean="0"/>
              <a:t>Principali</a:t>
            </a:r>
            <a:r>
              <a:rPr lang="en-US" dirty="0" smtClean="0"/>
              <a:t> </a:t>
            </a:r>
            <a:r>
              <a:rPr lang="en-US" dirty="0" err="1" smtClean="0"/>
              <a:t>fattori</a:t>
            </a:r>
            <a:r>
              <a:rPr lang="en-US" dirty="0" smtClean="0"/>
              <a:t>:</a:t>
            </a:r>
            <a:endParaRPr lang="en-US" dirty="0" smtClean="0"/>
          </a:p>
          <a:p>
            <a:pPr lvl="3"/>
            <a:r>
              <a:rPr lang="en-US" sz="2200" dirty="0" err="1" smtClean="0"/>
              <a:t>Industrializzazione</a:t>
            </a:r>
            <a:r>
              <a:rPr lang="en-US" sz="2200" dirty="0" smtClean="0"/>
              <a:t>.</a:t>
            </a:r>
            <a:endParaRPr lang="en-US" sz="1800" dirty="0" smtClean="0"/>
          </a:p>
          <a:p>
            <a:pPr lvl="3"/>
            <a:r>
              <a:rPr lang="en-US" sz="2200" dirty="0" err="1" smtClean="0"/>
              <a:t>Crescita</a:t>
            </a:r>
            <a:r>
              <a:rPr lang="en-US" sz="2200" dirty="0" smtClean="0"/>
              <a:t> </a:t>
            </a:r>
            <a:r>
              <a:rPr lang="en-US" sz="2200" dirty="0" err="1" smtClean="0"/>
              <a:t>della</a:t>
            </a:r>
            <a:r>
              <a:rPr lang="en-US" sz="2200" dirty="0" smtClean="0"/>
              <a:t> </a:t>
            </a:r>
            <a:r>
              <a:rPr lang="en-US" sz="2200" dirty="0" err="1" smtClean="0"/>
              <a:t>produzione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massa</a:t>
            </a:r>
            <a:r>
              <a:rPr lang="en-US" sz="2200" dirty="0" smtClean="0"/>
              <a:t>.</a:t>
            </a:r>
            <a:endParaRPr lang="en-US" sz="1800" dirty="0" smtClean="0"/>
          </a:p>
          <a:p>
            <a:pPr lvl="3"/>
            <a:r>
              <a:rPr lang="en-US" sz="2200" dirty="0" err="1" smtClean="0"/>
              <a:t>Aumento</a:t>
            </a:r>
            <a:r>
              <a:rPr lang="en-US" sz="2200" dirty="0" smtClean="0"/>
              <a:t> </a:t>
            </a:r>
            <a:r>
              <a:rPr lang="en-US" sz="2200" dirty="0" err="1" smtClean="0"/>
              <a:t>della</a:t>
            </a:r>
            <a:r>
              <a:rPr lang="en-US" sz="2200" dirty="0" smtClean="0"/>
              <a:t> </a:t>
            </a:r>
            <a:r>
              <a:rPr lang="en-US" sz="2200" dirty="0" err="1" smtClean="0"/>
              <a:t>competizione</a:t>
            </a:r>
            <a:r>
              <a:rPr lang="en-US" sz="2200" dirty="0" smtClean="0"/>
              <a:t> </a:t>
            </a:r>
            <a:r>
              <a:rPr lang="en-US" sz="2200" dirty="0" err="1" smtClean="0"/>
              <a:t>tra</a:t>
            </a:r>
            <a:r>
              <a:rPr lang="en-US" sz="2200" dirty="0" smtClean="0"/>
              <a:t> le </a:t>
            </a:r>
            <a:r>
              <a:rPr lang="en-US" sz="2200" dirty="0" err="1" smtClean="0"/>
              <a:t>aziende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lvl="3"/>
            <a:r>
              <a:rPr lang="en-US" sz="2200" dirty="0" err="1" smtClean="0"/>
              <a:t>Utilizzo</a:t>
            </a:r>
            <a:r>
              <a:rPr lang="en-US" sz="2200" dirty="0" smtClean="0"/>
              <a:t> </a:t>
            </a:r>
            <a:r>
              <a:rPr lang="en-US" sz="2200" dirty="0" err="1" smtClean="0"/>
              <a:t>della</a:t>
            </a:r>
            <a:r>
              <a:rPr lang="en-US" sz="2200" dirty="0" smtClean="0"/>
              <a:t> </a:t>
            </a:r>
            <a:r>
              <a:rPr lang="en-US" sz="2200" dirty="0" err="1" smtClean="0"/>
              <a:t>pubblicità</a:t>
            </a:r>
            <a:r>
              <a:rPr lang="en-US" sz="2200" dirty="0" smtClean="0"/>
              <a:t> per </a:t>
            </a:r>
            <a:r>
              <a:rPr lang="en-US" sz="2200" dirty="0" err="1" smtClean="0"/>
              <a:t>indurre</a:t>
            </a:r>
            <a:r>
              <a:rPr lang="en-US" sz="2200" dirty="0" smtClean="0"/>
              <a:t> </a:t>
            </a:r>
            <a:r>
              <a:rPr lang="en-US" sz="2200" dirty="0" err="1" smtClean="0"/>
              <a:t>nuovi</a:t>
            </a:r>
            <a:r>
              <a:rPr lang="en-US" sz="2200" dirty="0" smtClean="0"/>
              <a:t> </a:t>
            </a:r>
            <a:r>
              <a:rPr lang="en-US" sz="2200" dirty="0" err="1" smtClean="0"/>
              <a:t>bisogni</a:t>
            </a:r>
            <a:r>
              <a:rPr lang="en-US" sz="2200" dirty="0" smtClean="0"/>
              <a:t> e </a:t>
            </a:r>
            <a:r>
              <a:rPr lang="en-US" sz="2200" dirty="0" err="1" smtClean="0"/>
              <a:t>desideri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lvl="3"/>
            <a:endParaRPr lang="en-US" sz="2200" dirty="0" smtClean="0"/>
          </a:p>
          <a:p>
            <a:pPr lvl="3">
              <a:buFont typeface="Wingdings" panose="05000000000000000000" pitchFamily="2" charset="2"/>
              <a:buNone/>
            </a:pPr>
            <a:r>
              <a:rPr lang="en-US" sz="2200" dirty="0" smtClean="0"/>
              <a:t>							</a:t>
            </a:r>
            <a:endParaRPr lang="en-US" sz="1800" i="1" dirty="0" smtClean="0"/>
          </a:p>
          <a:p>
            <a:pPr lvl="4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58D11FF-8F70-4597-B8D1-AB5C277BA35C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4675505"/>
            <a:ext cx="4648200" cy="146468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/>
              <a:t>O</a:t>
            </a:r>
            <a:r>
              <a:rPr lang="en-US" sz="1600" b="1" dirty="0" err="1" smtClean="0"/>
              <a:t>bsolescenza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Pianificata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Deliberata</a:t>
            </a:r>
            <a:r>
              <a:rPr lang="en-US" sz="1600" dirty="0" smtClean="0"/>
              <a:t> </a:t>
            </a:r>
            <a:r>
              <a:rPr lang="en-US" sz="1600" dirty="0" err="1" smtClean="0"/>
              <a:t>progettazione</a:t>
            </a:r>
            <a:r>
              <a:rPr lang="en-US" sz="1600" dirty="0" smtClean="0"/>
              <a:t> e </a:t>
            </a:r>
            <a:r>
              <a:rPr lang="en-US" sz="1600" dirty="0" err="1" smtClean="0"/>
              <a:t>produzione</a:t>
            </a:r>
            <a:r>
              <a:rPr lang="en-US" sz="1600" dirty="0" smtClean="0"/>
              <a:t> </a:t>
            </a:r>
            <a:r>
              <a:rPr lang="en-US" sz="1600" dirty="0" err="1" smtClean="0"/>
              <a:t>intenzionale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beni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consumo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perdano</a:t>
            </a:r>
            <a:r>
              <a:rPr lang="en-US" sz="1600" dirty="0" smtClean="0"/>
              <a:t> la </a:t>
            </a:r>
            <a:r>
              <a:rPr lang="en-US" sz="1600" dirty="0" err="1" smtClean="0"/>
              <a:t>propria</a:t>
            </a:r>
            <a:r>
              <a:rPr lang="en-US" sz="1600" dirty="0" smtClean="0"/>
              <a:t> </a:t>
            </a:r>
            <a:r>
              <a:rPr lang="en-US" sz="1600" dirty="0" err="1" smtClean="0"/>
              <a:t>utilità</a:t>
            </a:r>
            <a:r>
              <a:rPr lang="en-US" sz="1600" dirty="0" smtClean="0"/>
              <a:t> in un </a:t>
            </a:r>
            <a:r>
              <a:rPr lang="en-US" sz="1600" dirty="0" err="1" smtClean="0"/>
              <a:t>periodo</a:t>
            </a:r>
            <a:r>
              <a:rPr lang="en-US" sz="1600" dirty="0" smtClean="0"/>
              <a:t> </a:t>
            </a:r>
            <a:r>
              <a:rPr lang="en-US" sz="1600" dirty="0" err="1" smtClean="0"/>
              <a:t>relativamente</a:t>
            </a:r>
            <a:r>
              <a:rPr lang="en-US" sz="1600" dirty="0" smtClean="0"/>
              <a:t> </a:t>
            </a:r>
            <a:r>
              <a:rPr lang="en-US" sz="1600" dirty="0" err="1" smtClean="0"/>
              <a:t>breve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consumistica</a:t>
            </a:r>
            <a:r>
              <a:rPr lang="en-US" dirty="0" smtClean="0"/>
              <a:t> (3)</a:t>
            </a:r>
            <a:endParaRPr lang="en-US" dirty="0" smtClean="0"/>
          </a:p>
        </p:txBody>
      </p:sp>
      <p:sp>
        <p:nvSpPr>
          <p:cNvPr id="35843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Alienazione</a:t>
            </a:r>
            <a:r>
              <a:rPr lang="en-US" dirty="0" smtClean="0"/>
              <a:t> del </a:t>
            </a:r>
            <a:r>
              <a:rPr lang="en-US" dirty="0" err="1" smtClean="0"/>
              <a:t>lavoro</a:t>
            </a:r>
            <a:r>
              <a:rPr lang="en-US" dirty="0" smtClean="0"/>
              <a:t> e </a:t>
            </a:r>
            <a:r>
              <a:rPr lang="en-US" dirty="0" err="1" smtClean="0"/>
              <a:t>feticismo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merci.</a:t>
            </a:r>
            <a:endParaRPr lang="en-US" dirty="0" smtClean="0"/>
          </a:p>
          <a:p>
            <a:pPr lvl="2"/>
            <a:r>
              <a:rPr lang="en-US" sz="1600" dirty="0" err="1" smtClean="0"/>
              <a:t>Nel</a:t>
            </a:r>
            <a:r>
              <a:rPr lang="en-US" sz="1600" dirty="0" smtClean="0"/>
              <a:t> </a:t>
            </a:r>
            <a:r>
              <a:rPr lang="en-US" sz="1600" dirty="0" err="1" smtClean="0"/>
              <a:t>capitalismo</a:t>
            </a:r>
            <a:r>
              <a:rPr lang="en-US" sz="1600" dirty="0" smtClean="0"/>
              <a:t>,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lavoratori</a:t>
            </a:r>
            <a:r>
              <a:rPr lang="en-US" sz="1600" dirty="0" smtClean="0"/>
              <a:t> </a:t>
            </a:r>
            <a:r>
              <a:rPr lang="en-US" sz="1600" dirty="0" err="1" smtClean="0"/>
              <a:t>sono</a:t>
            </a:r>
            <a:r>
              <a:rPr lang="en-US" sz="1600" dirty="0" smtClean="0"/>
              <a:t> </a:t>
            </a:r>
            <a:r>
              <a:rPr lang="en-US" sz="1600" dirty="0" err="1" smtClean="0"/>
              <a:t>separati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:</a:t>
            </a:r>
            <a:endParaRPr lang="en-US" sz="1600" dirty="0" smtClean="0"/>
          </a:p>
          <a:p>
            <a:pPr lvl="3"/>
            <a:r>
              <a:rPr lang="en-US" sz="1600" dirty="0" err="1" smtClean="0"/>
              <a:t>Dalla</a:t>
            </a:r>
            <a:r>
              <a:rPr lang="en-US" sz="1600" dirty="0" smtClean="0"/>
              <a:t> </a:t>
            </a:r>
            <a:r>
              <a:rPr lang="en-US" sz="1600" dirty="0" err="1" smtClean="0"/>
              <a:t>loro</a:t>
            </a:r>
            <a:r>
              <a:rPr lang="en-US" sz="1600" dirty="0" smtClean="0"/>
              <a:t> </a:t>
            </a:r>
            <a:r>
              <a:rPr lang="en-US" sz="1600" dirty="0" err="1" smtClean="0"/>
              <a:t>condizione</a:t>
            </a:r>
            <a:r>
              <a:rPr lang="en-US" sz="1600" dirty="0" smtClean="0"/>
              <a:t> </a:t>
            </a:r>
            <a:r>
              <a:rPr lang="en-US" sz="1600" dirty="0" err="1" smtClean="0"/>
              <a:t>naturale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esseri</a:t>
            </a:r>
            <a:r>
              <a:rPr lang="en-US" sz="1600" dirty="0" smtClean="0"/>
              <a:t> </a:t>
            </a:r>
            <a:r>
              <a:rPr lang="en-US" sz="1600" dirty="0" err="1" smtClean="0"/>
              <a:t>creativi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3"/>
            <a:r>
              <a:rPr lang="en-US" sz="1600" dirty="0" err="1" smtClean="0"/>
              <a:t>L’uno</a:t>
            </a:r>
            <a:r>
              <a:rPr lang="en-US" sz="1600" dirty="0" smtClean="0"/>
              <a:t> </a:t>
            </a:r>
            <a:r>
              <a:rPr lang="en-US" sz="1600" dirty="0" err="1" smtClean="0"/>
              <a:t>dall’altro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3"/>
            <a:r>
              <a:rPr lang="en-US" sz="1600" dirty="0" err="1" smtClean="0"/>
              <a:t>Ciò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producono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3"/>
            <a:r>
              <a:rPr lang="en-US" sz="1600" dirty="0" err="1" smtClean="0"/>
              <a:t>Processo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produzione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7C2F4E2-C253-4505-ACC3-32340768897C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4538663"/>
            <a:ext cx="34290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Alienazione</a:t>
            </a:r>
            <a:r>
              <a:rPr lang="en-US" b="1" dirty="0" smtClean="0"/>
              <a:t> </a:t>
            </a:r>
            <a:r>
              <a:rPr lang="en-US" dirty="0"/>
              <a:t>(Marx)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Separazione</a:t>
            </a:r>
            <a:r>
              <a:rPr lang="en-US" dirty="0" smtClean="0"/>
              <a:t> e </a:t>
            </a:r>
            <a:r>
              <a:rPr lang="en-US" dirty="0" err="1" smtClean="0"/>
              <a:t>isolamento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lavoratori</a:t>
            </a:r>
            <a:r>
              <a:rPr lang="en-US" dirty="0" smtClean="0"/>
              <a:t> </a:t>
            </a:r>
            <a:r>
              <a:rPr lang="en-US" dirty="0" err="1" smtClean="0"/>
              <a:t>dovuti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struttura</a:t>
            </a:r>
            <a:r>
              <a:rPr lang="en-US" dirty="0" smtClean="0"/>
              <a:t> del </a:t>
            </a:r>
            <a:r>
              <a:rPr lang="en-US" dirty="0" err="1" smtClean="0"/>
              <a:t>capitalismo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4495800"/>
            <a:ext cx="4210685" cy="163357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Feticismo</a:t>
            </a:r>
            <a:r>
              <a:rPr lang="en-US" b="1" dirty="0" smtClean="0"/>
              <a:t> </a:t>
            </a:r>
            <a:r>
              <a:rPr lang="en-US" b="1" dirty="0" err="1" smtClean="0"/>
              <a:t>delle</a:t>
            </a:r>
            <a:r>
              <a:rPr lang="en-US" b="1" dirty="0" smtClean="0"/>
              <a:t> merci </a:t>
            </a:r>
            <a:r>
              <a:rPr lang="en-US" dirty="0" smtClean="0"/>
              <a:t>(Marx</a:t>
            </a:r>
            <a:r>
              <a:rPr lang="en-US" dirty="0"/>
              <a:t>)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Incapacità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consumatori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riconoscere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lavoro</a:t>
            </a:r>
            <a:r>
              <a:rPr lang="en-US" dirty="0" smtClean="0"/>
              <a:t> </a:t>
            </a:r>
            <a:r>
              <a:rPr lang="en-US" dirty="0" err="1" smtClean="0"/>
              <a:t>l’origine</a:t>
            </a:r>
            <a:r>
              <a:rPr lang="en-US" dirty="0" smtClean="0"/>
              <a:t> del </a:t>
            </a:r>
            <a:r>
              <a:rPr lang="en-US" dirty="0" err="1" smtClean="0"/>
              <a:t>valore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prodotti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utilizzano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consumistica</a:t>
            </a:r>
            <a:r>
              <a:rPr lang="en-US" dirty="0" smtClean="0"/>
              <a:t> (4)</a:t>
            </a:r>
            <a:endParaRPr lang="en-US" dirty="0" smtClean="0"/>
          </a:p>
        </p:txBody>
      </p:sp>
      <p:sp>
        <p:nvSpPr>
          <p:cNvPr id="36867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Consumo</a:t>
            </a:r>
            <a:r>
              <a:rPr lang="en-US" dirty="0" smtClean="0"/>
              <a:t> e </a:t>
            </a:r>
            <a:r>
              <a:rPr lang="en-US" dirty="0" err="1" smtClean="0"/>
              <a:t>identità</a:t>
            </a:r>
            <a:r>
              <a:rPr lang="en-US" dirty="0" smtClean="0"/>
              <a:t>:</a:t>
            </a:r>
            <a:endParaRPr lang="en-US" dirty="0" smtClean="0"/>
          </a:p>
          <a:p>
            <a:pPr lvl="2"/>
            <a:r>
              <a:rPr lang="en-US" dirty="0" err="1" smtClean="0"/>
              <a:t>Consumismo</a:t>
            </a:r>
            <a:r>
              <a:rPr lang="en-US" dirty="0" smtClean="0"/>
              <a:t>.</a:t>
            </a: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36154D0-D372-42DE-9767-11A56BD61AD4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3216910"/>
            <a:ext cx="4217035" cy="1635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Consumismo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Enfasi</a:t>
            </a:r>
            <a:r>
              <a:rPr lang="en-US" dirty="0" smtClean="0"/>
              <a:t> </a:t>
            </a:r>
            <a:r>
              <a:rPr lang="en-US" dirty="0" err="1" smtClean="0"/>
              <a:t>sullo</a:t>
            </a:r>
            <a:r>
              <a:rPr lang="en-US" dirty="0" smtClean="0"/>
              <a:t> shopping e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possesso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beni</a:t>
            </a:r>
            <a:r>
              <a:rPr lang="en-US" dirty="0" smtClean="0"/>
              <a:t> </a:t>
            </a:r>
            <a:r>
              <a:rPr lang="en-US" dirty="0" err="1" smtClean="0"/>
              <a:t>materiali</a:t>
            </a:r>
            <a:r>
              <a:rPr lang="en-US" dirty="0" smtClean="0"/>
              <a:t> come via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accesso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felicità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consumistica</a:t>
            </a:r>
            <a:r>
              <a:rPr lang="en-US" dirty="0" smtClean="0"/>
              <a:t> (5)</a:t>
            </a:r>
            <a:endParaRPr lang="en-US" dirty="0" smtClean="0"/>
          </a:p>
        </p:txBody>
      </p:sp>
      <p:sp>
        <p:nvSpPr>
          <p:cNvPr id="37891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Promuovere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consumo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Spazi</a:t>
            </a:r>
            <a:r>
              <a:rPr lang="en-US" dirty="0" smtClean="0"/>
              <a:t> </a:t>
            </a:r>
            <a:r>
              <a:rPr lang="en-US" dirty="0" err="1" smtClean="0"/>
              <a:t>pubblici</a:t>
            </a:r>
            <a:r>
              <a:rPr lang="en-US" dirty="0" smtClean="0"/>
              <a:t> e audience-</a:t>
            </a:r>
            <a:r>
              <a:rPr lang="en-US" dirty="0" err="1" smtClean="0"/>
              <a:t>ostaggio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Integrazione</a:t>
            </a:r>
            <a:r>
              <a:rPr lang="en-US" dirty="0" smtClean="0"/>
              <a:t> del </a:t>
            </a:r>
            <a:r>
              <a:rPr lang="en-US" dirty="0" err="1" smtClean="0"/>
              <a:t>prodotto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Pubblicità</a:t>
            </a:r>
            <a:r>
              <a:rPr lang="en-US" dirty="0" smtClean="0"/>
              <a:t> </a:t>
            </a:r>
            <a:r>
              <a:rPr lang="en-US" dirty="0" err="1" smtClean="0"/>
              <a:t>occulta</a:t>
            </a:r>
            <a:r>
              <a:rPr lang="en-US" dirty="0" smtClean="0"/>
              <a:t> e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Marketing </a:t>
            </a:r>
            <a:r>
              <a:rPr lang="en-US" dirty="0" err="1" smtClean="0"/>
              <a:t>virale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4319C56-D6DD-4C8E-948F-FE288DFD3CAE}" type="slidenum">
              <a:rPr lang="en-US" smtClean="0"/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3505200"/>
            <a:ext cx="35052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P</a:t>
            </a:r>
            <a:r>
              <a:rPr lang="en-US" b="1" dirty="0" smtClean="0"/>
              <a:t>roduct </a:t>
            </a:r>
            <a:r>
              <a:rPr lang="en-US" b="1" dirty="0"/>
              <a:t>P</a:t>
            </a:r>
            <a:r>
              <a:rPr lang="en-US" b="1" dirty="0" smtClean="0"/>
              <a:t>lacement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Integrazione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 </a:t>
            </a:r>
            <a:r>
              <a:rPr lang="en-US" dirty="0" err="1" smtClean="0"/>
              <a:t>prodotto</a:t>
            </a:r>
            <a:r>
              <a:rPr lang="en-US" dirty="0" smtClean="0"/>
              <a:t> </a:t>
            </a:r>
            <a:r>
              <a:rPr lang="en-US" dirty="0" err="1" smtClean="0"/>
              <a:t>pubblicizzato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contenuto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media.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4800600"/>
            <a:ext cx="37338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Pubblicità</a:t>
            </a:r>
            <a:r>
              <a:rPr lang="en-US" b="1" dirty="0" smtClean="0"/>
              <a:t> </a:t>
            </a:r>
            <a:r>
              <a:rPr lang="en-US" b="1" dirty="0" err="1" smtClean="0"/>
              <a:t>occulta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Inserimento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messaggi</a:t>
            </a:r>
            <a:r>
              <a:rPr lang="en-US" dirty="0" smtClean="0"/>
              <a:t> </a:t>
            </a:r>
            <a:r>
              <a:rPr lang="en-US" dirty="0" err="1" smtClean="0"/>
              <a:t>pubblicitari</a:t>
            </a:r>
            <a:r>
              <a:rPr lang="en-US" dirty="0" smtClean="0"/>
              <a:t> </a:t>
            </a:r>
            <a:r>
              <a:rPr lang="en-US" dirty="0" err="1" smtClean="0"/>
              <a:t>indiretti</a:t>
            </a:r>
            <a:r>
              <a:rPr lang="en-US" dirty="0" smtClean="0"/>
              <a:t> in </a:t>
            </a:r>
            <a:r>
              <a:rPr lang="en-US" dirty="0" err="1" smtClean="0"/>
              <a:t>situazioni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vita </a:t>
            </a:r>
            <a:r>
              <a:rPr lang="en-US" dirty="0" err="1" smtClean="0"/>
              <a:t>reale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consumistica</a:t>
            </a:r>
            <a:r>
              <a:rPr lang="en-US" dirty="0" smtClean="0"/>
              <a:t> (6)</a:t>
            </a:r>
            <a:endParaRPr lang="en-US" dirty="0" smtClean="0"/>
          </a:p>
        </p:txBody>
      </p:sp>
      <p:sp>
        <p:nvSpPr>
          <p:cNvPr id="38915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L’impatto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consumista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Disuguaglianze</a:t>
            </a:r>
            <a:r>
              <a:rPr lang="en-US" dirty="0" smtClean="0"/>
              <a:t> e </a:t>
            </a:r>
            <a:r>
              <a:rPr lang="en-US" dirty="0" err="1" smtClean="0"/>
              <a:t>consumo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Indebitamento</a:t>
            </a:r>
            <a:r>
              <a:rPr lang="en-US" dirty="0" smtClean="0"/>
              <a:t> e </a:t>
            </a:r>
            <a:r>
              <a:rPr lang="en-US" dirty="0" err="1" smtClean="0"/>
              <a:t>insoddisfazione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Mercificazione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Degrado</a:t>
            </a:r>
            <a:r>
              <a:rPr lang="en-US" dirty="0" smtClean="0"/>
              <a:t> </a:t>
            </a:r>
            <a:r>
              <a:rPr lang="en-US" dirty="0" err="1" smtClean="0"/>
              <a:t>ambientale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489562F-117C-4D28-8F2C-91E6D485CEA2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4310777"/>
            <a:ext cx="41148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Mercificazione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tramite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quale</a:t>
            </a:r>
            <a:r>
              <a:rPr lang="en-US" dirty="0" smtClean="0"/>
              <a:t>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trasformata</a:t>
            </a:r>
            <a:r>
              <a:rPr lang="en-US" dirty="0" smtClean="0"/>
              <a:t> in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merce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vendere</a:t>
            </a:r>
            <a:r>
              <a:rPr lang="en-US" dirty="0" smtClean="0"/>
              <a:t> e </a:t>
            </a:r>
            <a:r>
              <a:rPr lang="en-US" dirty="0" err="1" smtClean="0"/>
              <a:t>acquistare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Un </a:t>
            </a:r>
            <a:r>
              <a:rPr lang="en-US" sz="4000" dirty="0" err="1" smtClean="0"/>
              <a:t>approccio</a:t>
            </a:r>
            <a:r>
              <a:rPr lang="en-US" sz="4000" dirty="0" smtClean="0"/>
              <a:t> </a:t>
            </a:r>
            <a:r>
              <a:rPr lang="en-US" sz="4000" dirty="0" err="1" smtClean="0"/>
              <a:t>sociologico</a:t>
            </a:r>
            <a:r>
              <a:rPr lang="en-US" sz="4000" dirty="0" smtClean="0"/>
              <a:t> </a:t>
            </a:r>
            <a:r>
              <a:rPr lang="en-US" sz="4000" dirty="0" err="1" smtClean="0"/>
              <a:t>allo</a:t>
            </a:r>
            <a:r>
              <a:rPr lang="en-US" sz="4000" dirty="0" smtClean="0"/>
              <a:t> studio </a:t>
            </a:r>
            <a:r>
              <a:rPr lang="en-US" sz="4000" dirty="0" err="1" smtClean="0"/>
              <a:t>dei</a:t>
            </a:r>
            <a:r>
              <a:rPr lang="en-US" sz="4000" dirty="0" smtClean="0"/>
              <a:t> media (1)</a:t>
            </a:r>
            <a:endParaRPr lang="en-US" sz="40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media?</a:t>
            </a:r>
            <a:endParaRPr lang="en-US" dirty="0" smtClean="0"/>
          </a:p>
          <a:p>
            <a:pPr lvl="2"/>
            <a:r>
              <a:rPr lang="en-US" dirty="0" smtClean="0"/>
              <a:t>Media – </a:t>
            </a:r>
            <a:r>
              <a:rPr lang="en-US" dirty="0" err="1" smtClean="0"/>
              <a:t>plurale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parola</a:t>
            </a:r>
            <a:r>
              <a:rPr lang="en-US" dirty="0" smtClean="0"/>
              <a:t> </a:t>
            </a:r>
            <a:r>
              <a:rPr lang="en-US" dirty="0" err="1" smtClean="0"/>
              <a:t>latina</a:t>
            </a:r>
            <a:r>
              <a:rPr lang="en-US" dirty="0" smtClean="0"/>
              <a:t> </a:t>
            </a:r>
            <a:r>
              <a:rPr lang="en-US" i="1" dirty="0" smtClean="0"/>
              <a:t>medium, </a:t>
            </a:r>
            <a:r>
              <a:rPr lang="en-US" i="1" dirty="0" err="1" smtClean="0"/>
              <a:t>c</a:t>
            </a:r>
            <a:r>
              <a:rPr lang="en-US" dirty="0" err="1" smtClean="0"/>
              <a:t>iò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en-US" dirty="0" smtClean="0"/>
              <a:t> in mezzo</a:t>
            </a:r>
            <a:r>
              <a:rPr lang="en-US" i="1" dirty="0" smtClean="0"/>
              <a:t> – </a:t>
            </a:r>
            <a:r>
              <a:rPr lang="en-US" dirty="0" smtClean="0"/>
              <a:t>e mass media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FBEB7BB-5CDC-448C-AD96-6DCD5D737379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3124200"/>
            <a:ext cx="54102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M</a:t>
            </a:r>
            <a:r>
              <a:rPr lang="en-US" b="1" dirty="0" smtClean="0"/>
              <a:t>edia</a:t>
            </a:r>
            <a:endParaRPr lang="en-US" b="1" dirty="0"/>
          </a:p>
          <a:p>
            <a:pPr>
              <a:defRPr/>
            </a:pPr>
            <a:r>
              <a:rPr lang="en-US" dirty="0" smtClean="0"/>
              <a:t>I </a:t>
            </a:r>
            <a:r>
              <a:rPr lang="en-US" dirty="0" err="1" smtClean="0"/>
              <a:t>diversi</a:t>
            </a:r>
            <a:r>
              <a:rPr lang="en-US" dirty="0" smtClean="0"/>
              <a:t> </a:t>
            </a:r>
            <a:r>
              <a:rPr lang="en-US" dirty="0" err="1" smtClean="0"/>
              <a:t>processi</a:t>
            </a:r>
            <a:r>
              <a:rPr lang="en-US" dirty="0" smtClean="0"/>
              <a:t> </a:t>
            </a:r>
            <a:r>
              <a:rPr lang="en-US" dirty="0" err="1" smtClean="0"/>
              <a:t>tecnologici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consentono</a:t>
            </a:r>
            <a:r>
              <a:rPr lang="en-US" dirty="0" smtClean="0"/>
              <a:t> la </a:t>
            </a:r>
            <a:r>
              <a:rPr lang="en-US" dirty="0" err="1" smtClean="0"/>
              <a:t>comunicazione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chi </a:t>
            </a:r>
            <a:r>
              <a:rPr lang="en-US" dirty="0" err="1" smtClean="0"/>
              <a:t>invia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messaggio</a:t>
            </a:r>
            <a:r>
              <a:rPr lang="en-US" dirty="0" smtClean="0"/>
              <a:t> e chi lo </a:t>
            </a:r>
            <a:r>
              <a:rPr lang="en-US" dirty="0" err="1" smtClean="0"/>
              <a:t>riceve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4724400"/>
            <a:ext cx="49530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M</a:t>
            </a:r>
            <a:r>
              <a:rPr lang="en-US" b="1" dirty="0" smtClean="0"/>
              <a:t>ass </a:t>
            </a:r>
            <a:r>
              <a:rPr lang="en-US" b="1" dirty="0"/>
              <a:t>M</a:t>
            </a:r>
            <a:r>
              <a:rPr lang="en-US" b="1" dirty="0" smtClean="0"/>
              <a:t>edia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Comunicazioni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raggiungono</a:t>
            </a:r>
            <a:r>
              <a:rPr lang="en-US" dirty="0" smtClean="0"/>
              <a:t> un </a:t>
            </a:r>
            <a:r>
              <a:rPr lang="en-US" dirty="0" err="1" smtClean="0"/>
              <a:t>pubblico</a:t>
            </a:r>
            <a:r>
              <a:rPr lang="en-US" dirty="0" smtClean="0"/>
              <a:t> </a:t>
            </a:r>
            <a:r>
              <a:rPr lang="en-US" dirty="0" err="1" smtClean="0"/>
              <a:t>relativamente</a:t>
            </a:r>
            <a:r>
              <a:rPr lang="en-US" dirty="0" smtClean="0"/>
              <a:t> </a:t>
            </a:r>
            <a:r>
              <a:rPr lang="en-US" dirty="0" err="1" smtClean="0"/>
              <a:t>vasto</a:t>
            </a:r>
            <a:r>
              <a:rPr lang="en-US" dirty="0" smtClean="0"/>
              <a:t> e </a:t>
            </a:r>
            <a:r>
              <a:rPr lang="en-US" dirty="0" err="1" smtClean="0"/>
              <a:t>prevalentemente</a:t>
            </a:r>
            <a:r>
              <a:rPr lang="en-US" dirty="0" smtClean="0"/>
              <a:t> </a:t>
            </a:r>
            <a:r>
              <a:rPr lang="en-US" dirty="0" err="1" smtClean="0"/>
              <a:t>anonimo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Un </a:t>
            </a:r>
            <a:r>
              <a:rPr lang="en-US" sz="4000" dirty="0" err="1" smtClean="0"/>
              <a:t>approccio</a:t>
            </a:r>
            <a:r>
              <a:rPr lang="en-US" sz="4000" dirty="0" smtClean="0"/>
              <a:t> </a:t>
            </a:r>
            <a:r>
              <a:rPr lang="en-US" sz="4000" dirty="0" err="1" smtClean="0"/>
              <a:t>sociologico</a:t>
            </a:r>
            <a:r>
              <a:rPr lang="en-US" sz="4000" dirty="0" smtClean="0"/>
              <a:t> </a:t>
            </a:r>
            <a:r>
              <a:rPr lang="en-US" sz="4000" dirty="0" err="1" smtClean="0"/>
              <a:t>allo</a:t>
            </a:r>
            <a:r>
              <a:rPr lang="en-US" sz="4000" dirty="0" smtClean="0"/>
              <a:t> studio </a:t>
            </a:r>
            <a:r>
              <a:rPr lang="en-US" sz="4000" dirty="0" err="1" smtClean="0"/>
              <a:t>dei</a:t>
            </a:r>
            <a:r>
              <a:rPr lang="en-US" sz="4000" dirty="0" smtClean="0"/>
              <a:t> media (2)</a:t>
            </a:r>
            <a:endParaRPr lang="en-US" sz="40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Caratteristiche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mass media e </a:t>
            </a:r>
            <a:r>
              <a:rPr lang="en-US" dirty="0" err="1" smtClean="0"/>
              <a:t>dei</a:t>
            </a:r>
            <a:r>
              <a:rPr lang="en-US" dirty="0" smtClean="0"/>
              <a:t> media </a:t>
            </a:r>
            <a:r>
              <a:rPr lang="en-US" dirty="0" err="1" smtClean="0"/>
              <a:t>digitali</a:t>
            </a:r>
            <a:r>
              <a:rPr lang="en-US" dirty="0" smtClean="0"/>
              <a:t>:</a:t>
            </a:r>
            <a:endParaRPr lang="en-US" dirty="0" smtClean="0"/>
          </a:p>
          <a:p>
            <a:pPr lvl="2"/>
            <a:r>
              <a:rPr lang="en-US" dirty="0" err="1" smtClean="0"/>
              <a:t>Principali</a:t>
            </a:r>
            <a:r>
              <a:rPr lang="en-US" dirty="0" smtClean="0"/>
              <a:t> </a:t>
            </a:r>
            <a:r>
              <a:rPr lang="en-US" dirty="0" err="1" smtClean="0"/>
              <a:t>caratteristiche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mass media </a:t>
            </a:r>
            <a:r>
              <a:rPr lang="en-US" dirty="0" err="1" smtClean="0"/>
              <a:t>tradizionali</a:t>
            </a:r>
            <a:r>
              <a:rPr lang="en-US" dirty="0" smtClean="0"/>
              <a:t>:</a:t>
            </a:r>
            <a:endParaRPr lang="en-US" dirty="0" smtClean="0"/>
          </a:p>
          <a:p>
            <a:pPr lvl="3"/>
            <a:r>
              <a:rPr lang="en-US" dirty="0" err="1" smtClean="0"/>
              <a:t>Comunicazione</a:t>
            </a:r>
            <a:r>
              <a:rPr lang="en-US" dirty="0" smtClean="0"/>
              <a:t> “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a </a:t>
            </a:r>
            <a:r>
              <a:rPr lang="en-US" dirty="0" err="1" smtClean="0"/>
              <a:t>molti</a:t>
            </a:r>
            <a:r>
              <a:rPr lang="en-US" dirty="0" smtClean="0"/>
              <a:t>”.</a:t>
            </a:r>
            <a:endParaRPr lang="en-US" dirty="0" smtClean="0"/>
          </a:p>
          <a:p>
            <a:pPr lvl="3"/>
            <a:r>
              <a:rPr lang="en-US" dirty="0" err="1" smtClean="0"/>
              <a:t>Destinatari</a:t>
            </a:r>
            <a:r>
              <a:rPr lang="en-US" dirty="0" smtClean="0"/>
              <a:t> </a:t>
            </a:r>
            <a:r>
              <a:rPr lang="en-US" dirty="0" err="1" smtClean="0"/>
              <a:t>anonimi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Comunicazione</a:t>
            </a:r>
            <a:r>
              <a:rPr lang="en-US" dirty="0" smtClean="0"/>
              <a:t> </a:t>
            </a:r>
            <a:r>
              <a:rPr lang="en-US" dirty="0" err="1" smtClean="0"/>
              <a:t>monodirezionale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Distinzione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produttori</a:t>
            </a:r>
            <a:r>
              <a:rPr lang="en-US" dirty="0" smtClean="0"/>
              <a:t> e </a:t>
            </a:r>
            <a:r>
              <a:rPr lang="en-US" dirty="0" err="1" smtClean="0"/>
              <a:t>fruitori</a:t>
            </a:r>
            <a:endParaRPr lang="en-US" dirty="0" smtClean="0"/>
          </a:p>
          <a:p>
            <a:pPr lvl="2"/>
            <a:r>
              <a:rPr lang="en-US" dirty="0" smtClean="0"/>
              <a:t>Media </a:t>
            </a:r>
            <a:r>
              <a:rPr lang="en-US" dirty="0" err="1" smtClean="0"/>
              <a:t>digitali</a:t>
            </a:r>
            <a:r>
              <a:rPr lang="en-US" dirty="0" smtClean="0"/>
              <a:t>: la </a:t>
            </a:r>
            <a:r>
              <a:rPr lang="en-US" dirty="0" err="1" smtClean="0"/>
              <a:t>distinctionzione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la </a:t>
            </a:r>
            <a:r>
              <a:rPr lang="en-US" dirty="0" err="1" smtClean="0"/>
              <a:t>comunicazione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 e </a:t>
            </a:r>
            <a:r>
              <a:rPr lang="en-US" dirty="0" err="1" smtClean="0"/>
              <a:t>quella</a:t>
            </a:r>
            <a:r>
              <a:rPr lang="en-US" dirty="0" smtClean="0"/>
              <a:t> mass </a:t>
            </a:r>
            <a:r>
              <a:rPr lang="en-US" dirty="0" err="1" smtClean="0"/>
              <a:t>mediatica</a:t>
            </a:r>
            <a:r>
              <a:rPr lang="en-US" dirty="0" smtClean="0"/>
              <a:t>, </a:t>
            </a:r>
            <a:r>
              <a:rPr lang="en-US" dirty="0" err="1" smtClean="0"/>
              <a:t>diventa</a:t>
            </a:r>
            <a:r>
              <a:rPr lang="en-US" dirty="0" smtClean="0"/>
              <a:t> </a:t>
            </a:r>
            <a:r>
              <a:rPr lang="en-US" dirty="0" err="1" smtClean="0"/>
              <a:t>sfumata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B61B695-AA7C-4F14-B63B-8992976900E6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Un </a:t>
            </a:r>
            <a:r>
              <a:rPr lang="en-US" sz="4000" dirty="0" err="1" smtClean="0"/>
              <a:t>approccio</a:t>
            </a:r>
            <a:r>
              <a:rPr lang="en-US" sz="4000" dirty="0" smtClean="0"/>
              <a:t> </a:t>
            </a:r>
            <a:r>
              <a:rPr lang="en-US" sz="4000" dirty="0" err="1" smtClean="0"/>
              <a:t>sociologico</a:t>
            </a:r>
            <a:r>
              <a:rPr lang="en-US" sz="4000" dirty="0" smtClean="0"/>
              <a:t> </a:t>
            </a:r>
            <a:r>
              <a:rPr lang="en-US" sz="4000" dirty="0" err="1" smtClean="0"/>
              <a:t>allo</a:t>
            </a:r>
            <a:r>
              <a:rPr lang="en-US" sz="4000" dirty="0" smtClean="0"/>
              <a:t> studio </a:t>
            </a:r>
            <a:r>
              <a:rPr lang="en-US" sz="4000" dirty="0" err="1" smtClean="0"/>
              <a:t>dei</a:t>
            </a:r>
            <a:r>
              <a:rPr lang="en-US" sz="4000" dirty="0" smtClean="0"/>
              <a:t> media (3)</a:t>
            </a:r>
            <a:endParaRPr lang="en-US" sz="4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66C2F9C-77B3-46AA-8D06-A672402A9225}" type="slidenum">
              <a:rPr lang="en-US" smtClean="0"/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8296275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Media (1)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Trends in </a:t>
            </a:r>
            <a:r>
              <a:rPr lang="en-US" dirty="0" err="1" smtClean="0"/>
              <a:t>atto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Crescita</a:t>
            </a:r>
            <a:r>
              <a:rPr lang="en-US" dirty="0" smtClean="0"/>
              <a:t> </a:t>
            </a:r>
            <a:r>
              <a:rPr lang="en-US" dirty="0" err="1" smtClean="0"/>
              <a:t>dimensionale</a:t>
            </a:r>
            <a:r>
              <a:rPr lang="en-US" dirty="0" smtClean="0"/>
              <a:t> del </a:t>
            </a:r>
            <a:r>
              <a:rPr lang="en-US" dirty="0" err="1" smtClean="0"/>
              <a:t>settore</a:t>
            </a:r>
            <a:r>
              <a:rPr lang="en-US" dirty="0" smtClean="0"/>
              <a:t> </a:t>
            </a:r>
            <a:r>
              <a:rPr lang="en-US" dirty="0" err="1" smtClean="0"/>
              <a:t>mediatico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Integrazione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aziende</a:t>
            </a:r>
            <a:r>
              <a:rPr lang="en-US" dirty="0" smtClean="0"/>
              <a:t> </a:t>
            </a:r>
            <a:r>
              <a:rPr lang="en-US" dirty="0" err="1" smtClean="0"/>
              <a:t>mediatiche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3C30FF4-4DBD-4176-9316-A72746025FEC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703638"/>
            <a:ext cx="3810000" cy="1634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Integrazione</a:t>
            </a:r>
            <a:r>
              <a:rPr lang="en-US" b="1" dirty="0" smtClean="0"/>
              <a:t> </a:t>
            </a:r>
            <a:r>
              <a:rPr lang="en-US" b="1" dirty="0" err="1" smtClean="0"/>
              <a:t>verticale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Un’azienda</a:t>
            </a:r>
            <a:r>
              <a:rPr lang="en-US" dirty="0" smtClean="0"/>
              <a:t> </a:t>
            </a:r>
            <a:r>
              <a:rPr lang="en-US" dirty="0" err="1" smtClean="0"/>
              <a:t>mediatica</a:t>
            </a:r>
            <a:r>
              <a:rPr lang="en-US" dirty="0" smtClean="0"/>
              <a:t> a cui </a:t>
            </a:r>
            <a:r>
              <a:rPr lang="en-US" dirty="0" err="1" smtClean="0"/>
              <a:t>fanno</a:t>
            </a:r>
            <a:r>
              <a:rPr lang="en-US" dirty="0" smtClean="0"/>
              <a:t> capo le diverse </a:t>
            </a:r>
            <a:r>
              <a:rPr lang="en-US" dirty="0" err="1" smtClean="0"/>
              <a:t>fasi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produzione</a:t>
            </a:r>
            <a:r>
              <a:rPr lang="en-US" dirty="0" smtClean="0"/>
              <a:t> e </a:t>
            </a:r>
            <a:r>
              <a:rPr lang="en-US" dirty="0" err="1" smtClean="0"/>
              <a:t>distribuzione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 </a:t>
            </a:r>
            <a:r>
              <a:rPr lang="en-US" dirty="0" err="1" smtClean="0"/>
              <a:t>singolo</a:t>
            </a:r>
            <a:r>
              <a:rPr lang="en-US" dirty="0" smtClean="0"/>
              <a:t> medium.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3733800"/>
            <a:ext cx="39624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Integrazione</a:t>
            </a:r>
            <a:r>
              <a:rPr lang="en-US" b="1" dirty="0" smtClean="0"/>
              <a:t> </a:t>
            </a:r>
            <a:r>
              <a:rPr lang="en-US" b="1" dirty="0" err="1" smtClean="0"/>
              <a:t>orizzontale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Un’azienda</a:t>
            </a:r>
            <a:r>
              <a:rPr lang="en-US" dirty="0" smtClean="0"/>
              <a:t> </a:t>
            </a:r>
            <a:r>
              <a:rPr lang="en-US" dirty="0" err="1" smtClean="0"/>
              <a:t>mediatica</a:t>
            </a:r>
            <a:r>
              <a:rPr lang="en-US" dirty="0" smtClean="0"/>
              <a:t> </a:t>
            </a:r>
            <a:r>
              <a:rPr lang="en-US" dirty="0" err="1" smtClean="0"/>
              <a:t>possiede</a:t>
            </a:r>
            <a:r>
              <a:rPr lang="en-US" dirty="0" smtClean="0"/>
              <a:t> diverse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media.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media (2)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014EE0-A40C-4C81-86C1-D2C42D5EE99F}" type="slidenum">
              <a:rPr lang="en-US" smtClean="0"/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57150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media (3)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Trends in </a:t>
            </a:r>
            <a:r>
              <a:rPr lang="en-US" dirty="0" err="1" smtClean="0"/>
              <a:t>atto</a:t>
            </a:r>
            <a:r>
              <a:rPr lang="en-US" dirty="0" smtClean="0"/>
              <a:t>: </a:t>
            </a:r>
            <a:r>
              <a:rPr lang="en-US" sz="2000" dirty="0" smtClean="0"/>
              <a:t>(</a:t>
            </a:r>
            <a:r>
              <a:rPr lang="en-US" sz="2000" i="1" dirty="0" smtClean="0"/>
              <a:t>continua)</a:t>
            </a:r>
            <a:endParaRPr lang="en-US" i="1" dirty="0" smtClean="0"/>
          </a:p>
          <a:p>
            <a:pPr lvl="1"/>
            <a:r>
              <a:rPr lang="en-US" dirty="0" err="1" smtClean="0"/>
              <a:t>Concentrazione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proprietà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Globalizzazione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grandi</a:t>
            </a:r>
            <a:r>
              <a:rPr lang="en-US" dirty="0" smtClean="0"/>
              <a:t> corporations </a:t>
            </a:r>
            <a:r>
              <a:rPr lang="en-US" dirty="0" err="1" smtClean="0"/>
              <a:t>mediatiche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378E09-F538-4126-ACF4-8F25A6C69C29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3962400"/>
            <a:ext cx="3859530" cy="163658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/>
              <a:t>Concentrazione</a:t>
            </a:r>
            <a:r>
              <a:rPr lang="en-US" b="1" dirty="0"/>
              <a:t> </a:t>
            </a:r>
            <a:r>
              <a:rPr lang="en-US" b="1" dirty="0" err="1"/>
              <a:t>della</a:t>
            </a:r>
            <a:r>
              <a:rPr lang="en-US" b="1" dirty="0"/>
              <a:t> </a:t>
            </a:r>
            <a:r>
              <a:rPr lang="en-US" b="1" dirty="0" err="1"/>
              <a:t>proprietà</a:t>
            </a:r>
            <a:r>
              <a:rPr lang="en-US" b="1" dirty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media </a:t>
            </a:r>
            <a:r>
              <a:rPr lang="en-US" dirty="0" err="1" smtClean="0"/>
              <a:t>vengono</a:t>
            </a:r>
            <a:r>
              <a:rPr lang="en-US" dirty="0" smtClean="0"/>
              <a:t> </a:t>
            </a:r>
            <a:r>
              <a:rPr lang="en-US" dirty="0" err="1" smtClean="0"/>
              <a:t>posseduti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un </a:t>
            </a:r>
            <a:r>
              <a:rPr lang="en-US" dirty="0" err="1" smtClean="0"/>
              <a:t>numero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minore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aziende</a:t>
            </a:r>
            <a:r>
              <a:rPr lang="en-US" dirty="0" smtClean="0"/>
              <a:t> del </a:t>
            </a:r>
            <a:r>
              <a:rPr lang="en-US" dirty="0" err="1" smtClean="0"/>
              <a:t>settore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media (4)</a:t>
            </a: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contenuti</a:t>
            </a:r>
            <a:r>
              <a:rPr lang="en-US" dirty="0" smtClean="0"/>
              <a:t> </a:t>
            </a:r>
            <a:r>
              <a:rPr lang="en-US" dirty="0" err="1" smtClean="0"/>
              <a:t>mediatici</a:t>
            </a:r>
            <a:r>
              <a:rPr lang="en-US" dirty="0" smtClean="0"/>
              <a:t>:</a:t>
            </a:r>
            <a:endParaRPr lang="en-US" dirty="0" smtClean="0"/>
          </a:p>
          <a:p>
            <a:pPr lvl="2"/>
            <a:r>
              <a:rPr lang="en-US" dirty="0" err="1" smtClean="0"/>
              <a:t>Approcci</a:t>
            </a:r>
            <a:r>
              <a:rPr lang="en-US" dirty="0" smtClean="0"/>
              <a:t> </a:t>
            </a:r>
            <a:r>
              <a:rPr lang="en-US" dirty="0" err="1" smtClean="0"/>
              <a:t>sociologici</a:t>
            </a:r>
            <a:r>
              <a:rPr lang="en-US" dirty="0" smtClean="0"/>
              <a:t> </a:t>
            </a:r>
            <a:r>
              <a:rPr lang="en-US" dirty="0" err="1" smtClean="0"/>
              <a:t>allo</a:t>
            </a:r>
            <a:r>
              <a:rPr lang="en-US" dirty="0" smtClean="0"/>
              <a:t> studio </a:t>
            </a:r>
            <a:r>
              <a:rPr lang="en-US" dirty="0" err="1" smtClean="0"/>
              <a:t>dei</a:t>
            </a:r>
            <a:r>
              <a:rPr lang="en-US" dirty="0" smtClean="0"/>
              <a:t> media:</a:t>
            </a:r>
            <a:endParaRPr lang="en-US" dirty="0" smtClean="0"/>
          </a:p>
          <a:p>
            <a:pPr lvl="3"/>
            <a:r>
              <a:rPr lang="en-US" dirty="0" err="1" smtClean="0"/>
              <a:t>Comparare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contenuti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due o </a:t>
            </a:r>
            <a:r>
              <a:rPr lang="en-US" dirty="0" err="1" smtClean="0"/>
              <a:t>più</a:t>
            </a:r>
            <a:r>
              <a:rPr lang="en-US" dirty="0" smtClean="0"/>
              <a:t> tipi </a:t>
            </a:r>
            <a:r>
              <a:rPr lang="en-US" dirty="0" err="1" smtClean="0"/>
              <a:t>di</a:t>
            </a:r>
            <a:r>
              <a:rPr lang="en-US" dirty="0" smtClean="0"/>
              <a:t> media.</a:t>
            </a:r>
            <a:endParaRPr lang="en-US" dirty="0" smtClean="0"/>
          </a:p>
          <a:p>
            <a:pPr lvl="3"/>
            <a:r>
              <a:rPr lang="en-US" dirty="0" err="1" smtClean="0"/>
              <a:t>Comparare</a:t>
            </a:r>
            <a:r>
              <a:rPr lang="en-US" dirty="0" smtClean="0"/>
              <a:t> le </a:t>
            </a:r>
            <a:r>
              <a:rPr lang="en-US" dirty="0" err="1" smtClean="0"/>
              <a:t>descrizioni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realtà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offerte</a:t>
            </a:r>
            <a:r>
              <a:rPr lang="en-US" dirty="0" smtClean="0"/>
              <a:t> </a:t>
            </a:r>
            <a:r>
              <a:rPr lang="en-US" dirty="0" err="1" smtClean="0"/>
              <a:t>dai</a:t>
            </a:r>
            <a:r>
              <a:rPr lang="en-US" dirty="0" smtClean="0"/>
              <a:t> </a:t>
            </a:r>
            <a:r>
              <a:rPr lang="en-US" dirty="0" err="1" smtClean="0"/>
              <a:t>diversi</a:t>
            </a:r>
            <a:r>
              <a:rPr lang="en-US" dirty="0" smtClean="0"/>
              <a:t> media.</a:t>
            </a:r>
            <a:endParaRPr lang="en-US" dirty="0" smtClean="0"/>
          </a:p>
          <a:p>
            <a:pPr lvl="3"/>
            <a:r>
              <a:rPr lang="en-US" dirty="0" err="1" smtClean="0"/>
              <a:t>Esaminare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contenuto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media come </a:t>
            </a:r>
            <a:r>
              <a:rPr lang="en-US" dirty="0" err="1" smtClean="0"/>
              <a:t>espressione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valori</a:t>
            </a:r>
            <a:r>
              <a:rPr lang="en-US" dirty="0" smtClean="0"/>
              <a:t> </a:t>
            </a:r>
            <a:r>
              <a:rPr lang="en-US" dirty="0" err="1" smtClean="0"/>
              <a:t>culturali</a:t>
            </a:r>
            <a:r>
              <a:rPr lang="en-US" dirty="0" smtClean="0"/>
              <a:t> e </a:t>
            </a:r>
            <a:r>
              <a:rPr lang="en-US" dirty="0" err="1" smtClean="0"/>
              <a:t>credenze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generali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Valutare</a:t>
            </a:r>
            <a:r>
              <a:rPr lang="en-US" dirty="0" smtClean="0"/>
              <a:t> la </a:t>
            </a:r>
            <a:r>
              <a:rPr lang="en-US" dirty="0" err="1" smtClean="0"/>
              <a:t>qualità</a:t>
            </a:r>
            <a:r>
              <a:rPr lang="en-US" dirty="0" smtClean="0"/>
              <a:t> e la performance </a:t>
            </a:r>
            <a:r>
              <a:rPr lang="en-US" dirty="0" err="1" smtClean="0"/>
              <a:t>dei</a:t>
            </a:r>
            <a:r>
              <a:rPr lang="en-US" dirty="0" smtClean="0"/>
              <a:t> media in </a:t>
            </a:r>
            <a:r>
              <a:rPr lang="en-US" dirty="0" err="1" smtClean="0"/>
              <a:t>basa</a:t>
            </a:r>
            <a:r>
              <a:rPr lang="en-US" dirty="0" smtClean="0"/>
              <a:t> a </a:t>
            </a:r>
            <a:r>
              <a:rPr lang="en-US" dirty="0" err="1" smtClean="0"/>
              <a:t>determinati</a:t>
            </a:r>
            <a:r>
              <a:rPr lang="en-US" dirty="0" smtClean="0"/>
              <a:t> </a:t>
            </a:r>
            <a:r>
              <a:rPr lang="en-US" dirty="0" err="1" smtClean="0"/>
              <a:t>criteti</a:t>
            </a:r>
            <a:r>
              <a:rPr lang="en-US" dirty="0" smtClean="0"/>
              <a:t>.</a:t>
            </a:r>
            <a:endParaRPr lang="en-US" dirty="0" smtClean="0"/>
          </a:p>
          <a:p>
            <a:pPr lvl="3"/>
            <a:r>
              <a:rPr lang="en-US" dirty="0" err="1" smtClean="0"/>
              <a:t>Esaminare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contenuto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media come fosse un </a:t>
            </a:r>
            <a:r>
              <a:rPr lang="en-US" dirty="0" err="1" smtClean="0"/>
              <a:t>testo</a:t>
            </a:r>
            <a:r>
              <a:rPr lang="en-US" dirty="0" smtClean="0"/>
              <a:t> </a:t>
            </a:r>
            <a:r>
              <a:rPr lang="en-US" dirty="0" err="1" smtClean="0"/>
              <a:t>avente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struttura</a:t>
            </a:r>
            <a:r>
              <a:rPr lang="en-US" dirty="0" smtClean="0"/>
              <a:t>,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grammatica</a:t>
            </a:r>
            <a:r>
              <a:rPr lang="en-US" dirty="0" smtClean="0"/>
              <a:t> 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sintassi</a:t>
            </a:r>
            <a:r>
              <a:rPr lang="en-US" dirty="0" smtClean="0"/>
              <a:t> </a:t>
            </a:r>
            <a:r>
              <a:rPr lang="en-US" dirty="0" err="1" smtClean="0"/>
              <a:t>proprie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6284F8E-42C5-40DB-AE3C-0EDBFEA5EC1C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iBg_Template_Presentazione_v2">
  <a:themeElements>
    <a:clrScheme name="Impostazioni personalizzate 5">
      <a:dk1>
        <a:srgbClr val="202020"/>
      </a:dk1>
      <a:lt1>
        <a:sysClr val="window" lastClr="FFFFFF"/>
      </a:lt1>
      <a:dk2>
        <a:srgbClr val="0A1431"/>
      </a:dk2>
      <a:lt2>
        <a:srgbClr val="F5EFDE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4740A9"/>
      </a:hlink>
      <a:folHlink>
        <a:srgbClr val="707070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7984</Words>
  <Application>WPS Presentation</Application>
  <PresentationFormat>On-screen Show (4:3)</PresentationFormat>
  <Paragraphs>327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9" baseType="lpstr">
      <vt:lpstr>Arial</vt:lpstr>
      <vt:lpstr>SimSun</vt:lpstr>
      <vt:lpstr>Wingdings</vt:lpstr>
      <vt:lpstr>Bodoni SvtyTwo ITC TT-Book</vt:lpstr>
      <vt:lpstr>Verdana</vt:lpstr>
      <vt:lpstr>Arial</vt:lpstr>
      <vt:lpstr>Courier New</vt:lpstr>
      <vt:lpstr>Segoe Print</vt:lpstr>
      <vt:lpstr>Microsoft YaHei</vt:lpstr>
      <vt:lpstr/>
      <vt:lpstr>Arial Unicode MS</vt:lpstr>
      <vt:lpstr>Calibri</vt:lpstr>
      <vt:lpstr>Verdana</vt:lpstr>
      <vt:lpstr>UniBg_Template_Presentazione_v2</vt:lpstr>
      <vt:lpstr>Capitolo 11:  media e consumi</vt:lpstr>
      <vt:lpstr>Argomenti trattati</vt:lpstr>
      <vt:lpstr>Un approccio sociologico allo studio dei media (1)</vt:lpstr>
      <vt:lpstr>Un approccio sociologico allo studio dei media (2)</vt:lpstr>
      <vt:lpstr>Un approccio sociologico allo studio dei media (3)</vt:lpstr>
      <vt:lpstr>La struttura dei Media (1)</vt:lpstr>
      <vt:lpstr>La struttura dei media (2)</vt:lpstr>
      <vt:lpstr>La struttura dei media (3)</vt:lpstr>
      <vt:lpstr>La struttura dei media (4)</vt:lpstr>
      <vt:lpstr>La struttura dei media (5)</vt:lpstr>
      <vt:lpstr>La struttura dei media (6)</vt:lpstr>
      <vt:lpstr>La crescita esplosiva dei media (1)</vt:lpstr>
      <vt:lpstr>La crescita esplosiva dei media (2)</vt:lpstr>
      <vt:lpstr>La crescita esplosiva dei media (3)</vt:lpstr>
      <vt:lpstr>La crescita esplosiva dei media (4)</vt:lpstr>
      <vt:lpstr>Potere e media (1)</vt:lpstr>
      <vt:lpstr>Potere e media (2)</vt:lpstr>
      <vt:lpstr>Potere e media (3)</vt:lpstr>
      <vt:lpstr>L’impatto della tecnologia sulla società</vt:lpstr>
      <vt:lpstr>La cultura consumistica (1)</vt:lpstr>
      <vt:lpstr>La cultura consumistica (2)</vt:lpstr>
      <vt:lpstr>La cultura consumistica (3)</vt:lpstr>
      <vt:lpstr>La cultura consumistica (4)</vt:lpstr>
      <vt:lpstr>La cultura consumistica (5)</vt:lpstr>
      <vt:lpstr>La cultura consumistica (6)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bekbek</dc:creator>
  <cp:lastModifiedBy>roberta</cp:lastModifiedBy>
  <cp:revision>66</cp:revision>
  <dcterms:created xsi:type="dcterms:W3CDTF">2011-08-15T14:37:00Z</dcterms:created>
  <dcterms:modified xsi:type="dcterms:W3CDTF">2017-10-05T12:48:03Z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