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4"/>
  </p:notesMasterIdLst>
  <p:sldIdLst>
    <p:sldId id="256" r:id="rId3"/>
    <p:sldId id="271" r:id="rId4"/>
    <p:sldId id="273" r:id="rId5"/>
    <p:sldId id="282" r:id="rId6"/>
    <p:sldId id="284" r:id="rId7"/>
    <p:sldId id="285" r:id="rId8"/>
    <p:sldId id="286" r:id="rId9"/>
    <p:sldId id="294" r:id="rId10"/>
    <p:sldId id="283" r:id="rId11"/>
    <p:sldId id="274" r:id="rId12"/>
    <p:sldId id="275" r:id="rId13"/>
    <p:sldId id="287" r:id="rId14"/>
    <p:sldId id="300" r:id="rId15"/>
    <p:sldId id="290" r:id="rId16"/>
    <p:sldId id="278" r:id="rId17"/>
    <p:sldId id="279" r:id="rId18"/>
    <p:sldId id="304" r:id="rId19"/>
    <p:sldId id="291" r:id="rId20"/>
    <p:sldId id="292" r:id="rId21"/>
    <p:sldId id="280" r:id="rId22"/>
    <p:sldId id="29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00" d="100"/>
          <a:sy n="100" d="100"/>
        </p:scale>
        <p:origin x="-7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F73218-AD16-4148-A044-259A9FCF334D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1F8B28-BBED-48BB-ABCF-A9AB2CEFF805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2935AB-4295-4A00-9E1C-EA01A8F82E8E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E31BB5-5C23-4D42-B329-D9C0AA48BC25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CBC4B0D-96AB-4632-A9CF-0314388B988D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EBD7FE-4EE4-404A-AE4F-AD80DF514004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7BCCBC-6DE1-4465-964B-0C97080FEBCF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©2013,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D7F5B-3026-41F8-A082-E053F8CC9A97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6EB1C7-369B-4538-B8D9-D61A655BB4A0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©2013, The McGraw-Hill Companies, Inc. All Rights Reserved.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9F6FA-AF7B-414C-8D24-DC709CAFB484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C05C6B-0507-4BEA-A20E-DF23BAF95F3A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©2013, The McGraw-Hill Companies, Inc. All Rights Reserved.</a:t>
            </a:r>
            <a:endParaRPr lang="en-US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DD34E2-C58A-47C4-AE85-549F016A9815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12: </a:t>
            </a:r>
            <a:br>
              <a:rPr lang="en-US" dirty="0" smtClean="0"/>
            </a:br>
            <a:r>
              <a:rPr lang="en-US" dirty="0" err="1" smtClean="0"/>
              <a:t>politica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economia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dirty="0" smtClean="0"/>
              <a:t> </a:t>
            </a:r>
            <a:endParaRPr lang="en-US" altLang="en-US" i="1" dirty="0" smtClean="0"/>
          </a:p>
          <a:p>
            <a:pPr eaLnBrk="1" hangingPunct="1"/>
            <a:r>
              <a:rPr lang="en-US" altLang="en-US" i="1" dirty="0" smtClean="0"/>
              <a:t>1e McGraw-Hill, 2015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cultura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endParaRPr lang="en-US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Socializzazione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r>
              <a:rPr lang="en-US" altLang="en-US" dirty="0" err="1" smtClean="0"/>
              <a:t>Opinione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pubblica</a:t>
            </a:r>
            <a:r>
              <a:rPr lang="en-US" altLang="en-US" dirty="0" smtClean="0"/>
              <a:t> e “</a:t>
            </a:r>
            <a:r>
              <a:rPr lang="en-US" altLang="en-US" dirty="0" err="1" smtClean="0"/>
              <a:t>spirale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silenzio</a:t>
            </a:r>
            <a:r>
              <a:rPr lang="en-US" altLang="en-US" dirty="0" smtClean="0"/>
              <a:t>”.</a:t>
            </a:r>
            <a:endParaRPr lang="en-US" altLang="en-US" dirty="0" smtClean="0"/>
          </a:p>
          <a:p>
            <a:r>
              <a:rPr lang="en-US" altLang="en-US" dirty="0" err="1" smtClean="0"/>
              <a:t>Questioni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politiche</a:t>
            </a:r>
            <a:r>
              <a:rPr lang="en-US" altLang="en-US" dirty="0" smtClean="0"/>
              <a:t> e private.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9222FAF-5C26-423F-9F50-450B72C87DAF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429000"/>
            <a:ext cx="7620000" cy="8683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500" b="1" dirty="0" err="1" smtClean="0"/>
              <a:t>Socializzazione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politica</a:t>
            </a:r>
            <a:endParaRPr lang="en-US" sz="1500" b="1" dirty="0"/>
          </a:p>
          <a:p>
            <a:pPr>
              <a:defRPr/>
            </a:pPr>
            <a:r>
              <a:rPr lang="en-US" sz="1500" dirty="0" smtClean="0"/>
              <a:t>Un </a:t>
            </a:r>
            <a:r>
              <a:rPr lang="en-US" sz="1500" dirty="0" err="1" smtClean="0"/>
              <a:t>processo</a:t>
            </a:r>
            <a:r>
              <a:rPr lang="en-US" sz="1500" dirty="0" smtClean="0"/>
              <a:t> per mezzo del </a:t>
            </a:r>
            <a:r>
              <a:rPr lang="en-US" sz="1500" dirty="0" err="1" smtClean="0"/>
              <a:t>quale</a:t>
            </a:r>
            <a:r>
              <a:rPr lang="en-US" sz="1500" dirty="0" smtClean="0"/>
              <a:t> </a:t>
            </a:r>
            <a:r>
              <a:rPr lang="en-US" sz="1500" dirty="0" err="1" smtClean="0"/>
              <a:t>gli</a:t>
            </a:r>
            <a:r>
              <a:rPr lang="en-US" sz="1500" dirty="0" smtClean="0"/>
              <a:t> </a:t>
            </a:r>
            <a:r>
              <a:rPr lang="en-US" sz="1500" dirty="0" err="1" smtClean="0"/>
              <a:t>individui</a:t>
            </a:r>
            <a:r>
              <a:rPr lang="en-US" sz="1500" dirty="0" smtClean="0"/>
              <a:t> in </a:t>
            </a:r>
            <a:r>
              <a:rPr lang="en-US" sz="1500" dirty="0" err="1" smtClean="0"/>
              <a:t>una</a:t>
            </a:r>
            <a:r>
              <a:rPr lang="en-US" sz="1500" dirty="0" smtClean="0"/>
              <a:t> data </a:t>
            </a:r>
            <a:r>
              <a:rPr lang="en-US" sz="1500" dirty="0" err="1" smtClean="0"/>
              <a:t>società</a:t>
            </a:r>
            <a:r>
              <a:rPr lang="en-US" sz="1500" dirty="0" smtClean="0"/>
              <a:t> </a:t>
            </a:r>
            <a:r>
              <a:rPr lang="en-US" sz="1500" dirty="0" err="1" smtClean="0"/>
              <a:t>familiarizzano</a:t>
            </a:r>
            <a:r>
              <a:rPr lang="en-US" sz="1500" dirty="0" smtClean="0"/>
              <a:t> con </a:t>
            </a:r>
            <a:r>
              <a:rPr lang="en-US" sz="1500" dirty="0" err="1" smtClean="0"/>
              <a:t>il</a:t>
            </a:r>
            <a:r>
              <a:rPr lang="en-US" sz="1500" dirty="0" smtClean="0"/>
              <a:t> </a:t>
            </a:r>
            <a:r>
              <a:rPr lang="en-US" sz="1500" dirty="0" err="1" smtClean="0"/>
              <a:t>sistema</a:t>
            </a:r>
            <a:r>
              <a:rPr lang="en-US" sz="1500" dirty="0" smtClean="0"/>
              <a:t> politico.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0"/>
            <a:ext cx="386715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500" b="1" dirty="0" err="1" smtClean="0"/>
              <a:t>Spirale</a:t>
            </a:r>
            <a:r>
              <a:rPr lang="en-US" sz="1500" b="1" dirty="0" smtClean="0"/>
              <a:t> del </a:t>
            </a:r>
            <a:r>
              <a:rPr lang="en-US" sz="1500" b="1" dirty="0" err="1" smtClean="0"/>
              <a:t>silenzio</a:t>
            </a:r>
            <a:endParaRPr lang="en-US" sz="1500" b="1" dirty="0"/>
          </a:p>
          <a:p>
            <a:pPr>
              <a:defRPr/>
            </a:pPr>
            <a:r>
              <a:rPr lang="en-US" sz="1500" dirty="0" err="1" smtClean="0"/>
              <a:t>Teoria</a:t>
            </a:r>
            <a:r>
              <a:rPr lang="en-US" sz="1500" dirty="0" smtClean="0"/>
              <a:t> </a:t>
            </a:r>
            <a:r>
              <a:rPr lang="en-US" sz="1500" dirty="0" err="1" smtClean="0"/>
              <a:t>secondo</a:t>
            </a:r>
            <a:r>
              <a:rPr lang="en-US" sz="1500" dirty="0" smtClean="0"/>
              <a:t> la </a:t>
            </a:r>
            <a:r>
              <a:rPr lang="en-US" sz="1500" dirty="0" err="1" smtClean="0"/>
              <a:t>quale</a:t>
            </a:r>
            <a:r>
              <a:rPr lang="en-US" sz="1500" dirty="0" smtClean="0"/>
              <a:t> le </a:t>
            </a:r>
            <a:r>
              <a:rPr lang="en-US" sz="1500" dirty="0" err="1" smtClean="0"/>
              <a:t>persone</a:t>
            </a:r>
            <a:r>
              <a:rPr lang="en-US" sz="1500" dirty="0" smtClean="0"/>
              <a:t>, al fine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evitare</a:t>
            </a:r>
            <a:r>
              <a:rPr lang="en-US" sz="1500" dirty="0" smtClean="0"/>
              <a:t> </a:t>
            </a:r>
            <a:r>
              <a:rPr lang="en-US" sz="1500" dirty="0" err="1" smtClean="0"/>
              <a:t>l’isolamento</a:t>
            </a:r>
            <a:r>
              <a:rPr lang="en-US" sz="1500" dirty="0" smtClean="0"/>
              <a:t> </a:t>
            </a:r>
            <a:r>
              <a:rPr lang="en-US" sz="1500" dirty="0" err="1" smtClean="0"/>
              <a:t>sociale</a:t>
            </a:r>
            <a:r>
              <a:rPr lang="en-US" sz="1500" dirty="0" smtClean="0"/>
              <a:t>, </a:t>
            </a:r>
            <a:r>
              <a:rPr lang="en-US" sz="1500" dirty="0" err="1" smtClean="0"/>
              <a:t>decidono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non </a:t>
            </a:r>
            <a:r>
              <a:rPr lang="en-US" sz="1500" dirty="0" err="1" smtClean="0"/>
              <a:t>esprimersi</a:t>
            </a:r>
            <a:r>
              <a:rPr lang="en-US" sz="1500" dirty="0" smtClean="0"/>
              <a:t> </a:t>
            </a:r>
            <a:r>
              <a:rPr lang="en-US" sz="1500" dirty="0" err="1" smtClean="0"/>
              <a:t>su</a:t>
            </a:r>
            <a:r>
              <a:rPr lang="en-US" sz="1500" dirty="0" smtClean="0"/>
              <a:t> </a:t>
            </a:r>
            <a:r>
              <a:rPr lang="en-US" sz="1500" dirty="0" err="1" smtClean="0"/>
              <a:t>temi</a:t>
            </a:r>
            <a:r>
              <a:rPr lang="en-US" sz="1500" dirty="0" smtClean="0"/>
              <a:t> </a:t>
            </a:r>
            <a:r>
              <a:rPr lang="en-US" sz="1500" dirty="0" err="1" smtClean="0"/>
              <a:t>controversi</a:t>
            </a:r>
            <a:r>
              <a:rPr lang="en-US" sz="1500" dirty="0" smtClean="0"/>
              <a:t> </a:t>
            </a:r>
            <a:r>
              <a:rPr lang="en-US" sz="1500" dirty="0" err="1" smtClean="0"/>
              <a:t>quando</a:t>
            </a:r>
            <a:r>
              <a:rPr lang="en-US" sz="1500" dirty="0" smtClean="0"/>
              <a:t> </a:t>
            </a:r>
            <a:r>
              <a:rPr lang="en-US" sz="1500" dirty="0" err="1" smtClean="0"/>
              <a:t>pensano</a:t>
            </a:r>
            <a:r>
              <a:rPr lang="en-US" sz="1500" dirty="0" smtClean="0"/>
              <a:t> </a:t>
            </a:r>
            <a:r>
              <a:rPr lang="en-US" sz="1500" dirty="0" err="1" smtClean="0"/>
              <a:t>che</a:t>
            </a:r>
            <a:r>
              <a:rPr lang="en-US" sz="1500" dirty="0" smtClean="0"/>
              <a:t> le </a:t>
            </a:r>
            <a:r>
              <a:rPr lang="en-US" sz="1500" dirty="0" err="1" smtClean="0"/>
              <a:t>loro</a:t>
            </a:r>
            <a:r>
              <a:rPr lang="en-US" sz="1500" dirty="0" smtClean="0"/>
              <a:t> </a:t>
            </a:r>
            <a:r>
              <a:rPr lang="en-US" sz="1500" dirty="0" err="1" smtClean="0"/>
              <a:t>opinioni</a:t>
            </a:r>
            <a:r>
              <a:rPr lang="en-US" sz="1500" dirty="0" smtClean="0"/>
              <a:t> non </a:t>
            </a:r>
            <a:r>
              <a:rPr lang="en-US" sz="1500" dirty="0" err="1" smtClean="0"/>
              <a:t>siano</a:t>
            </a:r>
            <a:r>
              <a:rPr lang="en-US" sz="1500" dirty="0" smtClean="0"/>
              <a:t> </a:t>
            </a:r>
            <a:r>
              <a:rPr lang="en-US" sz="1500" dirty="0" err="1" smtClean="0"/>
              <a:t>condivise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8" name="TextBox 6"/>
          <p:cNvSpPr txBox="1"/>
          <p:nvPr/>
        </p:nvSpPr>
        <p:spPr>
          <a:xfrm>
            <a:off x="4895850" y="4358521"/>
            <a:ext cx="3867150" cy="188987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500" b="1" dirty="0" smtClean="0"/>
              <a:t>Post-</a:t>
            </a:r>
            <a:r>
              <a:rPr lang="en-US" sz="1500" b="1" dirty="0" err="1" smtClean="0"/>
              <a:t>democrazia</a:t>
            </a:r>
            <a:endParaRPr lang="en-US" sz="1500" b="1" dirty="0"/>
          </a:p>
          <a:p>
            <a:pPr>
              <a:defRPr/>
            </a:pPr>
            <a:r>
              <a:rPr lang="en-US" sz="1500" dirty="0" err="1" smtClean="0"/>
              <a:t>Tipo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sistema</a:t>
            </a:r>
            <a:r>
              <a:rPr lang="en-US" sz="1500" dirty="0" smtClean="0"/>
              <a:t> politico </a:t>
            </a:r>
            <a:r>
              <a:rPr lang="en-US" sz="1500" dirty="0" err="1" smtClean="0"/>
              <a:t>che</a:t>
            </a:r>
            <a:r>
              <a:rPr lang="en-US" sz="1500" dirty="0" smtClean="0"/>
              <a:t>, </a:t>
            </a:r>
            <a:r>
              <a:rPr lang="en-US" sz="1500" dirty="0" err="1" smtClean="0"/>
              <a:t>pur</a:t>
            </a:r>
            <a:r>
              <a:rPr lang="en-US" sz="1500" dirty="0" smtClean="0"/>
              <a:t> </a:t>
            </a:r>
            <a:r>
              <a:rPr lang="en-US" sz="1500" dirty="0" err="1" smtClean="0"/>
              <a:t>mantenendo</a:t>
            </a:r>
            <a:r>
              <a:rPr lang="en-US" sz="1500" dirty="0" smtClean="0"/>
              <a:t> </a:t>
            </a:r>
            <a:r>
              <a:rPr lang="en-US" sz="1500" dirty="0" err="1" smtClean="0"/>
              <a:t>formalmente</a:t>
            </a:r>
            <a:r>
              <a:rPr lang="en-US" sz="1500" dirty="0" smtClean="0"/>
              <a:t> </a:t>
            </a:r>
            <a:r>
              <a:rPr lang="en-US" sz="1500" dirty="0" err="1" smtClean="0"/>
              <a:t>regole</a:t>
            </a:r>
            <a:r>
              <a:rPr lang="en-US" sz="1500" dirty="0" smtClean="0"/>
              <a:t> </a:t>
            </a:r>
            <a:r>
              <a:rPr lang="en-US" sz="1500" dirty="0" err="1" smtClean="0"/>
              <a:t>democratiche</a:t>
            </a:r>
            <a:r>
              <a:rPr lang="en-US" sz="1500" dirty="0" smtClean="0"/>
              <a:t>, le </a:t>
            </a:r>
            <a:r>
              <a:rPr lang="en-US" sz="1500" dirty="0" err="1" smtClean="0"/>
              <a:t>svuota</a:t>
            </a:r>
            <a:r>
              <a:rPr lang="en-US" sz="1500" dirty="0" smtClean="0"/>
              <a:t> </a:t>
            </a:r>
            <a:r>
              <a:rPr lang="en-US" sz="1500" dirty="0" err="1" smtClean="0"/>
              <a:t>sia</a:t>
            </a:r>
            <a:r>
              <a:rPr lang="en-US" sz="1500" dirty="0" smtClean="0"/>
              <a:t> </a:t>
            </a:r>
            <a:r>
              <a:rPr lang="en-US" sz="1500" dirty="0" err="1" smtClean="0"/>
              <a:t>mediante</a:t>
            </a:r>
            <a:r>
              <a:rPr lang="en-US" sz="1500" dirty="0" smtClean="0"/>
              <a:t> </a:t>
            </a:r>
            <a:r>
              <a:rPr lang="en-US" sz="1500" dirty="0" err="1" smtClean="0"/>
              <a:t>una</a:t>
            </a:r>
            <a:r>
              <a:rPr lang="en-US" sz="1500" dirty="0" smtClean="0"/>
              <a:t> </a:t>
            </a:r>
            <a:r>
              <a:rPr lang="en-US" sz="1500" dirty="0" err="1" smtClean="0"/>
              <a:t>prassi</a:t>
            </a:r>
            <a:r>
              <a:rPr lang="en-US" sz="1500" dirty="0" smtClean="0"/>
              <a:t> </a:t>
            </a:r>
            <a:r>
              <a:rPr lang="en-US" sz="1500" dirty="0" err="1" smtClean="0"/>
              <a:t>politica</a:t>
            </a:r>
            <a:r>
              <a:rPr lang="en-US" sz="1500" dirty="0" smtClean="0"/>
              <a:t> anti-</a:t>
            </a:r>
            <a:r>
              <a:rPr lang="en-US" sz="1500" dirty="0" err="1" smtClean="0"/>
              <a:t>democratica</a:t>
            </a:r>
            <a:r>
              <a:rPr lang="en-US" sz="1500" dirty="0" smtClean="0"/>
              <a:t> </a:t>
            </a:r>
            <a:r>
              <a:rPr lang="en-US" sz="1500" dirty="0" err="1" smtClean="0"/>
              <a:t>sia</a:t>
            </a:r>
            <a:r>
              <a:rPr lang="en-US" sz="1500" dirty="0" smtClean="0"/>
              <a:t> </a:t>
            </a:r>
            <a:r>
              <a:rPr lang="en-US" sz="1500" dirty="0" err="1" smtClean="0"/>
              <a:t>attraverso</a:t>
            </a:r>
            <a:r>
              <a:rPr lang="en-US" sz="1500" dirty="0" smtClean="0"/>
              <a:t> la </a:t>
            </a:r>
            <a:r>
              <a:rPr lang="en-US" sz="1500" dirty="0" err="1" smtClean="0"/>
              <a:t>bassa</a:t>
            </a:r>
            <a:r>
              <a:rPr lang="en-US" sz="1500" dirty="0" smtClean="0"/>
              <a:t> </a:t>
            </a:r>
            <a:r>
              <a:rPr lang="en-US" sz="1500" dirty="0" err="1" smtClean="0"/>
              <a:t>partecipazione</a:t>
            </a:r>
            <a:r>
              <a:rPr lang="en-US" sz="1500" dirty="0" smtClean="0"/>
              <a:t> </a:t>
            </a:r>
            <a:r>
              <a:rPr lang="en-US" sz="1500" dirty="0" err="1" smtClean="0"/>
              <a:t>dei</a:t>
            </a:r>
            <a:r>
              <a:rPr lang="en-US" sz="1500" dirty="0" smtClean="0"/>
              <a:t> </a:t>
            </a:r>
            <a:r>
              <a:rPr lang="en-US" sz="1500" dirty="0" err="1" smtClean="0"/>
              <a:t>cittadini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Potere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(1)</a:t>
            </a:r>
            <a:endParaRPr lang="en-US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Teorie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potere</a:t>
            </a:r>
            <a:r>
              <a:rPr lang="en-US" altLang="en-US" dirty="0" smtClean="0"/>
              <a:t> politico: </a:t>
            </a:r>
            <a:r>
              <a:rPr lang="en-US" altLang="en-US" dirty="0" err="1" smtClean="0"/>
              <a:t>Pluralismo</a:t>
            </a:r>
            <a:r>
              <a:rPr lang="en-US" altLang="en-US" dirty="0" smtClean="0"/>
              <a:t>, Elites e </a:t>
            </a:r>
            <a:r>
              <a:rPr lang="en-US" altLang="en-US" dirty="0" err="1" smtClean="0"/>
              <a:t>Classe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dominante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4838E3F-882F-4F48-9CA2-A100F99928EC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2590800"/>
            <a:ext cx="38100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Teoria</a:t>
            </a:r>
            <a:r>
              <a:rPr lang="en-US" b="1" dirty="0" smtClean="0"/>
              <a:t> </a:t>
            </a:r>
            <a:r>
              <a:rPr lang="en-US" b="1" dirty="0" err="1" smtClean="0"/>
              <a:t>pluralista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Teoria</a:t>
            </a:r>
            <a:r>
              <a:rPr lang="en-US" dirty="0" smtClean="0"/>
              <a:t> in base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potere</a:t>
            </a:r>
            <a:r>
              <a:rPr lang="en-US" dirty="0" smtClean="0"/>
              <a:t> politico è </a:t>
            </a:r>
            <a:r>
              <a:rPr lang="en-US" dirty="0" err="1" smtClean="0"/>
              <a:t>frammentato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numerosi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in </a:t>
            </a:r>
            <a:r>
              <a:rPr lang="en-US" dirty="0" err="1" smtClean="0"/>
              <a:t>competizione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275" y="2941320"/>
            <a:ext cx="3216275" cy="28636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Teoria</a:t>
            </a:r>
            <a:r>
              <a:rPr lang="en-US" b="1" dirty="0" smtClean="0"/>
              <a:t> </a:t>
            </a:r>
            <a:r>
              <a:rPr lang="en-US" b="1" dirty="0" err="1" smtClean="0"/>
              <a:t>delle</a:t>
            </a:r>
            <a:r>
              <a:rPr lang="en-US" b="1" dirty="0" smtClean="0"/>
              <a:t> élites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secondo</a:t>
            </a:r>
            <a:r>
              <a:rPr lang="en-US" dirty="0" smtClean="0"/>
              <a:t> la </a:t>
            </a:r>
            <a:r>
              <a:rPr lang="en-US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potere</a:t>
            </a:r>
            <a:r>
              <a:rPr lang="en-US" dirty="0" smtClean="0"/>
              <a:t> politico </a:t>
            </a:r>
            <a:r>
              <a:rPr lang="en-US" dirty="0" err="1" smtClean="0"/>
              <a:t>appartiene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e </a:t>
            </a:r>
            <a:r>
              <a:rPr lang="en-US" dirty="0" err="1" smtClean="0"/>
              <a:t>comunque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ristretta</a:t>
            </a:r>
            <a:r>
              <a:rPr lang="en-US" dirty="0" smtClean="0"/>
              <a:t> </a:t>
            </a:r>
            <a:r>
              <a:rPr lang="en-US" dirty="0" err="1" smtClean="0"/>
              <a:t>cerchia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, </a:t>
            </a:r>
            <a:r>
              <a:rPr lang="en-US" dirty="0" err="1" smtClean="0"/>
              <a:t>qualunque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la forma </a:t>
            </a:r>
            <a:r>
              <a:rPr lang="en-US" dirty="0" err="1" smtClean="0"/>
              <a:t>di</a:t>
            </a:r>
            <a:r>
              <a:rPr lang="en-US" dirty="0" smtClean="0"/>
              <a:t> regime </a:t>
            </a:r>
            <a:r>
              <a:rPr lang="en-US" dirty="0" err="1" smtClean="0"/>
              <a:t>esistente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52900" y="4225290"/>
            <a:ext cx="4533900" cy="224860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Teoria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classe</a:t>
            </a:r>
            <a:r>
              <a:rPr lang="en-US" b="1" dirty="0" smtClean="0"/>
              <a:t> </a:t>
            </a:r>
            <a:r>
              <a:rPr lang="en-US" b="1" dirty="0" err="1" smtClean="0"/>
              <a:t>dominante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Teoria</a:t>
            </a:r>
            <a:r>
              <a:rPr lang="en-US" dirty="0" smtClean="0"/>
              <a:t> in base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potere</a:t>
            </a:r>
            <a:r>
              <a:rPr lang="en-US" dirty="0" smtClean="0"/>
              <a:t> politico è </a:t>
            </a:r>
            <a:r>
              <a:rPr lang="en-US" dirty="0" err="1" smtClean="0"/>
              <a:t>concentrato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mani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economicamente</a:t>
            </a:r>
            <a:r>
              <a:rPr lang="en-US" dirty="0" smtClean="0"/>
              <a:t> </a:t>
            </a:r>
            <a:r>
              <a:rPr lang="en-US" dirty="0" err="1" smtClean="0"/>
              <a:t>dominante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possiede</a:t>
            </a:r>
            <a:r>
              <a:rPr lang="en-US" dirty="0" smtClean="0"/>
              <a:t> o </a:t>
            </a:r>
            <a:r>
              <a:rPr lang="en-US" dirty="0" err="1" smtClean="0"/>
              <a:t>controlla</a:t>
            </a:r>
            <a:r>
              <a:rPr lang="en-US" dirty="0" smtClean="0"/>
              <a:t> </a:t>
            </a:r>
            <a:r>
              <a:rPr lang="en-US" dirty="0" err="1" smtClean="0"/>
              <a:t>gran</a:t>
            </a:r>
            <a:r>
              <a:rPr lang="en-US" dirty="0" smtClean="0"/>
              <a:t> parte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economiche</a:t>
            </a:r>
            <a:r>
              <a:rPr lang="en-US" dirty="0" smtClean="0"/>
              <a:t> </a:t>
            </a:r>
            <a:r>
              <a:rPr lang="en-US" dirty="0" err="1" smtClean="0"/>
              <a:t>nazionali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Potere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(2)</a:t>
            </a:r>
            <a:endParaRPr lang="en-US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Differenze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classe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partecipazione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r>
              <a:rPr lang="en-US" altLang="en-US" dirty="0" err="1" smtClean="0"/>
              <a:t>Disuguaglianze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potere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E95A33-63E1-4D50-ACD4-5FC4DC447CB7}" type="slidenum">
              <a:rPr lang="en-US" smtClean="0"/>
            </a:fld>
            <a:endParaRPr lang="en-US" dirty="0"/>
          </a:p>
        </p:txBody>
      </p:sp>
      <p:sp>
        <p:nvSpPr>
          <p:cNvPr id="6" name="TextBox 8"/>
          <p:cNvSpPr txBox="1"/>
          <p:nvPr/>
        </p:nvSpPr>
        <p:spPr>
          <a:xfrm>
            <a:off x="2171700" y="3810000"/>
            <a:ext cx="4587240" cy="19427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Teoria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centralità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L’individuo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status socio-</a:t>
            </a:r>
            <a:r>
              <a:rPr lang="en-US" dirty="0" err="1" smtClean="0"/>
              <a:t>economico</a:t>
            </a:r>
            <a:r>
              <a:rPr lang="en-US" dirty="0" smtClean="0"/>
              <a:t> </a:t>
            </a:r>
            <a:r>
              <a:rPr lang="en-US" dirty="0" err="1" smtClean="0"/>
              <a:t>elevato</a:t>
            </a:r>
            <a:r>
              <a:rPr lang="en-US" dirty="0" smtClean="0"/>
              <a:t> </a:t>
            </a:r>
            <a:r>
              <a:rPr lang="en-US" dirty="0" err="1" smtClean="0"/>
              <a:t>partecipa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politica</a:t>
            </a:r>
            <a:r>
              <a:rPr lang="en-US" dirty="0" smtClean="0"/>
              <a:t> a </a:t>
            </a:r>
            <a:r>
              <a:rPr lang="en-US" dirty="0" err="1" smtClean="0"/>
              <a:t>causa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molteplicità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fattori</a:t>
            </a:r>
            <a:r>
              <a:rPr lang="en-US" dirty="0" smtClean="0"/>
              <a:t> </a:t>
            </a:r>
            <a:r>
              <a:rPr lang="en-US" dirty="0" err="1" smtClean="0"/>
              <a:t>materiali</a:t>
            </a:r>
            <a:r>
              <a:rPr lang="en-US" dirty="0" smtClean="0"/>
              <a:t> e </a:t>
            </a:r>
            <a:r>
              <a:rPr lang="en-US" dirty="0" err="1" smtClean="0"/>
              <a:t>culturali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Potere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(3)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292969D-B71F-4A92-B100-4F8D65463C58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5"/>
          <a:stretch>
            <a:fillRect/>
          </a:stretch>
        </p:blipFill>
        <p:spPr bwMode="auto">
          <a:xfrm>
            <a:off x="1524000" y="1752600"/>
            <a:ext cx="5564739" cy="436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Economia</a:t>
            </a:r>
            <a:r>
              <a:rPr lang="en-US" altLang="en-US" dirty="0" smtClean="0"/>
              <a:t> (1)</a:t>
            </a:r>
            <a:endParaRPr lang="en-US" alt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L’economia</a:t>
            </a:r>
            <a:r>
              <a:rPr lang="en-US" altLang="en-US" dirty="0" smtClean="0"/>
              <a:t> come </a:t>
            </a:r>
            <a:r>
              <a:rPr lang="en-US" altLang="en-US" dirty="0" err="1" smtClean="0"/>
              <a:t>istituzione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66AC5E9-D9FE-472C-BAD8-6AD2CFF45033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667000"/>
            <a:ext cx="57912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Economia</a:t>
            </a:r>
            <a:endParaRPr lang="en-US" b="1" dirty="0"/>
          </a:p>
          <a:p>
            <a:r>
              <a:rPr lang="it-IT" dirty="0"/>
              <a:t>un’istituzione sociale che include la produzione, la </a:t>
            </a:r>
            <a:r>
              <a:rPr lang="it-IT" dirty="0" smtClean="0"/>
              <a:t>distribuzione e </a:t>
            </a:r>
            <a:r>
              <a:rPr lang="it-IT" dirty="0"/>
              <a:t>il consumo di beni e servizi.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4008755"/>
            <a:ext cx="4767580" cy="163846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Corporation (</a:t>
            </a:r>
            <a:r>
              <a:rPr lang="en-US" b="1" dirty="0" err="1" smtClean="0"/>
              <a:t>società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capitali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it-IT" dirty="0"/>
              <a:t>A</a:t>
            </a:r>
            <a:r>
              <a:rPr lang="it-IT" dirty="0" smtClean="0"/>
              <a:t>zienda trattata, </a:t>
            </a:r>
            <a:r>
              <a:rPr lang="it-IT" dirty="0"/>
              <a:t>dal punto di vista legale,</a:t>
            </a:r>
            <a:endParaRPr lang="it-IT" dirty="0"/>
          </a:p>
          <a:p>
            <a:r>
              <a:rPr lang="it-IT" dirty="0"/>
              <a:t>come entità </a:t>
            </a:r>
            <a:r>
              <a:rPr lang="it-IT" dirty="0" smtClean="0"/>
              <a:t>distinta </a:t>
            </a:r>
            <a:r>
              <a:rPr lang="it-IT" dirty="0"/>
              <a:t>dai loro proprietari.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Economia</a:t>
            </a:r>
            <a:r>
              <a:rPr lang="en-US" altLang="en-US" dirty="0" smtClean="0"/>
              <a:t> (2)</a:t>
            </a:r>
            <a:endParaRPr lang="en-US" alt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L’economia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 (Weber)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Economia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coesione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Economia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cultura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L’economia</a:t>
            </a:r>
            <a:r>
              <a:rPr lang="en-US" altLang="en-US" dirty="0" smtClean="0"/>
              <a:t> e le </a:t>
            </a:r>
            <a:r>
              <a:rPr lang="en-US" altLang="en-US" dirty="0" err="1" smtClean="0"/>
              <a:t>altre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istituzioni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Il </a:t>
            </a:r>
            <a:r>
              <a:rPr lang="en-US" altLang="en-US" dirty="0" err="1" smtClean="0"/>
              <a:t>funzionamento</a:t>
            </a:r>
            <a:r>
              <a:rPr lang="en-US" altLang="en-US" dirty="0" smtClean="0"/>
              <a:t> e la </a:t>
            </a:r>
            <a:r>
              <a:rPr lang="en-US" altLang="en-US" dirty="0" err="1" smtClean="0"/>
              <a:t>fisionomia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sistema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economica</a:t>
            </a:r>
            <a:r>
              <a:rPr lang="en-US" altLang="en-US" dirty="0" smtClean="0"/>
              <a:t> è </a:t>
            </a:r>
            <a:r>
              <a:rPr lang="en-US" altLang="en-US" dirty="0" err="1" smtClean="0"/>
              <a:t>sempre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influenzata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dall’azione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e del </a:t>
            </a:r>
            <a:r>
              <a:rPr lang="en-US" altLang="en-US" dirty="0" err="1" smtClean="0"/>
              <a:t>governo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3083EE6-E7DD-4E0C-9F14-656F9FE3D92B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 </a:t>
            </a:r>
            <a:r>
              <a:rPr lang="en-US" altLang="en-US" dirty="0" err="1" smtClean="0"/>
              <a:t>principali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economici</a:t>
            </a:r>
            <a:r>
              <a:rPr lang="en-US" altLang="en-US" dirty="0" smtClean="0"/>
              <a:t> (1)</a:t>
            </a:r>
            <a:endParaRPr lang="en-US" altLang="en-US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500" dirty="0" smtClean="0"/>
              <a:t>Il </a:t>
            </a:r>
            <a:r>
              <a:rPr lang="en-US" altLang="en-US" sz="2500" dirty="0" err="1" smtClean="0"/>
              <a:t>capitalismo</a:t>
            </a:r>
            <a:r>
              <a:rPr lang="en-US" altLang="en-US" sz="2500" dirty="0" smtClean="0"/>
              <a:t> in </a:t>
            </a:r>
            <a:r>
              <a:rPr lang="en-US" altLang="en-US" sz="2500" dirty="0" err="1" smtClean="0"/>
              <a:t>teoria</a:t>
            </a:r>
            <a:r>
              <a:rPr lang="en-US" altLang="en-US" sz="2500" dirty="0" smtClean="0"/>
              <a:t>.</a:t>
            </a:r>
            <a:endParaRPr lang="en-US" altLang="en-US" sz="2500" dirty="0" smtClean="0"/>
          </a:p>
          <a:p>
            <a:r>
              <a:rPr lang="en-US" altLang="en-US" sz="2500" dirty="0" smtClean="0"/>
              <a:t>Il </a:t>
            </a:r>
            <a:r>
              <a:rPr lang="en-US" altLang="en-US" sz="2500" dirty="0" err="1" smtClean="0"/>
              <a:t>socialismo</a:t>
            </a:r>
            <a:r>
              <a:rPr lang="en-US" altLang="en-US" sz="2500" dirty="0" smtClean="0"/>
              <a:t> in </a:t>
            </a:r>
            <a:r>
              <a:rPr lang="en-US" altLang="en-US" sz="2500" dirty="0" err="1" smtClean="0"/>
              <a:t>teoria</a:t>
            </a:r>
            <a:r>
              <a:rPr lang="en-US" altLang="en-US" sz="2500" dirty="0" smtClean="0"/>
              <a:t>.</a:t>
            </a:r>
            <a:endParaRPr lang="en-US" altLang="en-US" sz="2500" dirty="0" smtClean="0"/>
          </a:p>
          <a:p>
            <a:pPr lvl="2"/>
            <a:r>
              <a:rPr lang="en-US" altLang="en-US" sz="2000" dirty="0" smtClean="0"/>
              <a:t>Il </a:t>
            </a:r>
            <a:r>
              <a:rPr lang="en-US" altLang="en-US" sz="2000" dirty="0" err="1" smtClean="0"/>
              <a:t>socialismo</a:t>
            </a:r>
            <a:r>
              <a:rPr lang="en-US" altLang="en-US" sz="2000" dirty="0" smtClean="0"/>
              <a:t> è </a:t>
            </a:r>
            <a:r>
              <a:rPr lang="en-US" altLang="en-US" sz="2000" dirty="0" err="1" smtClean="0"/>
              <a:t>spesso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confuso</a:t>
            </a:r>
            <a:r>
              <a:rPr lang="en-US" altLang="en-US" sz="2000" dirty="0" smtClean="0"/>
              <a:t> con </a:t>
            </a:r>
            <a:r>
              <a:rPr lang="en-US" altLang="en-US" sz="2000" dirty="0" err="1" smtClean="0"/>
              <a:t>il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comunismo</a:t>
            </a:r>
            <a:r>
              <a:rPr lang="en-US" altLang="en-US" sz="2000" dirty="0" smtClean="0"/>
              <a:t>.</a:t>
            </a:r>
            <a:endParaRPr lang="en-US" altLang="en-US" sz="2000" dirty="0" smtClean="0"/>
          </a:p>
          <a:p>
            <a:pPr>
              <a:buNone/>
            </a:pPr>
            <a:r>
              <a:rPr lang="it-IT" sz="1600" dirty="0" smtClean="0"/>
              <a:t>Il termine </a:t>
            </a:r>
            <a:r>
              <a:rPr lang="it-IT" sz="1600" i="1" dirty="0" smtClean="0"/>
              <a:t>comunismo può riferirsi sia </a:t>
            </a:r>
            <a:r>
              <a:rPr lang="it-IT" sz="1600" dirty="0" smtClean="0"/>
              <a:t>a un sistema economico sia a un regime </a:t>
            </a:r>
            <a:r>
              <a:rPr lang="it-IT" sz="1600" dirty="0" err="1" smtClean="0"/>
              <a:t>politico. In</a:t>
            </a:r>
            <a:r>
              <a:rPr lang="it-IT" sz="1600" dirty="0" smtClean="0"/>
              <a:t> ambito economico, il comunismo è un sistema egualitario, in cui la proprietà è collettiva e non esistono differenze tra le classi.</a:t>
            </a:r>
            <a:endParaRPr lang="en-US" alt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516F36-3494-49FE-845E-2CCD301B300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" y="4156710"/>
            <a:ext cx="3646805" cy="17745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/>
              <a:t>C</a:t>
            </a:r>
            <a:r>
              <a:rPr lang="en-US" b="1" dirty="0" err="1" smtClean="0"/>
              <a:t>apitalismo</a:t>
            </a:r>
            <a:endParaRPr lang="en-US" b="1" dirty="0"/>
          </a:p>
          <a:p>
            <a:r>
              <a:rPr lang="it-IT" sz="1600" dirty="0"/>
              <a:t>Il capitalismo è un sistema </a:t>
            </a:r>
            <a:r>
              <a:rPr lang="it-IT" sz="1600" dirty="0" smtClean="0"/>
              <a:t>economico </a:t>
            </a:r>
            <a:r>
              <a:rPr lang="it-IT" sz="1600" dirty="0"/>
              <a:t>che valorizza la proprietà </a:t>
            </a:r>
            <a:r>
              <a:rPr lang="it-IT" sz="1600" dirty="0" smtClean="0"/>
              <a:t>privata dei </a:t>
            </a:r>
            <a:r>
              <a:rPr lang="it-IT" sz="1600" dirty="0"/>
              <a:t>mezzi di produzione, i quali sono gestiti in modo da ottenere un profitto.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573905" y="4038600"/>
            <a:ext cx="4242435" cy="2315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Socialismo</a:t>
            </a:r>
            <a:endParaRPr lang="en-US" b="1" dirty="0"/>
          </a:p>
          <a:p>
            <a:r>
              <a:rPr lang="it-IT" sz="1600" dirty="0"/>
              <a:t>Il socialismo è un sistema economico che valorizza la proprietà pubblica </a:t>
            </a:r>
            <a:r>
              <a:rPr lang="it-IT" sz="1600" dirty="0" smtClean="0"/>
              <a:t>dei principali </a:t>
            </a:r>
            <a:r>
              <a:rPr lang="it-IT" sz="1600" dirty="0"/>
              <a:t>mezzi di produzione, i quali sono gestiti in modo da soddisfare i </a:t>
            </a:r>
            <a:r>
              <a:rPr lang="it-IT" sz="1600" dirty="0" smtClean="0"/>
              <a:t>bisogni fondamentali </a:t>
            </a:r>
            <a:r>
              <a:rPr lang="it-IT" sz="1600" dirty="0"/>
              <a:t>dell’uomo e promuovere la giustizia sociale.</a:t>
            </a:r>
            <a:endParaRPr lang="en-US" sz="16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 </a:t>
            </a:r>
            <a:r>
              <a:rPr lang="en-US" altLang="en-US" dirty="0" err="1" smtClean="0"/>
              <a:t>principali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economici</a:t>
            </a:r>
            <a:r>
              <a:rPr lang="en-US" altLang="en-US" dirty="0" smtClean="0"/>
              <a:t> (2)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167AA9-5CAB-4B49-9EEF-FB3F09C1F8E3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2624138"/>
            <a:ext cx="69913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 </a:t>
            </a:r>
            <a:r>
              <a:rPr lang="en-US" altLang="en-US" dirty="0" err="1" smtClean="0"/>
              <a:t>principali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economici</a:t>
            </a:r>
            <a:r>
              <a:rPr lang="en-US" altLang="en-US" dirty="0" smtClean="0"/>
              <a:t> (3)</a:t>
            </a:r>
            <a:endParaRPr lang="en-US" altLang="en-US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Il </a:t>
            </a:r>
            <a:r>
              <a:rPr lang="en-US" altLang="en-US" dirty="0" err="1" smtClean="0"/>
              <a:t>capitalismo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realtà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i="1" dirty="0" smtClean="0"/>
              <a:t>Laissez-faire: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sull’ideale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libertà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assoluta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“</a:t>
            </a:r>
            <a:r>
              <a:rPr lang="en-US" altLang="en-US" dirty="0" err="1" smtClean="0"/>
              <a:t>Capitani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d’industria</a:t>
            </a:r>
            <a:r>
              <a:rPr lang="en-US" altLang="en-US" dirty="0" smtClean="0"/>
              <a:t>”.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Trasferimento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generazionale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ricchezza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r>
              <a:rPr lang="en-US" altLang="en-US" dirty="0" err="1" smtClean="0"/>
              <a:t>Riformare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capitalismo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La </a:t>
            </a:r>
            <a:r>
              <a:rPr lang="en-US" altLang="en-US" dirty="0" err="1" smtClean="0"/>
              <a:t>grande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Depressione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il</a:t>
            </a:r>
            <a:r>
              <a:rPr lang="en-US" altLang="en-US" dirty="0" smtClean="0"/>
              <a:t> New Deal.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Spese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opere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pubbliche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Creazione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sistema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sicurezza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Nuova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protezione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lavoratori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EF9935B-49E6-4FB2-A731-A4EDCEEC14CE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 </a:t>
            </a:r>
            <a:r>
              <a:rPr lang="en-US" altLang="en-US" dirty="0" err="1" smtClean="0"/>
              <a:t>principali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economici</a:t>
            </a:r>
            <a:r>
              <a:rPr lang="en-US" altLang="en-US" dirty="0" smtClean="0"/>
              <a:t> (4)</a:t>
            </a:r>
            <a:endParaRPr lang="en-US" altLang="en-US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bolla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immobiliare</a:t>
            </a:r>
            <a:r>
              <a:rPr lang="en-US" altLang="en-US" dirty="0" smtClean="0"/>
              <a:t> e la </a:t>
            </a:r>
            <a:r>
              <a:rPr lang="en-US" altLang="en-US" dirty="0" err="1" smtClean="0"/>
              <a:t>crisi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mondiale</a:t>
            </a:r>
            <a:endParaRPr lang="en-US" altLang="en-US" dirty="0" err="1" smtClean="0"/>
          </a:p>
          <a:p>
            <a:pPr marL="0" indent="0">
              <a:buNone/>
            </a:pPr>
            <a:endParaRPr lang="en-US" altLang="en-US" dirty="0" smtClean="0"/>
          </a:p>
          <a:p>
            <a:pPr lvl="1"/>
            <a:r>
              <a:rPr lang="en-US" altLang="en-US" sz="2400" dirty="0" err="1" smtClean="0"/>
              <a:t>Origini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della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crisi</a:t>
            </a:r>
            <a:r>
              <a:rPr lang="en-US" altLang="en-US" sz="2400" dirty="0" smtClean="0"/>
              <a:t>:</a:t>
            </a:r>
            <a:endParaRPr lang="en-US" altLang="en-US" sz="2400" dirty="0" smtClean="0"/>
          </a:p>
          <a:p>
            <a:pPr lvl="2"/>
            <a:r>
              <a:rPr lang="en-US" altLang="en-US" sz="2400" dirty="0" err="1" smtClean="0"/>
              <a:t>Stagnazione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salari</a:t>
            </a:r>
            <a:r>
              <a:rPr lang="en-US" altLang="en-US" sz="2400" dirty="0" smtClean="0"/>
              <a:t> e </a:t>
            </a:r>
            <a:r>
              <a:rPr lang="en-US" altLang="en-US" sz="2400" dirty="0" err="1" smtClean="0"/>
              <a:t>aumento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dell’indebitamento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privato</a:t>
            </a:r>
            <a:r>
              <a:rPr lang="en-US" altLang="en-US" sz="2400" dirty="0" smtClean="0"/>
              <a:t> per </a:t>
            </a:r>
            <a:r>
              <a:rPr lang="en-US" altLang="en-US" sz="2400" dirty="0" err="1" smtClean="0"/>
              <a:t>acquistare</a:t>
            </a:r>
            <a:r>
              <a:rPr lang="en-US" altLang="en-US" sz="2400" dirty="0" smtClean="0"/>
              <a:t> case.</a:t>
            </a:r>
            <a:endParaRPr lang="en-US" altLang="en-US" sz="2400" dirty="0" smtClean="0"/>
          </a:p>
          <a:p>
            <a:pPr lvl="2"/>
            <a:r>
              <a:rPr lang="en-US" altLang="en-US" sz="2400" dirty="0" err="1" smtClean="0"/>
              <a:t>Deregolamentazione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degli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investimenti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finanziari</a:t>
            </a:r>
            <a:r>
              <a:rPr lang="en-US" altLang="en-US" sz="2400" dirty="0" smtClean="0"/>
              <a:t>: </a:t>
            </a:r>
            <a:r>
              <a:rPr lang="en-US" altLang="en-US" sz="2400" dirty="0" err="1" smtClean="0"/>
              <a:t>derivati</a:t>
            </a:r>
            <a:r>
              <a:rPr lang="en-US" altLang="en-US" sz="2400" dirty="0" smtClean="0"/>
              <a:t>.</a:t>
            </a:r>
            <a:endParaRPr lang="en-US" altLang="en-US" sz="2400" dirty="0" smtClean="0"/>
          </a:p>
          <a:p>
            <a:pPr lvl="2"/>
            <a:r>
              <a:rPr lang="en-US" altLang="en-US" sz="2400" dirty="0" smtClean="0"/>
              <a:t>Le </a:t>
            </a:r>
            <a:r>
              <a:rPr lang="en-US" altLang="en-US" sz="2400" dirty="0" err="1" smtClean="0"/>
              <a:t>maggiori</a:t>
            </a:r>
            <a:r>
              <a:rPr lang="en-US" altLang="en-US" sz="2400" dirty="0" smtClean="0"/>
              <a:t> corporation </a:t>
            </a:r>
            <a:r>
              <a:rPr lang="en-US" altLang="en-US" sz="2400" dirty="0" err="1" smtClean="0"/>
              <a:t>assunsero</a:t>
            </a:r>
            <a:r>
              <a:rPr lang="en-US" altLang="en-US" sz="2400" dirty="0" smtClean="0"/>
              <a:t> un </a:t>
            </a:r>
            <a:r>
              <a:rPr lang="en-US" altLang="en-US" sz="2400" dirty="0" err="1" smtClean="0"/>
              <a:t>comportamento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fraudolento</a:t>
            </a:r>
            <a:r>
              <a:rPr lang="en-US" altLang="en-US" sz="2400" dirty="0" smtClean="0"/>
              <a:t> e </a:t>
            </a:r>
            <a:r>
              <a:rPr lang="en-US" altLang="en-US" sz="2400" dirty="0" err="1" smtClean="0"/>
              <a:t>illegale</a:t>
            </a:r>
            <a:r>
              <a:rPr lang="en-US" altLang="en-US" sz="2400" dirty="0" smtClean="0"/>
              <a:t>.</a:t>
            </a:r>
            <a:endParaRPr lang="en-US" altLang="en-US" sz="2400" dirty="0" smtClean="0"/>
          </a:p>
          <a:p>
            <a:pPr lvl="1"/>
            <a:r>
              <a:rPr lang="en-US" altLang="en-US" sz="2400" dirty="0" err="1" smtClean="0"/>
              <a:t>Scoppio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della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bolla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immobiliare</a:t>
            </a:r>
            <a:endParaRPr lang="en-US" altLang="en-US" sz="2400" dirty="0" smtClean="0"/>
          </a:p>
          <a:p>
            <a:pPr lvl="2"/>
            <a:r>
              <a:rPr lang="en-US" altLang="en-US" sz="2400" dirty="0" smtClean="0"/>
              <a:t>Si </a:t>
            </a:r>
            <a:r>
              <a:rPr lang="en-US" altLang="en-US" sz="2400" dirty="0" err="1" smtClean="0"/>
              <a:t>parla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bolla</a:t>
            </a:r>
            <a:r>
              <a:rPr lang="en-US" altLang="en-US" sz="2400" dirty="0" smtClean="0"/>
              <a:t>” </a:t>
            </a:r>
            <a:r>
              <a:rPr lang="en-US" altLang="en-US" sz="2400" dirty="0" err="1" smtClean="0"/>
              <a:t>quando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prezzo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qualcosa</a:t>
            </a:r>
            <a:r>
              <a:rPr lang="en-US" altLang="en-US" sz="2400" dirty="0" smtClean="0"/>
              <a:t> è </a:t>
            </a:r>
            <a:r>
              <a:rPr lang="en-US" altLang="en-US" sz="2400" dirty="0" err="1" smtClean="0"/>
              <a:t>gonfiato</a:t>
            </a:r>
            <a:r>
              <a:rPr lang="en-US" altLang="en-US" sz="2400" dirty="0" smtClean="0"/>
              <a:t>.</a:t>
            </a:r>
            <a:endParaRPr lang="en-US" alt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3A7E7E-3EDB-4D9E-975D-3DB4480065C6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Argomenti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trattati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struttura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cultura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Potere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L’economia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 </a:t>
            </a:r>
            <a:r>
              <a:rPr lang="en-US" altLang="en-US" dirty="0" err="1" smtClean="0"/>
              <a:t>principali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							</a:t>
            </a:r>
            <a:endParaRPr lang="en-US" altLang="en-US" i="1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E3D5E6-2203-4FEC-9319-31A94338369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 </a:t>
            </a:r>
            <a:r>
              <a:rPr lang="en-US" altLang="en-US" dirty="0" err="1" smtClean="0"/>
              <a:t>principali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economici</a:t>
            </a:r>
            <a:r>
              <a:rPr lang="en-US" altLang="en-US" dirty="0" smtClean="0"/>
              <a:t> (5)</a:t>
            </a:r>
            <a:endParaRPr lang="en-US" altLang="en-US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500" dirty="0" smtClean="0"/>
              <a:t>Il </a:t>
            </a:r>
            <a:r>
              <a:rPr lang="en-US" altLang="en-US" sz="2500" dirty="0" err="1" smtClean="0"/>
              <a:t>socialismo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nella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realtà</a:t>
            </a:r>
            <a:endParaRPr lang="en-US" altLang="en-US" sz="2500" dirty="0" smtClean="0"/>
          </a:p>
          <a:p>
            <a:pPr lvl="1"/>
            <a:r>
              <a:rPr lang="en-US" altLang="en-US" sz="2300" dirty="0" smtClean="0"/>
              <a:t>Il </a:t>
            </a:r>
            <a:r>
              <a:rPr lang="en-US" altLang="en-US" sz="2300" dirty="0" err="1" smtClean="0"/>
              <a:t>socialismo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di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tipo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sovietico</a:t>
            </a:r>
            <a:r>
              <a:rPr lang="en-US" altLang="en-US" sz="2300" dirty="0" smtClean="0"/>
              <a:t>.</a:t>
            </a:r>
            <a:endParaRPr lang="en-US" altLang="en-US" sz="2300" dirty="0" smtClean="0"/>
          </a:p>
          <a:p>
            <a:pPr lvl="2"/>
            <a:r>
              <a:rPr lang="en-US" altLang="en-US" sz="2000" dirty="0" err="1" smtClean="0"/>
              <a:t>Principale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problema</a:t>
            </a:r>
            <a:r>
              <a:rPr lang="en-US" altLang="en-US" sz="2000" dirty="0" smtClean="0"/>
              <a:t>: </a:t>
            </a:r>
            <a:r>
              <a:rPr lang="en-US" altLang="en-US" sz="2000" dirty="0" err="1" smtClean="0"/>
              <a:t>governo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autoritario</a:t>
            </a:r>
            <a:r>
              <a:rPr lang="en-US" altLang="en-US" sz="2000" dirty="0" smtClean="0"/>
              <a:t> e </a:t>
            </a:r>
            <a:r>
              <a:rPr lang="en-US" altLang="en-US" sz="2000" dirty="0" err="1" smtClean="0"/>
              <a:t>democraticamente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irresponsabile</a:t>
            </a:r>
            <a:r>
              <a:rPr lang="en-US" altLang="en-US" sz="2000" dirty="0" smtClean="0"/>
              <a:t>.</a:t>
            </a:r>
            <a:endParaRPr lang="en-US" altLang="en-US" sz="2000" dirty="0" smtClean="0"/>
          </a:p>
          <a:p>
            <a:pPr lvl="1"/>
            <a:r>
              <a:rPr lang="en-US" altLang="en-US" sz="2300" dirty="0" smtClean="0"/>
              <a:t>Il </a:t>
            </a:r>
            <a:r>
              <a:rPr lang="en-US" altLang="en-US" sz="2300" dirty="0" err="1" smtClean="0"/>
              <a:t>socialismo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democratico</a:t>
            </a:r>
            <a:r>
              <a:rPr lang="en-US" altLang="en-US" sz="2300" dirty="0" smtClean="0"/>
              <a:t>.</a:t>
            </a:r>
            <a:endParaRPr lang="en-US" altLang="en-US" sz="2300" dirty="0" smtClean="0"/>
          </a:p>
          <a:p>
            <a:pPr lvl="2"/>
            <a:r>
              <a:rPr lang="en-US" altLang="en-US" sz="2000" dirty="0" smtClean="0"/>
              <a:t>Se </a:t>
            </a:r>
            <a:r>
              <a:rPr lang="en-US" altLang="en-US" sz="2000" dirty="0" err="1" smtClean="0"/>
              <a:t>il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capitalismo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esige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l’intervento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dello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Stato</a:t>
            </a:r>
            <a:r>
              <a:rPr lang="en-US" altLang="en-US" sz="2000" dirty="0" smtClean="0"/>
              <a:t> per </a:t>
            </a:r>
            <a:r>
              <a:rPr lang="en-US" altLang="en-US" sz="2000" dirty="0" err="1" smtClean="0"/>
              <a:t>limitare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l’eccessiva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concentrazione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potere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economico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il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socialismo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richiede</a:t>
            </a:r>
            <a:r>
              <a:rPr lang="en-US" altLang="en-US" sz="2000" dirty="0" smtClean="0"/>
              <a:t> la </a:t>
            </a:r>
            <a:r>
              <a:rPr lang="en-US" altLang="en-US" sz="2000" dirty="0" err="1" smtClean="0"/>
              <a:t>democrazia</a:t>
            </a:r>
            <a:r>
              <a:rPr lang="en-US" altLang="en-US" sz="2000" dirty="0" smtClean="0"/>
              <a:t> per </a:t>
            </a:r>
            <a:r>
              <a:rPr lang="en-US" altLang="en-US" sz="2000" dirty="0" err="1" smtClean="0"/>
              <a:t>limitare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l’eccessiva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concentrazione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potere</a:t>
            </a:r>
            <a:r>
              <a:rPr lang="en-US" altLang="en-US" sz="2000" dirty="0" smtClean="0"/>
              <a:t>.</a:t>
            </a:r>
            <a:endParaRPr lang="en-US" altLang="en-US" sz="2000" dirty="0" smtClean="0"/>
          </a:p>
          <a:p>
            <a:pPr lvl="2"/>
            <a:r>
              <a:rPr lang="en-US" altLang="en-US" sz="2000" dirty="0" smtClean="0"/>
              <a:t>I </a:t>
            </a:r>
            <a:r>
              <a:rPr lang="en-US" altLang="en-US" sz="2000" dirty="0" err="1" smtClean="0"/>
              <a:t>paesi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scandinavi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che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richiamano</a:t>
            </a:r>
            <a:r>
              <a:rPr lang="en-US" altLang="en-US" sz="2000" dirty="0" smtClean="0"/>
              <a:t> al </a:t>
            </a:r>
            <a:r>
              <a:rPr lang="en-US" altLang="en-US" sz="2000" dirty="0" err="1" smtClean="0"/>
              <a:t>modello</a:t>
            </a:r>
            <a:r>
              <a:rPr lang="en-US" altLang="en-US" sz="2000" dirty="0" smtClean="0"/>
              <a:t> del </a:t>
            </a:r>
            <a:r>
              <a:rPr lang="en-US" altLang="en-US" sz="2000" dirty="0" err="1" smtClean="0"/>
              <a:t>socialismo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democratico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sono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tra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paesi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più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prosperi</a:t>
            </a:r>
            <a:r>
              <a:rPr lang="en-US" altLang="en-US" sz="2000" dirty="0" smtClean="0"/>
              <a:t> e </a:t>
            </a:r>
            <a:r>
              <a:rPr lang="en-US" altLang="en-US" sz="2000" dirty="0" err="1" smtClean="0"/>
              <a:t>democratici</a:t>
            </a:r>
            <a:r>
              <a:rPr lang="en-US" altLang="en-US" sz="2000" dirty="0" smtClean="0"/>
              <a:t> del </a:t>
            </a:r>
            <a:r>
              <a:rPr lang="en-US" altLang="en-US" sz="2000" dirty="0" err="1" smtClean="0"/>
              <a:t>mondo</a:t>
            </a:r>
            <a:r>
              <a:rPr lang="en-US" altLang="en-US" sz="2000" dirty="0" smtClean="0"/>
              <a:t>.</a:t>
            </a:r>
            <a:endParaRPr lang="en-US" alt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7CAAFB6-455A-424A-BC47-2EA49A08A7F8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 </a:t>
            </a:r>
            <a:r>
              <a:rPr lang="en-US" altLang="en-US" dirty="0" err="1" smtClean="0"/>
              <a:t>principali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economici</a:t>
            </a:r>
            <a:r>
              <a:rPr lang="en-US" altLang="en-US" dirty="0" smtClean="0"/>
              <a:t> (6)</a:t>
            </a:r>
            <a:endParaRPr lang="en-US" alt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L’ascesa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miste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Capitalismo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autoritario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Cina</a:t>
            </a:r>
            <a:r>
              <a:rPr lang="en-US" altLang="en-US" dirty="0" smtClean="0"/>
              <a:t>. 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7EA91E5-0FB2-4CAE-81B0-4FBF2BC60D25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048000"/>
            <a:ext cx="6172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Economia</a:t>
            </a:r>
            <a:r>
              <a:rPr lang="en-US" b="1" dirty="0" smtClean="0"/>
              <a:t> </a:t>
            </a:r>
            <a:r>
              <a:rPr lang="en-US" b="1" dirty="0" err="1" smtClean="0"/>
              <a:t>mista</a:t>
            </a:r>
            <a:endParaRPr lang="en-US" b="1" dirty="0"/>
          </a:p>
          <a:p>
            <a:r>
              <a:rPr lang="it-IT" dirty="0"/>
              <a:t>Le economie miste combinano </a:t>
            </a:r>
            <a:r>
              <a:rPr lang="it-IT" dirty="0" smtClean="0"/>
              <a:t>elementi del </a:t>
            </a:r>
            <a:r>
              <a:rPr lang="it-IT" dirty="0"/>
              <a:t>capitalismo di mercato con significativi interventi </a:t>
            </a:r>
            <a:r>
              <a:rPr lang="it-IT" dirty="0" smtClean="0"/>
              <a:t>di stampo socialista del </a:t>
            </a:r>
            <a:r>
              <a:rPr lang="it-IT" dirty="0"/>
              <a:t>governo.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4702175"/>
            <a:ext cx="5860415" cy="16362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b="1" dirty="0" smtClean="0"/>
              <a:t>Teoria </a:t>
            </a:r>
            <a:r>
              <a:rPr lang="it-IT" b="1" dirty="0"/>
              <a:t>della convergenza</a:t>
            </a:r>
            <a:r>
              <a:rPr lang="it-IT" dirty="0"/>
              <a:t> </a:t>
            </a:r>
            <a:endParaRPr lang="it-IT" dirty="0" smtClean="0"/>
          </a:p>
          <a:p>
            <a:pPr>
              <a:defRPr/>
            </a:pPr>
            <a:r>
              <a:rPr lang="it-IT" dirty="0" smtClean="0"/>
              <a:t>La </a:t>
            </a:r>
            <a:r>
              <a:rPr lang="it-IT" dirty="0"/>
              <a:t>teoria della convergenza afferma che l’economia capitalistica </a:t>
            </a:r>
            <a:r>
              <a:rPr lang="it-IT" dirty="0" smtClean="0"/>
              <a:t>e quella </a:t>
            </a:r>
            <a:r>
              <a:rPr lang="it-IT" dirty="0"/>
              <a:t>basata sul socialismo democratico stanno diventando sempre più simili.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struttura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(1)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come </a:t>
            </a:r>
            <a:r>
              <a:rPr lang="en-US" altLang="en-US" dirty="0" err="1" smtClean="0"/>
              <a:t>istituzione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sociale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La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implica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domande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fondamentali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proposito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natura</a:t>
            </a:r>
            <a:r>
              <a:rPr lang="en-US" altLang="en-US" dirty="0" smtClean="0"/>
              <a:t> e del </a:t>
            </a:r>
            <a:r>
              <a:rPr lang="en-US" altLang="en-US" dirty="0" err="1" smtClean="0"/>
              <a:t>futuro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società</a:t>
            </a:r>
            <a:r>
              <a:rPr lang="en-US" altLang="en-US" dirty="0" smtClean="0"/>
              <a:t> in cui </a:t>
            </a:r>
            <a:r>
              <a:rPr lang="en-US" altLang="en-US" dirty="0" err="1" smtClean="0"/>
              <a:t>viviamo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0A5CA51-BADF-49EC-ABD5-F2F720A09780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114800"/>
            <a:ext cx="5072380" cy="133173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Politica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L’arena</a:t>
            </a:r>
            <a:r>
              <a:rPr lang="en-US" dirty="0" smtClean="0"/>
              <a:t> in cui le </a:t>
            </a:r>
            <a:r>
              <a:rPr lang="en-US" dirty="0" err="1" smtClean="0"/>
              <a:t>società</a:t>
            </a:r>
            <a:r>
              <a:rPr lang="en-US" dirty="0" smtClean="0"/>
              <a:t> </a:t>
            </a:r>
            <a:r>
              <a:rPr lang="en-US" dirty="0" err="1" smtClean="0"/>
              <a:t>prendono</a:t>
            </a:r>
            <a:r>
              <a:rPr lang="en-US" dirty="0" smtClean="0"/>
              <a:t> </a:t>
            </a:r>
            <a:r>
              <a:rPr lang="en-US" dirty="0" err="1" smtClean="0"/>
              <a:t>decisioni</a:t>
            </a:r>
            <a:r>
              <a:rPr lang="en-US" dirty="0" smtClean="0"/>
              <a:t> </a:t>
            </a:r>
            <a:r>
              <a:rPr lang="en-US" dirty="0" err="1" smtClean="0"/>
              <a:t>collettive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priorità</a:t>
            </a:r>
            <a:r>
              <a:rPr lang="en-US" dirty="0" smtClean="0"/>
              <a:t> e </a:t>
            </a:r>
            <a:r>
              <a:rPr lang="en-US" dirty="0" err="1" smtClean="0"/>
              <a:t>linee</a:t>
            </a:r>
            <a:r>
              <a:rPr lang="en-US" dirty="0" smtClean="0"/>
              <a:t> </a:t>
            </a:r>
            <a:r>
              <a:rPr lang="en-US" dirty="0" err="1" smtClean="0"/>
              <a:t>programmatiche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struttura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(2)</a:t>
            </a:r>
            <a:endParaRPr lang="en-US" alt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governo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 </a:t>
            </a:r>
            <a:r>
              <a:rPr lang="en-US" altLang="en-US" dirty="0" err="1" smtClean="0"/>
              <a:t>governi</a:t>
            </a:r>
            <a:r>
              <a:rPr lang="en-US" altLang="en-US" dirty="0" smtClean="0"/>
              <a:t> (o </a:t>
            </a:r>
            <a:r>
              <a:rPr lang="en-US" altLang="en-US" dirty="0" err="1" smtClean="0"/>
              <a:t>nella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tradizione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europea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gli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Stati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sono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titolari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monopolio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legittimo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forza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dato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territorio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Essi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esercitano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Autorità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prendeno</a:t>
            </a:r>
            <a:r>
              <a:rPr lang="en-US" altLang="en-US" dirty="0" smtClean="0"/>
              <a:t> le </a:t>
            </a:r>
            <a:r>
              <a:rPr lang="en-US" altLang="en-US" dirty="0" err="1" smtClean="0"/>
              <a:t>decisioni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valevoli</a:t>
            </a:r>
            <a:r>
              <a:rPr lang="en-US" altLang="en-US" dirty="0" smtClean="0"/>
              <a:t> in un </a:t>
            </a:r>
            <a:r>
              <a:rPr lang="en-US" altLang="en-US" dirty="0" err="1" smtClean="0"/>
              <a:t>dato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territorio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045754-1979-46B6-9188-1E545B9D35C7}" type="slidenum">
              <a:rPr lang="en-US" smtClean="0"/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4464050"/>
            <a:ext cx="4793615" cy="13285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Potere</a:t>
            </a:r>
            <a:r>
              <a:rPr lang="en-US" b="1" dirty="0" smtClean="0"/>
              <a:t> 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La </a:t>
            </a:r>
            <a:r>
              <a:rPr lang="en-US" dirty="0" err="1" smtClean="0"/>
              <a:t>capacità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ottenere</a:t>
            </a:r>
            <a:r>
              <a:rPr lang="en-US" dirty="0" smtClean="0"/>
              <a:t> un </a:t>
            </a:r>
            <a:r>
              <a:rPr lang="en-US" dirty="0" err="1" smtClean="0"/>
              <a:t>risultato</a:t>
            </a:r>
            <a:r>
              <a:rPr lang="en-US" dirty="0" smtClean="0"/>
              <a:t>, </a:t>
            </a:r>
            <a:r>
              <a:rPr lang="en-US" dirty="0" err="1" smtClean="0"/>
              <a:t>anche</a:t>
            </a:r>
            <a:r>
              <a:rPr lang="en-US" dirty="0" smtClean="0"/>
              <a:t> in </a:t>
            </a:r>
            <a:r>
              <a:rPr lang="en-US" dirty="0" err="1" smtClean="0"/>
              <a:t>presenza</a:t>
            </a:r>
            <a:r>
              <a:rPr lang="en-US" dirty="0" smtClean="0"/>
              <a:t> </a:t>
            </a:r>
            <a:r>
              <a:rPr lang="en-US" dirty="0" err="1" smtClean="0"/>
              <a:t>dell’opposizione</a:t>
            </a:r>
            <a:r>
              <a:rPr lang="en-US" dirty="0" smtClean="0"/>
              <a:t> </a:t>
            </a:r>
            <a:r>
              <a:rPr lang="en-US" dirty="0" err="1" smtClean="0"/>
              <a:t>altrui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struttura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(3)</a:t>
            </a:r>
            <a:endParaRPr lang="en-US" alt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governo</a:t>
            </a:r>
            <a:r>
              <a:rPr lang="en-US" altLang="en-US" dirty="0" smtClean="0"/>
              <a:t> </a:t>
            </a:r>
            <a:r>
              <a:rPr lang="en-US" altLang="en-US" sz="2000" i="1" dirty="0" smtClean="0"/>
              <a:t>continua</a:t>
            </a:r>
            <a:endParaRPr lang="en-US" altLang="en-US" sz="2000" i="1" dirty="0" smtClean="0"/>
          </a:p>
          <a:p>
            <a:pPr lvl="2"/>
            <a:r>
              <a:rPr lang="en-US" altLang="en-US" dirty="0" err="1" smtClean="0"/>
              <a:t>Monarchia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Monarchie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assolute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4"/>
            <a:r>
              <a:rPr lang="en-US" altLang="en-US" dirty="0" err="1" smtClean="0"/>
              <a:t>Oggi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sono</a:t>
            </a:r>
            <a:r>
              <a:rPr lang="en-US" altLang="en-US" dirty="0" smtClean="0"/>
              <a:t> rare.</a:t>
            </a:r>
            <a:endParaRPr lang="en-US" altLang="en-US" dirty="0" smtClean="0"/>
          </a:p>
          <a:p>
            <a:pPr lvl="4"/>
            <a:r>
              <a:rPr lang="en-US" altLang="en-US" dirty="0" smtClean="0"/>
              <a:t>Arabia </a:t>
            </a:r>
            <a:r>
              <a:rPr lang="en-US" altLang="en-US" dirty="0" err="1" smtClean="0"/>
              <a:t>Saudita</a:t>
            </a:r>
            <a:r>
              <a:rPr lang="en-US" altLang="en-US" dirty="0" smtClean="0"/>
              <a:t>, Qatar, Oman, Brunei, </a:t>
            </a:r>
            <a:r>
              <a:rPr lang="en-US" altLang="en-US" dirty="0" err="1" smtClean="0"/>
              <a:t>Città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Stato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Vaticano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Monarchie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parlamentari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Regno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Unito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Belgio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ecc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ACCA90A-2A1B-4EEB-B297-478342E18131}" type="slidenum">
              <a:rPr lang="en-US" smtClean="0"/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4572000"/>
            <a:ext cx="49530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Monarchia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governo</a:t>
            </a:r>
            <a:r>
              <a:rPr lang="en-US" dirty="0" smtClean="0"/>
              <a:t> </a:t>
            </a:r>
            <a:r>
              <a:rPr lang="en-US" dirty="0" err="1" smtClean="0"/>
              <a:t>guidato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singola</a:t>
            </a:r>
            <a:r>
              <a:rPr lang="en-US" dirty="0" smtClean="0"/>
              <a:t> persona,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monarca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in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eredita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ruolo</a:t>
            </a:r>
            <a:r>
              <a:rPr lang="en-US" dirty="0" smtClean="0"/>
              <a:t> in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membro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famiglia</a:t>
            </a:r>
            <a:r>
              <a:rPr lang="en-US" dirty="0" smtClean="0"/>
              <a:t> </a:t>
            </a:r>
            <a:r>
              <a:rPr lang="en-US" dirty="0" err="1" smtClean="0"/>
              <a:t>reale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struttura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(4)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governo</a:t>
            </a:r>
            <a:r>
              <a:rPr lang="en-US" altLang="en-US" dirty="0" smtClean="0"/>
              <a:t> </a:t>
            </a:r>
            <a:r>
              <a:rPr lang="en-US" altLang="en-US" sz="2000" i="1" dirty="0" smtClean="0"/>
              <a:t>continua</a:t>
            </a:r>
            <a:endParaRPr lang="en-US" altLang="en-US" sz="2000" i="1" dirty="0" smtClean="0"/>
          </a:p>
          <a:p>
            <a:pPr lvl="2"/>
            <a:r>
              <a:rPr lang="en-US" altLang="en-US" dirty="0" err="1" smtClean="0"/>
              <a:t>Regimi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autoritari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Generalmente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guidati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singolo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partito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dall’esercito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smtClean="0"/>
              <a:t>Non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basano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sostegno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popolare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smtClean="0"/>
              <a:t>Non </a:t>
            </a:r>
            <a:r>
              <a:rPr lang="en-US" altLang="en-US" dirty="0" err="1" smtClean="0"/>
              <a:t>tollerano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l’opposizione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Sorvegliano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controllano</a:t>
            </a:r>
            <a:r>
              <a:rPr lang="en-US" altLang="en-US" dirty="0" smtClean="0"/>
              <a:t> la vita </a:t>
            </a:r>
            <a:r>
              <a:rPr lang="en-US" altLang="en-US" dirty="0" err="1" smtClean="0"/>
              <a:t>privata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cittadini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4A8F9C1-25F6-412D-9C05-DE7F62D1CF0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4572000"/>
            <a:ext cx="6096000" cy="163533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Governo</a:t>
            </a:r>
            <a:r>
              <a:rPr lang="en-US" b="1" dirty="0" smtClean="0"/>
              <a:t> </a:t>
            </a:r>
            <a:r>
              <a:rPr lang="en-US" b="1" dirty="0" err="1" smtClean="0"/>
              <a:t>autoritario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governo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presenta</a:t>
            </a:r>
            <a:r>
              <a:rPr lang="en-US" dirty="0" smtClean="0"/>
              <a:t> </a:t>
            </a:r>
            <a:r>
              <a:rPr lang="en-US" dirty="0" err="1" smtClean="0"/>
              <a:t>tipicamente</a:t>
            </a:r>
            <a:r>
              <a:rPr lang="en-US" dirty="0" smtClean="0"/>
              <a:t> leader </a:t>
            </a:r>
            <a:r>
              <a:rPr lang="en-US" dirty="0" err="1" smtClean="0"/>
              <a:t>autonominati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esercitano</a:t>
            </a:r>
            <a:r>
              <a:rPr lang="en-US" dirty="0" smtClean="0"/>
              <a:t> un forte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vite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cittadini</a:t>
            </a:r>
            <a:r>
              <a:rPr lang="en-US" dirty="0" smtClean="0"/>
              <a:t>, </a:t>
            </a:r>
            <a:r>
              <a:rPr lang="en-US" dirty="0" err="1" smtClean="0"/>
              <a:t>limitandone</a:t>
            </a:r>
            <a:r>
              <a:rPr lang="en-US" dirty="0" smtClean="0"/>
              <a:t> </a:t>
            </a:r>
            <a:r>
              <a:rPr lang="en-US" dirty="0" err="1" smtClean="0"/>
              <a:t>pesantemente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diritti</a:t>
            </a:r>
            <a:r>
              <a:rPr lang="en-US" dirty="0" smtClean="0"/>
              <a:t> </a:t>
            </a:r>
            <a:r>
              <a:rPr lang="en-US" dirty="0" err="1" smtClean="0"/>
              <a:t>civili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struttura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(5)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governo</a:t>
            </a:r>
            <a:r>
              <a:rPr lang="en-US" altLang="en-US" dirty="0" smtClean="0"/>
              <a:t> </a:t>
            </a:r>
            <a:r>
              <a:rPr lang="en-US" altLang="en-US" sz="2000" i="1" dirty="0" smtClean="0"/>
              <a:t>continua</a:t>
            </a:r>
            <a:endParaRPr lang="en-US" altLang="en-US" sz="2000" i="1" dirty="0" smtClean="0"/>
          </a:p>
          <a:p>
            <a:pPr lvl="2"/>
            <a:r>
              <a:rPr lang="en-US" altLang="en-US" dirty="0" err="1" smtClean="0"/>
              <a:t>Democrazia</a:t>
            </a:r>
            <a:r>
              <a:rPr lang="en-US" altLang="en-US" dirty="0" smtClean="0"/>
              <a:t>: “</a:t>
            </a:r>
            <a:r>
              <a:rPr lang="en-US" altLang="en-US" dirty="0" err="1" smtClean="0"/>
              <a:t>governo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popolo</a:t>
            </a:r>
            <a:r>
              <a:rPr lang="en-US" altLang="en-US" dirty="0" smtClean="0"/>
              <a:t>”</a:t>
            </a:r>
            <a:endParaRPr lang="en-US" altLang="en-US" dirty="0" smtClean="0"/>
          </a:p>
          <a:p>
            <a:pPr lvl="3"/>
            <a:r>
              <a:rPr lang="en-US" altLang="en-US" dirty="0" smtClean="0"/>
              <a:t>Circa </a:t>
            </a:r>
            <a:r>
              <a:rPr lang="en-US" altLang="en-US" dirty="0" err="1" smtClean="0"/>
              <a:t>metà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popolazione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mondiale</a:t>
            </a:r>
            <a:r>
              <a:rPr lang="en-US" altLang="en-US" dirty="0" smtClean="0"/>
              <a:t> vive in </a:t>
            </a:r>
            <a:r>
              <a:rPr lang="en-US" altLang="en-US" dirty="0" err="1" smtClean="0"/>
              <a:t>paesi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governati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democratici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Esistono</a:t>
            </a:r>
            <a:r>
              <a:rPr lang="en-US" altLang="en-US" dirty="0" smtClean="0"/>
              <a:t> due </a:t>
            </a:r>
            <a:r>
              <a:rPr lang="en-US" altLang="en-US" dirty="0" err="1" smtClean="0"/>
              <a:t>forme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democrazia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possono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anche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intrecciarsi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loro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democrazia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diretta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democrazia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rappresentativa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endParaRPr lang="en-US" altLang="en-US" dirty="0" smtClean="0"/>
          </a:p>
          <a:p>
            <a:pPr lvl="3"/>
            <a:endParaRPr lang="en-US" altLang="en-US" dirty="0" smtClean="0"/>
          </a:p>
          <a:p>
            <a:pPr lvl="3">
              <a:buNone/>
            </a:pP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ECEBBAE-0DB9-43FE-A7E1-1DBD0792587B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4615815"/>
            <a:ext cx="4793615" cy="16358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Democrazia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politico a </a:t>
            </a:r>
            <a:r>
              <a:rPr lang="en-US" dirty="0" err="1" smtClean="0"/>
              <a:t>suffraggio</a:t>
            </a:r>
            <a:r>
              <a:rPr lang="en-US" dirty="0" smtClean="0"/>
              <a:t> </a:t>
            </a:r>
            <a:r>
              <a:rPr lang="en-US" dirty="0" err="1" smtClean="0"/>
              <a:t>universale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cui leader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governo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eletti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elezioni</a:t>
            </a:r>
            <a:r>
              <a:rPr lang="en-US" dirty="0" smtClean="0"/>
              <a:t> </a:t>
            </a:r>
            <a:r>
              <a:rPr lang="en-US" dirty="0" err="1" smtClean="0"/>
              <a:t>multipartitiche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struttura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(6)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298ACBA-7233-4892-A3D7-FD868090022A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t="2831" r="-3841" b="12830"/>
          <a:stretch>
            <a:fillRect/>
          </a:stretch>
        </p:blipFill>
        <p:spPr bwMode="auto">
          <a:xfrm>
            <a:off x="1447800" y="1828800"/>
            <a:ext cx="62002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struttura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(7)</a:t>
            </a:r>
            <a:endParaRPr lang="en-US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Struttura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politica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democrazia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presidenziali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parlamentari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Sistema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elettorale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maggioritario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proporzionale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439B88D-CDD6-465F-9D79-3E48EBC6A6DA}" type="slidenum">
              <a:rPr lang="en-US" smtClean="0"/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168015"/>
            <a:ext cx="4714240" cy="163504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Maggioritario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elettorale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la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ha </a:t>
            </a:r>
            <a:r>
              <a:rPr lang="en-US" dirty="0" err="1" smtClean="0"/>
              <a:t>ottenuto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maggior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voti</a:t>
            </a:r>
            <a:r>
              <a:rPr lang="en-US" dirty="0" smtClean="0"/>
              <a:t> </a:t>
            </a:r>
            <a:r>
              <a:rPr lang="en-US" dirty="0" err="1" smtClean="0"/>
              <a:t>ottiene</a:t>
            </a:r>
            <a:r>
              <a:rPr lang="en-US" dirty="0" smtClean="0"/>
              <a:t> la </a:t>
            </a:r>
            <a:r>
              <a:rPr lang="en-US" dirty="0" err="1" smtClean="0"/>
              <a:t>maggioranza</a:t>
            </a:r>
            <a:r>
              <a:rPr lang="en-US" dirty="0" smtClean="0"/>
              <a:t> </a:t>
            </a:r>
            <a:r>
              <a:rPr lang="en-US" dirty="0" err="1" smtClean="0"/>
              <a:t>parlamentare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4691380"/>
            <a:ext cx="4713605" cy="163419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Proporzionale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seggi</a:t>
            </a:r>
            <a:r>
              <a:rPr lang="en-US" dirty="0" smtClean="0"/>
              <a:t> </a:t>
            </a:r>
            <a:r>
              <a:rPr lang="en-US" dirty="0" err="1" smtClean="0"/>
              <a:t>parlamentari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distribuiti</a:t>
            </a:r>
            <a:r>
              <a:rPr lang="en-US" dirty="0" smtClean="0"/>
              <a:t> </a:t>
            </a:r>
            <a:r>
              <a:rPr lang="en-US" dirty="0" err="1" smtClean="0"/>
              <a:t>proporzionalmente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voti</a:t>
            </a:r>
            <a:r>
              <a:rPr lang="en-US" dirty="0" smtClean="0"/>
              <a:t> </a:t>
            </a:r>
            <a:r>
              <a:rPr lang="en-US" dirty="0" err="1" smtClean="0"/>
              <a:t>ricevuti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8042</Words>
  <Application>WPS Presentation</Application>
  <PresentationFormat>On-screen Show (4:3)</PresentationFormat>
  <Paragraphs>278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12:  politica ed economia</vt:lpstr>
      <vt:lpstr>Argomenti trattati</vt:lpstr>
      <vt:lpstr>La struttura della politica (1)</vt:lpstr>
      <vt:lpstr>La struttura della politica (2)</vt:lpstr>
      <vt:lpstr>La struttura della politica (3)</vt:lpstr>
      <vt:lpstr>La struttura della politica (4)</vt:lpstr>
      <vt:lpstr>La struttura della politica (5)</vt:lpstr>
      <vt:lpstr>La struttura della politica (6)</vt:lpstr>
      <vt:lpstr>La struttura della politica (7)</vt:lpstr>
      <vt:lpstr>La cultura politica</vt:lpstr>
      <vt:lpstr>Potere e politica (1)</vt:lpstr>
      <vt:lpstr>Potere e politica (2)</vt:lpstr>
      <vt:lpstr>Potere e politica (3)</vt:lpstr>
      <vt:lpstr>Economia (1)</vt:lpstr>
      <vt:lpstr>Economia (2)</vt:lpstr>
      <vt:lpstr>I principali sistemi economici (1)</vt:lpstr>
      <vt:lpstr>I principali sistemi economici (2)</vt:lpstr>
      <vt:lpstr>I principali sistemi economici (3)</vt:lpstr>
      <vt:lpstr>I principali sistemi economici (4)</vt:lpstr>
      <vt:lpstr>I principali sistemi economici (5)</vt:lpstr>
      <vt:lpstr>I principali sistemi economici (6)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64</cp:revision>
  <dcterms:created xsi:type="dcterms:W3CDTF">2011-08-15T14:37:00Z</dcterms:created>
  <dcterms:modified xsi:type="dcterms:W3CDTF">2017-10-05T12:17:11Z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