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7"/>
  </p:notesMasterIdLst>
  <p:sldIdLst>
    <p:sldId id="256" r:id="rId3"/>
    <p:sldId id="271" r:id="rId4"/>
    <p:sldId id="273" r:id="rId5"/>
    <p:sldId id="274" r:id="rId6"/>
    <p:sldId id="294" r:id="rId7"/>
    <p:sldId id="275" r:id="rId8"/>
    <p:sldId id="276" r:id="rId9"/>
    <p:sldId id="277" r:id="rId10"/>
    <p:sldId id="285" r:id="rId11"/>
    <p:sldId id="280" r:id="rId12"/>
    <p:sldId id="291" r:id="rId13"/>
    <p:sldId id="281" r:id="rId14"/>
    <p:sldId id="282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00" d="100"/>
          <a:sy n="100" d="100"/>
        </p:scale>
        <p:origin x="-7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128F2E-FC4A-493B-8503-AC1762C6E12A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CAF36C-1A59-4201-9D06-90F9BA2CB627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E314EE4-6F64-4ED9-9A6D-3D065C1B1B9F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D7688B1-5A88-4E82-A508-C4AE8CF7CB0B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2F31ABE-DA98-4E27-A04C-F29DA2D65D54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4B722A-BBBE-4D97-A6C1-99D1C266DF5D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518F5F-9CDD-4A84-9CBE-550C8F8EA408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©2013,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5734A-DDB5-4F86-B83E-EFBB255A207E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83308F-9BA9-4AE1-905B-8A1013F2042F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©2013, The McGraw-Hill Companies, Inc. All Rights Reserved.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47EB5-16D3-4F8E-B49C-AE4D7EEBFCE9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E9833F-CF16-4FA3-9D0D-56290EDB83AE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©2013, The McGraw-Hill Companies, Inc. All Rights Reserved.</a:t>
            </a:r>
            <a:endParaRPr lang="en-US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39C7CD-4B90-403C-8840-9EAAE6DBAD10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7820"/>
            <a:ext cx="7772400" cy="22783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13: </a:t>
            </a:r>
            <a:br>
              <a:rPr lang="en-US" dirty="0" smtClean="0"/>
            </a:br>
            <a:r>
              <a:rPr lang="en-US" dirty="0" smtClean="0"/>
              <a:t>Il </a:t>
            </a:r>
            <a:r>
              <a:rPr lang="en-US" dirty="0" err="1" smtClean="0"/>
              <a:t>mutamento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: </a:t>
            </a:r>
            <a:r>
              <a:rPr lang="en-US" dirty="0" err="1" smtClean="0"/>
              <a:t>globalizzazione</a:t>
            </a:r>
            <a:r>
              <a:rPr lang="en-US" dirty="0" smtClean="0"/>
              <a:t> e </a:t>
            </a:r>
            <a:r>
              <a:rPr lang="en-US" dirty="0" err="1" smtClean="0"/>
              <a:t>movimenti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Sociologia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Generale</a:t>
            </a:r>
            <a:r>
              <a:rPr lang="en-US" altLang="en-US" i="1" smtClean="0"/>
              <a:t> </a:t>
            </a:r>
            <a:endParaRPr lang="en-US" altLang="en-US" i="1" smtClean="0"/>
          </a:p>
          <a:p>
            <a:pPr eaLnBrk="1" hangingPunct="1"/>
            <a:r>
              <a:rPr lang="en-US" altLang="en-US" i="1" smtClean="0"/>
              <a:t>1e McGraw-Hill, 2015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Il </a:t>
            </a:r>
            <a:r>
              <a:rPr lang="en-US" altLang="en-US" sz="4000" dirty="0" err="1" smtClean="0"/>
              <a:t>potere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dei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movimenti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sociali</a:t>
            </a:r>
            <a:r>
              <a:rPr lang="en-US" altLang="en-US" sz="4000" dirty="0" smtClean="0"/>
              <a:t> (1)</a:t>
            </a:r>
            <a:endParaRPr lang="en-US" altLang="en-US" sz="4000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Comprendere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movimenti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sociali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r>
              <a:rPr lang="en-US" altLang="en-US" dirty="0" err="1" smtClean="0"/>
              <a:t>Definire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movimenti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sociali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Tipo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cambiamento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livello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cambiamento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grado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cambiamento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A6CFFF7-E7F7-4084-B4A0-C74495171907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3100" y="3581400"/>
            <a:ext cx="5284470" cy="224945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Movimento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Tentativo</a:t>
            </a:r>
            <a:r>
              <a:rPr lang="en-US" dirty="0" smtClean="0"/>
              <a:t> </a:t>
            </a:r>
            <a:r>
              <a:rPr lang="en-US" dirty="0" err="1" smtClean="0"/>
              <a:t>organizzato</a:t>
            </a:r>
            <a:r>
              <a:rPr lang="en-US" dirty="0" smtClean="0"/>
              <a:t>, </a:t>
            </a:r>
            <a:r>
              <a:rPr lang="en-US" dirty="0" err="1" smtClean="0"/>
              <a:t>continuato</a:t>
            </a:r>
            <a:r>
              <a:rPr lang="en-US" dirty="0" smtClean="0"/>
              <a:t> e </a:t>
            </a:r>
            <a:r>
              <a:rPr lang="en-US" dirty="0" err="1" smtClean="0"/>
              <a:t>collettivo</a:t>
            </a:r>
            <a:r>
              <a:rPr lang="en-US" dirty="0" smtClean="0"/>
              <a:t>, </a:t>
            </a:r>
            <a:r>
              <a:rPr lang="en-US" dirty="0" err="1" smtClean="0"/>
              <a:t>compiuto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individui</a:t>
            </a:r>
            <a:r>
              <a:rPr lang="en-US" dirty="0" smtClean="0"/>
              <a:t>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privi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impegnano</a:t>
            </a:r>
            <a:r>
              <a:rPr lang="en-US" dirty="0" smtClean="0"/>
              <a:t> in </a:t>
            </a:r>
            <a:r>
              <a:rPr lang="en-US" dirty="0" err="1" smtClean="0"/>
              <a:t>azioni</a:t>
            </a:r>
            <a:r>
              <a:rPr lang="en-US" dirty="0" smtClean="0"/>
              <a:t> extra-</a:t>
            </a:r>
            <a:r>
              <a:rPr lang="en-US" dirty="0" err="1" smtClean="0"/>
              <a:t>istituzionali</a:t>
            </a:r>
            <a:r>
              <a:rPr lang="en-US" dirty="0" smtClean="0"/>
              <a:t> volte a </a:t>
            </a:r>
            <a:r>
              <a:rPr lang="en-US" dirty="0" err="1" smtClean="0"/>
              <a:t>promuovere</a:t>
            </a:r>
            <a:r>
              <a:rPr lang="en-US" dirty="0" smtClean="0"/>
              <a:t> </a:t>
            </a:r>
            <a:r>
              <a:rPr lang="en-US" dirty="0" err="1" smtClean="0"/>
              <a:t>oppure</a:t>
            </a:r>
            <a:r>
              <a:rPr lang="en-US" dirty="0" smtClean="0"/>
              <a:t> </a:t>
            </a:r>
            <a:r>
              <a:rPr lang="en-US" dirty="0" err="1" smtClean="0"/>
              <a:t>ostacolare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cambiamento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Il </a:t>
            </a:r>
            <a:r>
              <a:rPr lang="en-US" altLang="en-US" sz="4000" dirty="0" err="1" smtClean="0"/>
              <a:t>potere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dei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movimenti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sociali</a:t>
            </a:r>
            <a:r>
              <a:rPr lang="en-US" altLang="en-US" sz="4000" dirty="0" smtClean="0"/>
              <a:t> (2)</a:t>
            </a:r>
            <a:endParaRPr lang="en-US" altLang="en-US" sz="400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Potere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conflitto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movimenti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sociali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Chi è al </a:t>
            </a:r>
            <a:r>
              <a:rPr lang="en-US" altLang="en-US" dirty="0" err="1" smtClean="0"/>
              <a:t>potere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può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resistere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sfide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movimenti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attraverso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Norme</a:t>
            </a:r>
            <a:r>
              <a:rPr lang="en-US" altLang="en-US" dirty="0" smtClean="0"/>
              <a:t> e routine </a:t>
            </a:r>
            <a:r>
              <a:rPr lang="en-US" altLang="en-US" dirty="0" err="1" smtClean="0"/>
              <a:t>sociali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Usando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sanzioni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genere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Utilizzando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coercizione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fisica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r>
              <a:rPr lang="en-US" altLang="en-US" dirty="0" err="1" smtClean="0"/>
              <a:t>Gli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attori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movimenti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E5CEFE5-5B0B-40DC-AD06-FFE1A0657415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4648200"/>
            <a:ext cx="4648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Organizzazione</a:t>
            </a:r>
            <a:endParaRPr lang="en-US" b="1" dirty="0" smtClean="0"/>
          </a:p>
          <a:p>
            <a:pPr>
              <a:defRPr/>
            </a:pPr>
            <a:r>
              <a:rPr lang="en-US" dirty="0" err="1" smtClean="0"/>
              <a:t>Coordinamento</a:t>
            </a:r>
            <a:r>
              <a:rPr lang="en-US" dirty="0" smtClean="0"/>
              <a:t> e </a:t>
            </a:r>
            <a:r>
              <a:rPr lang="en-US" dirty="0" err="1" smtClean="0"/>
              <a:t>supervisione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sforzi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numerosi</a:t>
            </a:r>
            <a:r>
              <a:rPr lang="en-US" dirty="0" smtClean="0"/>
              <a:t> </a:t>
            </a:r>
            <a:r>
              <a:rPr lang="en-US" dirty="0" err="1" smtClean="0"/>
              <a:t>individui</a:t>
            </a:r>
            <a:r>
              <a:rPr lang="en-US" dirty="0" smtClean="0"/>
              <a:t> verso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specifica</a:t>
            </a:r>
            <a:r>
              <a:rPr lang="en-US" dirty="0" smtClean="0"/>
              <a:t> </a:t>
            </a:r>
            <a:r>
              <a:rPr lang="en-US" dirty="0" err="1" smtClean="0"/>
              <a:t>causa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Il </a:t>
            </a:r>
            <a:r>
              <a:rPr lang="en-US" altLang="en-US" sz="4000" dirty="0" err="1" smtClean="0"/>
              <a:t>potere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dei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movimenti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sociali</a:t>
            </a:r>
            <a:r>
              <a:rPr lang="en-US" altLang="en-US" sz="4000" dirty="0" smtClean="0"/>
              <a:t> (3)</a:t>
            </a:r>
            <a:endParaRPr lang="en-US" altLang="en-US" sz="40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 smtClean="0"/>
              <a:t>Il </a:t>
            </a:r>
            <a:r>
              <a:rPr lang="en-US" altLang="en-US" sz="2600" dirty="0" err="1" smtClean="0"/>
              <a:t>successo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dei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movimenti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dipende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</a:t>
            </a:r>
            <a:r>
              <a:rPr lang="en-US" altLang="en-US" sz="2600" dirty="0" smtClean="0"/>
              <a:t>: </a:t>
            </a:r>
            <a:r>
              <a:rPr lang="en-US" altLang="en-US" sz="2600" dirty="0" err="1" smtClean="0"/>
              <a:t>messaggi</a:t>
            </a:r>
            <a:r>
              <a:rPr lang="en-US" altLang="en-US" sz="2600" dirty="0" smtClean="0"/>
              <a:t>, </a:t>
            </a:r>
            <a:r>
              <a:rPr lang="en-US" altLang="en-US" sz="2600" dirty="0" err="1" smtClean="0"/>
              <a:t>risorse</a:t>
            </a:r>
            <a:r>
              <a:rPr lang="en-US" altLang="en-US" sz="2600" dirty="0" smtClean="0"/>
              <a:t> e </a:t>
            </a:r>
            <a:r>
              <a:rPr lang="en-US" altLang="en-US" sz="2600" dirty="0" err="1" smtClean="0"/>
              <a:t>opportunità</a:t>
            </a:r>
            <a:r>
              <a:rPr lang="en-US" altLang="en-US" sz="2600" dirty="0" smtClean="0"/>
              <a:t>.</a:t>
            </a:r>
            <a:endParaRPr lang="en-US" altLang="en-US" sz="2600" dirty="0" smtClean="0"/>
          </a:p>
          <a:p>
            <a:pPr lvl="2"/>
            <a:r>
              <a:rPr lang="en-US" altLang="en-US" dirty="0" smtClean="0"/>
              <a:t>Per aver </a:t>
            </a:r>
            <a:r>
              <a:rPr lang="en-US" altLang="en-US" dirty="0" err="1" smtClean="0"/>
              <a:t>successo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movimento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deve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Persuadere</a:t>
            </a:r>
            <a:r>
              <a:rPr lang="en-US" altLang="en-US" dirty="0" smtClean="0"/>
              <a:t> le </a:t>
            </a:r>
            <a:r>
              <a:rPr lang="en-US" altLang="en-US" dirty="0" err="1" smtClean="0"/>
              <a:t>persone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vedere</a:t>
            </a:r>
            <a:r>
              <a:rPr lang="en-US" altLang="en-US" dirty="0" smtClean="0"/>
              <a:t> come </a:t>
            </a:r>
            <a:r>
              <a:rPr lang="en-US" altLang="en-US" dirty="0" err="1" smtClean="0"/>
              <a:t>un’ingiustizia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condizione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denuncia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Proporre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un’alternativa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praticabile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Convincere</a:t>
            </a:r>
            <a:r>
              <a:rPr lang="en-US" altLang="en-US" dirty="0" smtClean="0"/>
              <a:t> le </a:t>
            </a:r>
            <a:r>
              <a:rPr lang="en-US" altLang="en-US" dirty="0" err="1" smtClean="0"/>
              <a:t>persone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responsabili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cambiamento</a:t>
            </a:r>
            <a:r>
              <a:rPr lang="en-US" altLang="en-US" dirty="0" smtClean="0"/>
              <a:t> o in </a:t>
            </a:r>
            <a:r>
              <a:rPr lang="en-US" altLang="en-US" dirty="0" err="1" smtClean="0"/>
              <a:t>grado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influenzarlo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249A85C-91DA-4A8E-BC78-C6DBAF9BFE0B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708525"/>
            <a:ext cx="6722745" cy="163404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F</a:t>
            </a:r>
            <a:r>
              <a:rPr lang="en-US" b="1" dirty="0" smtClean="0"/>
              <a:t>raming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Interpretazione</a:t>
            </a:r>
            <a:r>
              <a:rPr lang="en-US" dirty="0" smtClean="0"/>
              <a:t> e </a:t>
            </a:r>
            <a:r>
              <a:rPr lang="en-US" dirty="0" err="1" smtClean="0"/>
              <a:t>assegnazione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significato</a:t>
            </a:r>
            <a:r>
              <a:rPr lang="en-US" dirty="0" smtClean="0"/>
              <a:t> a </a:t>
            </a:r>
            <a:r>
              <a:rPr lang="en-US" dirty="0" err="1" smtClean="0"/>
              <a:t>eventi</a:t>
            </a:r>
            <a:r>
              <a:rPr lang="en-US" dirty="0" smtClean="0"/>
              <a:t> e </a:t>
            </a:r>
            <a:r>
              <a:rPr lang="en-US" dirty="0" err="1" smtClean="0"/>
              <a:t>condizioni</a:t>
            </a:r>
            <a:r>
              <a:rPr lang="en-US" dirty="0" smtClean="0"/>
              <a:t> al fine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plasmare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messaggio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movimento</a:t>
            </a:r>
            <a:r>
              <a:rPr lang="en-US" dirty="0" smtClean="0"/>
              <a:t> e </a:t>
            </a:r>
            <a:r>
              <a:rPr lang="en-US" dirty="0" err="1" smtClean="0"/>
              <a:t>l’identità</a:t>
            </a:r>
            <a:r>
              <a:rPr lang="en-US" dirty="0" smtClean="0"/>
              <a:t> </a:t>
            </a:r>
            <a:r>
              <a:rPr lang="en-US" dirty="0" err="1" smtClean="0"/>
              <a:t>collettiva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sviluppa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suoi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Il </a:t>
            </a:r>
            <a:r>
              <a:rPr lang="en-US" altLang="en-US" sz="4000" dirty="0" err="1" smtClean="0"/>
              <a:t>potere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dei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movimenti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sociali</a:t>
            </a:r>
            <a:r>
              <a:rPr lang="en-US" altLang="en-US" sz="4000" dirty="0" smtClean="0"/>
              <a:t> (4)</a:t>
            </a:r>
            <a:endParaRPr lang="en-US" altLang="en-US" sz="4000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 smtClean="0"/>
              <a:t>Il </a:t>
            </a:r>
            <a:r>
              <a:rPr lang="en-US" altLang="en-US" sz="2600" dirty="0" err="1" smtClean="0"/>
              <a:t>successo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dei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movimenti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dipende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</a:t>
            </a:r>
            <a:r>
              <a:rPr lang="en-US" altLang="en-US" sz="2600" dirty="0" smtClean="0"/>
              <a:t>: </a:t>
            </a:r>
            <a:r>
              <a:rPr lang="en-US" altLang="en-US" sz="2600" dirty="0" err="1" smtClean="0"/>
              <a:t>messaggi</a:t>
            </a:r>
            <a:r>
              <a:rPr lang="en-US" altLang="en-US" sz="2600" dirty="0" smtClean="0"/>
              <a:t>, </a:t>
            </a:r>
            <a:r>
              <a:rPr lang="en-US" altLang="en-US" sz="2600" dirty="0" err="1" smtClean="0"/>
              <a:t>risorse</a:t>
            </a:r>
            <a:r>
              <a:rPr lang="en-US" altLang="en-US" sz="2600" dirty="0" smtClean="0"/>
              <a:t> e </a:t>
            </a:r>
            <a:r>
              <a:rPr lang="en-US" altLang="en-US" sz="2600" dirty="0" err="1" smtClean="0"/>
              <a:t>opportunità</a:t>
            </a:r>
            <a:r>
              <a:rPr lang="en-US" altLang="en-US" sz="3200" dirty="0" smtClean="0"/>
              <a:t> </a:t>
            </a:r>
            <a:r>
              <a:rPr lang="en-US" altLang="en-US" sz="2000" i="1" dirty="0" smtClean="0"/>
              <a:t>continua</a:t>
            </a:r>
            <a:endParaRPr lang="en-US" altLang="en-US" i="1" dirty="0" smtClean="0"/>
          </a:p>
          <a:p>
            <a:pPr lvl="1"/>
            <a:r>
              <a:rPr lang="en-US" altLang="en-US" dirty="0" err="1" smtClean="0"/>
              <a:t>Mobilitazione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risorse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Le </a:t>
            </a:r>
            <a:r>
              <a:rPr lang="en-US" altLang="en-US" dirty="0" err="1" smtClean="0"/>
              <a:t>persone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associeranno</a:t>
            </a:r>
            <a:r>
              <a:rPr lang="en-US" altLang="en-US" dirty="0" smtClean="0"/>
              <a:t> con </a:t>
            </a:r>
            <a:r>
              <a:rPr lang="en-US" altLang="en-US" dirty="0" err="1" smtClean="0"/>
              <a:t>maggior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probabilità</a:t>
            </a:r>
            <a:r>
              <a:rPr lang="en-US" altLang="en-US" dirty="0" smtClean="0"/>
              <a:t> ad un </a:t>
            </a:r>
            <a:r>
              <a:rPr lang="en-US" altLang="en-US" dirty="0" err="1" smtClean="0"/>
              <a:t>movimento</a:t>
            </a:r>
            <a:r>
              <a:rPr lang="en-US" altLang="en-US" dirty="0" smtClean="0"/>
              <a:t> se: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Conoscono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già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attivista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Appartengono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già</a:t>
            </a:r>
            <a:r>
              <a:rPr lang="en-US" altLang="en-US" dirty="0" smtClean="0"/>
              <a:t> ad </a:t>
            </a:r>
            <a:r>
              <a:rPr lang="en-US" altLang="en-US" dirty="0" err="1" smtClean="0"/>
              <a:t>altre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organizzazioni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smtClean="0"/>
              <a:t>Hanno </a:t>
            </a:r>
            <a:r>
              <a:rPr lang="en-US" altLang="en-US" dirty="0" err="1" smtClean="0"/>
              <a:t>pochi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vincoli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personali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124A20-AD59-4C38-B8AD-9BF5F5414335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5065395"/>
            <a:ext cx="6325235" cy="119055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Mobilitazione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delle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risorse</a:t>
            </a:r>
            <a:endParaRPr lang="en-US" sz="1600" b="1" dirty="0"/>
          </a:p>
          <a:p>
            <a:pPr>
              <a:defRPr/>
            </a:pPr>
            <a:r>
              <a:rPr lang="en-US" sz="1600" dirty="0" err="1" smtClean="0"/>
              <a:t>Processo</a:t>
            </a:r>
            <a:r>
              <a:rPr lang="en-US" sz="1600" dirty="0" smtClean="0"/>
              <a:t> </a:t>
            </a:r>
            <a:r>
              <a:rPr lang="en-US" sz="1600" dirty="0" err="1" smtClean="0"/>
              <a:t>tramite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quale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movimenti</a:t>
            </a:r>
            <a:r>
              <a:rPr lang="en-US" sz="1600" dirty="0" smtClean="0"/>
              <a:t> </a:t>
            </a:r>
            <a:r>
              <a:rPr lang="en-US" sz="1600" dirty="0" err="1" smtClean="0"/>
              <a:t>sociali</a:t>
            </a:r>
            <a:r>
              <a:rPr lang="en-US" sz="1600" dirty="0" smtClean="0"/>
              <a:t> </a:t>
            </a:r>
            <a:r>
              <a:rPr lang="en-US" sz="1600" dirty="0" err="1" smtClean="0"/>
              <a:t>generano</a:t>
            </a:r>
            <a:r>
              <a:rPr lang="en-US" sz="1600" dirty="0" smtClean="0"/>
              <a:t> le </a:t>
            </a:r>
            <a:r>
              <a:rPr lang="en-US" sz="1600" dirty="0" err="1" smtClean="0"/>
              <a:t>forze</a:t>
            </a:r>
            <a:r>
              <a:rPr lang="en-US" sz="1600" dirty="0" smtClean="0"/>
              <a:t> </a:t>
            </a:r>
            <a:r>
              <a:rPr lang="en-US" sz="1600" dirty="0" err="1" smtClean="0"/>
              <a:t>necessarie</a:t>
            </a:r>
            <a:r>
              <a:rPr lang="en-US" sz="1600" dirty="0" smtClean="0"/>
              <a:t> per la </a:t>
            </a:r>
            <a:r>
              <a:rPr lang="en-US" sz="1600" dirty="0" err="1" smtClean="0"/>
              <a:t>propria</a:t>
            </a:r>
            <a:r>
              <a:rPr lang="en-US" sz="1600" dirty="0" smtClean="0"/>
              <a:t> </a:t>
            </a:r>
            <a:r>
              <a:rPr lang="en-US" sz="1600" dirty="0" err="1" smtClean="0"/>
              <a:t>costruzione</a:t>
            </a:r>
            <a:r>
              <a:rPr lang="en-US" sz="1600" dirty="0" smtClean="0"/>
              <a:t> e </a:t>
            </a:r>
            <a:r>
              <a:rPr lang="en-US" sz="1600" dirty="0" err="1" smtClean="0"/>
              <a:t>conservazione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Il </a:t>
            </a:r>
            <a:r>
              <a:rPr lang="en-US" altLang="en-US" sz="4000" dirty="0" err="1" smtClean="0"/>
              <a:t>potere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dei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movimenti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sociali</a:t>
            </a:r>
            <a:r>
              <a:rPr lang="en-US" altLang="en-US" sz="4000" dirty="0" smtClean="0"/>
              <a:t> (5)</a:t>
            </a:r>
            <a:endParaRPr lang="en-US" altLang="en-US" sz="4000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 smtClean="0"/>
              <a:t>Il </a:t>
            </a:r>
            <a:r>
              <a:rPr lang="en-US" altLang="en-US" sz="2600" dirty="0" err="1" smtClean="0"/>
              <a:t>successo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dei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movimenti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dipende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da</a:t>
            </a:r>
            <a:r>
              <a:rPr lang="en-US" altLang="en-US" sz="2600" dirty="0" smtClean="0"/>
              <a:t>: </a:t>
            </a:r>
            <a:r>
              <a:rPr lang="en-US" altLang="en-US" sz="2600" dirty="0" err="1" smtClean="0"/>
              <a:t>messaggi</a:t>
            </a:r>
            <a:r>
              <a:rPr lang="en-US" altLang="en-US" sz="2600" dirty="0" smtClean="0"/>
              <a:t>, </a:t>
            </a:r>
            <a:r>
              <a:rPr lang="en-US" altLang="en-US" sz="2600" dirty="0" err="1" smtClean="0"/>
              <a:t>risorse</a:t>
            </a:r>
            <a:r>
              <a:rPr lang="en-US" altLang="en-US" sz="2600" dirty="0" smtClean="0"/>
              <a:t> e </a:t>
            </a:r>
            <a:r>
              <a:rPr lang="en-US" altLang="en-US" sz="2600" dirty="0" err="1" smtClean="0"/>
              <a:t>opportunità</a:t>
            </a:r>
            <a:r>
              <a:rPr lang="en-US" altLang="en-US" dirty="0" smtClean="0"/>
              <a:t> </a:t>
            </a:r>
            <a:r>
              <a:rPr lang="en-US" altLang="en-US" sz="2000" i="1" dirty="0" smtClean="0"/>
              <a:t>continua</a:t>
            </a:r>
            <a:endParaRPr lang="en-US" altLang="en-US" i="1" dirty="0" smtClean="0"/>
          </a:p>
          <a:p>
            <a:pPr lvl="1"/>
            <a:r>
              <a:rPr lang="en-US" altLang="en-US" dirty="0" err="1" smtClean="0"/>
              <a:t>Opportunità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politiche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06AC50F-8168-4B8F-A90E-4472144504FF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66900" y="3779044"/>
            <a:ext cx="54102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Opportunità</a:t>
            </a:r>
            <a:r>
              <a:rPr lang="en-US" b="1" dirty="0" smtClean="0"/>
              <a:t> </a:t>
            </a:r>
            <a:r>
              <a:rPr lang="en-US" b="1" dirty="0" err="1" smtClean="0"/>
              <a:t>politiche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Fattori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 a un </a:t>
            </a:r>
            <a:r>
              <a:rPr lang="en-US" dirty="0" err="1" smtClean="0"/>
              <a:t>movimento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influenzarne</a:t>
            </a:r>
            <a:r>
              <a:rPr lang="en-US" dirty="0" smtClean="0"/>
              <a:t> la </a:t>
            </a:r>
            <a:r>
              <a:rPr lang="en-US" dirty="0" err="1" smtClean="0"/>
              <a:t>nascita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successo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/>
              <a:t>Argomenti</a:t>
            </a:r>
            <a:r>
              <a:rPr lang="en-US" altLang="en-US" sz="4000" dirty="0" smtClean="0"/>
              <a:t> </a:t>
            </a:r>
            <a:r>
              <a:rPr lang="en-US" altLang="en-US" sz="4000" smtClean="0"/>
              <a:t>trattati</a:t>
            </a:r>
            <a:endParaRPr lang="en-US" altLang="en-US" sz="40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natura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strutturale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culturale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globalizzazione</a:t>
            </a:r>
            <a:r>
              <a:rPr lang="en-US" altLang="en-US" dirty="0" smtClean="0"/>
              <a:t> come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Il </a:t>
            </a:r>
            <a:r>
              <a:rPr lang="en-US" altLang="en-US" dirty="0" err="1" smtClean="0"/>
              <a:t>potere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movimenti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sociali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smtClean="0"/>
              <a:t>								</a:t>
            </a:r>
            <a:endParaRPr lang="en-US" altLang="en-US" i="1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56E082-3FEA-4C9F-9561-03E65CFB48CF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La </a:t>
            </a:r>
            <a:r>
              <a:rPr lang="en-US" altLang="en-US" sz="4000" dirty="0" err="1" smtClean="0"/>
              <a:t>natura</a:t>
            </a:r>
            <a:r>
              <a:rPr lang="en-US" altLang="en-US" sz="4000" dirty="0" smtClean="0"/>
              <a:t> del </a:t>
            </a:r>
            <a:r>
              <a:rPr lang="en-US" altLang="en-US" sz="4000" dirty="0" err="1" smtClean="0"/>
              <a:t>mutamento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strutturale</a:t>
            </a:r>
            <a:r>
              <a:rPr lang="en-US" altLang="en-US" sz="4000" dirty="0" smtClean="0"/>
              <a:t> e </a:t>
            </a:r>
            <a:r>
              <a:rPr lang="en-US" altLang="en-US" sz="4000" dirty="0" err="1" smtClean="0"/>
              <a:t>culturale</a:t>
            </a:r>
            <a:r>
              <a:rPr lang="en-US" altLang="en-US" sz="4000" dirty="0" smtClean="0"/>
              <a:t> (1)</a:t>
            </a:r>
            <a:endParaRPr lang="en-US" altLang="en-US" sz="40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natura</a:t>
            </a:r>
            <a:r>
              <a:rPr lang="en-US" altLang="en-US" dirty="0" smtClean="0"/>
              <a:t> continua e </a:t>
            </a:r>
            <a:r>
              <a:rPr lang="en-US" altLang="en-US" dirty="0" err="1" smtClean="0"/>
              <a:t>parziale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Livelli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strutturale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Conseguenze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inattese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Resistenza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conflitto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risposta</a:t>
            </a:r>
            <a:r>
              <a:rPr lang="en-US" altLang="en-US" dirty="0" smtClean="0"/>
              <a:t> al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71CEBC5-88EC-4D7D-B54C-650FCF2ABC4D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86200"/>
            <a:ext cx="2362835" cy="224793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Mutamento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Trasformazione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modelli</a:t>
            </a:r>
            <a:r>
              <a:rPr lang="en-US" dirty="0" smtClean="0"/>
              <a:t> </a:t>
            </a:r>
            <a:r>
              <a:rPr lang="en-US" dirty="0" err="1" smtClean="0"/>
              <a:t>strutturali</a:t>
            </a:r>
            <a:r>
              <a:rPr lang="en-US" dirty="0" smtClean="0"/>
              <a:t> o </a:t>
            </a:r>
            <a:r>
              <a:rPr lang="en-US" dirty="0" err="1" smtClean="0"/>
              <a:t>culturali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corso</a:t>
            </a:r>
            <a:r>
              <a:rPr lang="en-US" dirty="0" smtClean="0"/>
              <a:t> del tempo.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3886200"/>
            <a:ext cx="4648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smtClean="0"/>
              <a:t>Trend </a:t>
            </a:r>
            <a:r>
              <a:rPr lang="en-US" b="1" dirty="0" err="1" smtClean="0"/>
              <a:t>sociali</a:t>
            </a:r>
            <a:r>
              <a:rPr lang="en-US" b="1" dirty="0" smtClean="0"/>
              <a:t> (</a:t>
            </a:r>
            <a:r>
              <a:rPr lang="en-US" b="1" dirty="0" err="1" smtClean="0"/>
              <a:t>Tendenze</a:t>
            </a:r>
            <a:r>
              <a:rPr lang="en-US" b="1" dirty="0" smtClean="0"/>
              <a:t> </a:t>
            </a:r>
            <a:r>
              <a:rPr lang="en-US" b="1" dirty="0" err="1" smtClean="0"/>
              <a:t>sociali</a:t>
            </a:r>
            <a:r>
              <a:rPr lang="en-US" b="1" dirty="0" smtClean="0"/>
              <a:t>)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Orientamento</a:t>
            </a:r>
            <a:r>
              <a:rPr lang="en-US" dirty="0" smtClean="0"/>
              <a:t> </a:t>
            </a:r>
            <a:r>
              <a:rPr lang="en-US" dirty="0" err="1" smtClean="0"/>
              <a:t>assunto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numerosi</a:t>
            </a:r>
            <a:r>
              <a:rPr lang="en-US" dirty="0" smtClean="0"/>
              <a:t> </a:t>
            </a:r>
            <a:r>
              <a:rPr lang="en-US" dirty="0" err="1" smtClean="0"/>
              <a:t>individui</a:t>
            </a:r>
            <a:r>
              <a:rPr lang="en-US" dirty="0" smtClean="0"/>
              <a:t> </a:t>
            </a:r>
            <a:r>
              <a:rPr lang="en-US" dirty="0" err="1" smtClean="0"/>
              <a:t>agiscono</a:t>
            </a:r>
            <a:r>
              <a:rPr lang="en-US" dirty="0" smtClean="0"/>
              <a:t> </a:t>
            </a:r>
            <a:r>
              <a:rPr lang="en-US" dirty="0" err="1" smtClean="0"/>
              <a:t>indipendentemente</a:t>
            </a:r>
            <a:r>
              <a:rPr lang="en-US" dirty="0" smtClean="0"/>
              <a:t> ma simile.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5305425"/>
            <a:ext cx="4876800" cy="10220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Conseguenze</a:t>
            </a:r>
            <a:r>
              <a:rPr lang="en-US" b="1" dirty="0" smtClean="0"/>
              <a:t> </a:t>
            </a:r>
            <a:r>
              <a:rPr lang="en-US" b="1" dirty="0" err="1" smtClean="0"/>
              <a:t>inattese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Effetti</a:t>
            </a:r>
            <a:r>
              <a:rPr lang="en-US" dirty="0" smtClean="0"/>
              <a:t> non </a:t>
            </a:r>
            <a:r>
              <a:rPr lang="en-US" dirty="0" err="1" smtClean="0"/>
              <a:t>voluti</a:t>
            </a:r>
            <a:r>
              <a:rPr lang="en-US" dirty="0" smtClean="0"/>
              <a:t> </a:t>
            </a:r>
            <a:r>
              <a:rPr lang="en-US" dirty="0" err="1" smtClean="0"/>
              <a:t>né</a:t>
            </a:r>
            <a:r>
              <a:rPr lang="en-US" dirty="0" smtClean="0"/>
              <a:t> </a:t>
            </a:r>
            <a:r>
              <a:rPr lang="en-US" dirty="0" err="1" smtClean="0"/>
              <a:t>pianificati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azioni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La </a:t>
            </a:r>
            <a:r>
              <a:rPr lang="en-US" altLang="en-US" sz="4000" dirty="0" err="1" smtClean="0"/>
              <a:t>natura</a:t>
            </a:r>
            <a:r>
              <a:rPr lang="en-US" altLang="en-US" sz="4000" dirty="0" smtClean="0"/>
              <a:t> del </a:t>
            </a:r>
            <a:r>
              <a:rPr lang="en-US" altLang="en-US" sz="4000" dirty="0" err="1" smtClean="0"/>
              <a:t>mutamento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strutturale</a:t>
            </a:r>
            <a:r>
              <a:rPr lang="en-US" altLang="en-US" sz="4000" dirty="0" smtClean="0"/>
              <a:t> e </a:t>
            </a:r>
            <a:r>
              <a:rPr lang="en-US" altLang="en-US" sz="4000" dirty="0" err="1" smtClean="0"/>
              <a:t>culturale</a:t>
            </a:r>
            <a:r>
              <a:rPr lang="en-US" altLang="en-US" sz="4000" dirty="0" smtClean="0"/>
              <a:t> (2)</a:t>
            </a:r>
            <a:endParaRPr lang="en-US" altLang="en-US" sz="40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Cause del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r>
              <a:rPr lang="en-US" altLang="en-US" dirty="0" smtClean="0"/>
              <a:t>I </a:t>
            </a:r>
            <a:r>
              <a:rPr lang="en-US" altLang="en-US" dirty="0" err="1" smtClean="0"/>
              <a:t>fattori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materiali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materialismo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storico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tecnologia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La </a:t>
            </a:r>
            <a:r>
              <a:rPr lang="en-US" altLang="en-US" dirty="0" err="1" smtClean="0"/>
              <a:t>tecnologia</a:t>
            </a:r>
            <a:r>
              <a:rPr lang="en-US" altLang="en-US" dirty="0" smtClean="0"/>
              <a:t> ha </a:t>
            </a:r>
            <a:r>
              <a:rPr lang="en-US" altLang="en-US" dirty="0" err="1" smtClean="0"/>
              <a:t>importanti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implicazioni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poiché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Crea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nuove</a:t>
            </a:r>
            <a:r>
              <a:rPr lang="en-US" altLang="en-US" dirty="0" smtClean="0"/>
              <a:t> alternative per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società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Modifica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modelli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smtClean="0"/>
              <a:t>Produce </a:t>
            </a:r>
            <a:r>
              <a:rPr lang="en-US" altLang="en-US" dirty="0" err="1" smtClean="0"/>
              <a:t>nuovi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problemi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sociali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2D7C1E-C76B-4069-8F34-5954B5B52479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4800600"/>
            <a:ext cx="67056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Materialismo</a:t>
            </a:r>
            <a:r>
              <a:rPr lang="en-US" b="1" dirty="0" smtClean="0"/>
              <a:t> </a:t>
            </a:r>
            <a:r>
              <a:rPr lang="en-US" b="1" dirty="0" err="1" smtClean="0"/>
              <a:t>storico</a:t>
            </a:r>
            <a:endParaRPr lang="en-US" b="1" dirty="0"/>
          </a:p>
          <a:p>
            <a:pPr>
              <a:defRPr/>
            </a:pPr>
            <a:r>
              <a:rPr lang="en-US" dirty="0" smtClean="0"/>
              <a:t>Parte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dottrina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Marx, </a:t>
            </a:r>
            <a:r>
              <a:rPr lang="en-US" dirty="0" err="1" smtClean="0"/>
              <a:t>secondo</a:t>
            </a:r>
            <a:r>
              <a:rPr lang="en-US" dirty="0" smtClean="0"/>
              <a:t> cui la base </a:t>
            </a:r>
            <a:r>
              <a:rPr lang="en-US" dirty="0" err="1" smtClean="0"/>
              <a:t>economica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r>
              <a:rPr lang="en-US" dirty="0" smtClean="0"/>
              <a:t> è la </a:t>
            </a:r>
            <a:r>
              <a:rPr lang="en-US" dirty="0" err="1" smtClean="0"/>
              <a:t>principale</a:t>
            </a:r>
            <a:r>
              <a:rPr lang="en-US" dirty="0" smtClean="0"/>
              <a:t> </a:t>
            </a:r>
            <a:r>
              <a:rPr lang="en-US" dirty="0" err="1" smtClean="0"/>
              <a:t>forza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provoca</a:t>
            </a:r>
            <a:r>
              <a:rPr lang="en-US" dirty="0" smtClean="0"/>
              <a:t> </a:t>
            </a:r>
            <a:r>
              <a:rPr lang="en-US" dirty="0" err="1" smtClean="0"/>
              <a:t>mutamenti</a:t>
            </a:r>
            <a:r>
              <a:rPr lang="en-US" dirty="0" smtClean="0"/>
              <a:t> in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aspetti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vita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La </a:t>
            </a:r>
            <a:r>
              <a:rPr lang="en-US" altLang="en-US" sz="4000" dirty="0" err="1" smtClean="0"/>
              <a:t>natura</a:t>
            </a:r>
            <a:r>
              <a:rPr lang="en-US" altLang="en-US" sz="4000" dirty="0" smtClean="0"/>
              <a:t> del </a:t>
            </a:r>
            <a:r>
              <a:rPr lang="en-US" altLang="en-US" sz="4000" dirty="0" err="1" smtClean="0"/>
              <a:t>mutamento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strutturale</a:t>
            </a:r>
            <a:r>
              <a:rPr lang="en-US" altLang="en-US" sz="4000" dirty="0" smtClean="0"/>
              <a:t> e </a:t>
            </a:r>
            <a:r>
              <a:rPr lang="en-US" altLang="en-US" sz="4000" dirty="0" err="1" smtClean="0"/>
              <a:t>culturale</a:t>
            </a:r>
            <a:r>
              <a:rPr lang="en-US" altLang="en-US" sz="4000" dirty="0" smtClean="0"/>
              <a:t> (3)</a:t>
            </a:r>
            <a:endParaRPr lang="en-US" altLang="en-US" sz="40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 </a:t>
            </a:r>
            <a:r>
              <a:rPr lang="en-US" altLang="en-US" dirty="0" err="1" smtClean="0"/>
              <a:t>idee</a:t>
            </a:r>
            <a:r>
              <a:rPr lang="en-US" altLang="en-US" dirty="0" smtClean="0"/>
              <a:t> come </a:t>
            </a:r>
            <a:r>
              <a:rPr lang="en-US" altLang="en-US" dirty="0" err="1" smtClean="0"/>
              <a:t>fattori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l’etica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l’ideologia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r>
              <a:rPr lang="en-US" altLang="en-US" dirty="0" smtClean="0"/>
              <a:t>Il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contestualizzato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Quali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sono</a:t>
            </a:r>
            <a:r>
              <a:rPr lang="en-US" altLang="en-US" dirty="0" smtClean="0"/>
              <a:t> le cause del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? “</a:t>
            </a:r>
            <a:r>
              <a:rPr lang="en-US" altLang="en-US" dirty="0" err="1" smtClean="0"/>
              <a:t>Dipende</a:t>
            </a:r>
            <a:r>
              <a:rPr lang="en-US" altLang="en-US" dirty="0" smtClean="0"/>
              <a:t>”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20997CE-28FD-4F29-878B-FCD6D6DEA18B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114800"/>
            <a:ext cx="7023100" cy="163595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contextual analyses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tengono</a:t>
            </a:r>
            <a:r>
              <a:rPr lang="en-US" dirty="0" smtClean="0"/>
              <a:t> </a:t>
            </a:r>
            <a:r>
              <a:rPr lang="en-US" dirty="0" err="1" smtClean="0"/>
              <a:t>conto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</a:t>
            </a:r>
            <a:r>
              <a:rPr lang="en-US" dirty="0" err="1" smtClean="0"/>
              <a:t>specifico</a:t>
            </a:r>
            <a:r>
              <a:rPr lang="en-US" dirty="0" smtClean="0"/>
              <a:t> </a:t>
            </a:r>
            <a:r>
              <a:rPr lang="en-US" dirty="0" err="1" smtClean="0"/>
              <a:t>contesto</a:t>
            </a:r>
            <a:r>
              <a:rPr lang="en-US" dirty="0" smtClean="0"/>
              <a:t> </a:t>
            </a:r>
            <a:r>
              <a:rPr lang="en-US" dirty="0" err="1" smtClean="0"/>
              <a:t>storico</a:t>
            </a:r>
            <a:r>
              <a:rPr lang="en-US" dirty="0" smtClean="0"/>
              <a:t> e </a:t>
            </a:r>
            <a:r>
              <a:rPr lang="en-US" dirty="0" err="1" smtClean="0"/>
              <a:t>sociale</a:t>
            </a:r>
            <a:r>
              <a:rPr lang="en-US" dirty="0" smtClean="0"/>
              <a:t> in cui </a:t>
            </a:r>
            <a:r>
              <a:rPr lang="en-US" dirty="0" err="1" smtClean="0"/>
              <a:t>avviene</a:t>
            </a:r>
            <a:r>
              <a:rPr lang="en-US" dirty="0" smtClean="0"/>
              <a:t> un </a:t>
            </a:r>
            <a:r>
              <a:rPr lang="en-US" dirty="0" err="1" smtClean="0"/>
              <a:t>mutamento</a:t>
            </a:r>
            <a:r>
              <a:rPr lang="en-US" dirty="0" smtClean="0"/>
              <a:t>,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presupporre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un </a:t>
            </a:r>
            <a:r>
              <a:rPr lang="en-US" dirty="0" err="1" smtClean="0"/>
              <a:t>singolo</a:t>
            </a:r>
            <a:r>
              <a:rPr lang="en-US" dirty="0" smtClean="0"/>
              <a:t> </a:t>
            </a:r>
            <a:r>
              <a:rPr lang="en-US" dirty="0" err="1" smtClean="0"/>
              <a:t>fattore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in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globalizzazione</a:t>
            </a:r>
            <a:r>
              <a:rPr lang="en-US" altLang="en-US" dirty="0" smtClean="0"/>
              <a:t> come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 (1)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Globalizzazione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Integrare</a:t>
            </a:r>
            <a:r>
              <a:rPr lang="en-US" altLang="en-US" dirty="0" smtClean="0"/>
              <a:t> le </a:t>
            </a:r>
            <a:r>
              <a:rPr lang="en-US" altLang="en-US" dirty="0" err="1" smtClean="0"/>
              <a:t>società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r>
              <a:rPr lang="en-US" altLang="en-US" dirty="0" err="1" smtClean="0"/>
              <a:t>Origini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coloniali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prima </a:t>
            </a:r>
            <a:r>
              <a:rPr lang="en-US" altLang="en-US" dirty="0" err="1" smtClean="0"/>
              <a:t>globalizzazione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5081EB0-72A0-47EB-9D73-372D24BB1783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429000"/>
            <a:ext cx="4982210" cy="163481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Globalizzazione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Interazione</a:t>
            </a:r>
            <a:r>
              <a:rPr lang="en-US" dirty="0" smtClean="0"/>
              <a:t> o </a:t>
            </a:r>
            <a:r>
              <a:rPr lang="en-US" dirty="0" err="1" smtClean="0"/>
              <a:t>integrazione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aspetti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vita </a:t>
            </a:r>
            <a:r>
              <a:rPr lang="en-US" dirty="0" err="1" smtClean="0"/>
              <a:t>sociale</a:t>
            </a:r>
            <a:r>
              <a:rPr lang="en-US" dirty="0" smtClean="0"/>
              <a:t>, </a:t>
            </a:r>
            <a:r>
              <a:rPr lang="en-US" dirty="0" err="1" smtClean="0"/>
              <a:t>tra</a:t>
            </a:r>
            <a:r>
              <a:rPr lang="en-US" dirty="0" smtClean="0"/>
              <a:t> cui </a:t>
            </a:r>
            <a:r>
              <a:rPr lang="en-US" dirty="0" err="1" smtClean="0"/>
              <a:t>economia</a:t>
            </a:r>
            <a:r>
              <a:rPr lang="en-US" dirty="0" smtClean="0"/>
              <a:t>, </a:t>
            </a:r>
            <a:r>
              <a:rPr lang="en-US" dirty="0" err="1" smtClean="0"/>
              <a:t>cultura</a:t>
            </a:r>
            <a:r>
              <a:rPr lang="en-US" dirty="0" smtClean="0"/>
              <a:t>,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politici</a:t>
            </a:r>
            <a:r>
              <a:rPr lang="en-US" dirty="0" smtClean="0"/>
              <a:t> e </a:t>
            </a:r>
            <a:r>
              <a:rPr lang="en-US" dirty="0" err="1" smtClean="0"/>
              <a:t>popolazioni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globalizzazione</a:t>
            </a:r>
            <a:r>
              <a:rPr lang="en-US" altLang="en-US" dirty="0" smtClean="0"/>
              <a:t> come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 (2)</a:t>
            </a: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 </a:t>
            </a:r>
            <a:r>
              <a:rPr lang="en-US" altLang="en-US" dirty="0" err="1" smtClean="0"/>
              <a:t>molteplici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dimensioni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globalizzazione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contemporanea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La </a:t>
            </a:r>
            <a:r>
              <a:rPr lang="en-US" altLang="en-US" dirty="0" err="1" smtClean="0"/>
              <a:t>globalizzazione</a:t>
            </a:r>
            <a:r>
              <a:rPr lang="en-US" altLang="en-US" dirty="0" smtClean="0"/>
              <a:t> ha </a:t>
            </a:r>
            <a:r>
              <a:rPr lang="en-US" altLang="en-US" dirty="0" err="1" smtClean="0"/>
              <a:t>rilevanti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effetti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ciascuna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seguenti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aree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vita </a:t>
            </a:r>
            <a:r>
              <a:rPr lang="en-US" altLang="en-US" dirty="0" err="1" smtClean="0"/>
              <a:t>sociale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Economia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Cultura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Tecnologia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comunicazioni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Entità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transnazionali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Identità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transnazionali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Città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globali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Movimenti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globali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374BA50-17BB-417D-94D6-46B50747574B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globalizzazione</a:t>
            </a:r>
            <a:r>
              <a:rPr lang="en-US" altLang="en-US" dirty="0" smtClean="0"/>
              <a:t> come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 (3)</a:t>
            </a:r>
            <a:endParaRPr lang="en-US" alt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L’impatto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globalizzazione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cultura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struttura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potere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I </a:t>
            </a:r>
            <a:r>
              <a:rPr lang="en-US" altLang="en-US" dirty="0" err="1" smtClean="0"/>
              <a:t>limiti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globalizzazione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26CC360-EC8B-4BE6-9080-72F5D5C68099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2895600"/>
            <a:ext cx="4664710" cy="16361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Neoliberismo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Filosofia</a:t>
            </a:r>
            <a:r>
              <a:rPr lang="en-US" dirty="0" smtClean="0"/>
              <a:t> </a:t>
            </a:r>
            <a:r>
              <a:rPr lang="en-US" dirty="0" err="1" smtClean="0"/>
              <a:t>economica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favorisce</a:t>
            </a:r>
            <a:r>
              <a:rPr lang="en-US" dirty="0" smtClean="0"/>
              <a:t> </a:t>
            </a:r>
            <a:r>
              <a:rPr lang="it-IT" altLang="en-U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mercati</a:t>
            </a:r>
            <a:r>
              <a:rPr lang="en-US" dirty="0" smtClean="0"/>
              <a:t>, la </a:t>
            </a:r>
            <a:r>
              <a:rPr lang="en-US" dirty="0" err="1" smtClean="0"/>
              <a:t>liberalizzazione</a:t>
            </a:r>
            <a:r>
              <a:rPr lang="en-US" dirty="0" smtClean="0"/>
              <a:t> e la </a:t>
            </a:r>
            <a:r>
              <a:rPr lang="en-US" dirty="0" err="1" smtClean="0"/>
              <a:t>riduzione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spesa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parte del </a:t>
            </a:r>
            <a:r>
              <a:rPr lang="en-US" dirty="0" err="1" smtClean="0"/>
              <a:t>governo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 </a:t>
            </a:r>
            <a:r>
              <a:rPr lang="en-US" altLang="en-US" dirty="0" err="1" smtClean="0"/>
              <a:t>globalizzazione</a:t>
            </a:r>
            <a:r>
              <a:rPr lang="en-US" altLang="en-US" dirty="0" smtClean="0"/>
              <a:t> come </a:t>
            </a:r>
            <a:r>
              <a:rPr lang="en-US" altLang="en-US" dirty="0" err="1" smtClean="0"/>
              <a:t>mutamento</a:t>
            </a:r>
            <a:r>
              <a:rPr lang="en-US" altLang="en-US" dirty="0" smtClean="0"/>
              <a:t> (4)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9B9E30C-DCD2-472C-8AE8-6500F1814D22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/>
              <a:t>©</a:t>
            </a:r>
            <a:r>
              <a:rPr lang="en-US" altLang="en-US" dirty="0" smtClean="0"/>
              <a:t>2015, McGraw-Hill Education, </a:t>
            </a:r>
            <a:r>
              <a:rPr lang="en-US" altLang="en-US" dirty="0"/>
              <a:t>All Rights Reserved.</a:t>
            </a:r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09800"/>
            <a:ext cx="4881563" cy="351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5109</Words>
  <Application>WPS Presentation</Application>
  <PresentationFormat>On-screen Show (4:3)</PresentationFormat>
  <Paragraphs>188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13:  Il mutamento sociale: globalizzazione e movimenti sociali</vt:lpstr>
      <vt:lpstr>Argomenti trattati</vt:lpstr>
      <vt:lpstr>La natura del mutamento strutturale e culturale (1)</vt:lpstr>
      <vt:lpstr>La natura del mutamento strutturale e culturale (2)</vt:lpstr>
      <vt:lpstr>La natura del mutamento strutturale e culturale (3)</vt:lpstr>
      <vt:lpstr>La globalizzazione come mutamento (1)</vt:lpstr>
      <vt:lpstr>La globalizzazione come mutamento (2)</vt:lpstr>
      <vt:lpstr>La globalizzazione come mutamento (3)</vt:lpstr>
      <vt:lpstr>La globalizzazione come mutamento (4)</vt:lpstr>
      <vt:lpstr>Il potere dei movimenti sociali (1)</vt:lpstr>
      <vt:lpstr>Il potere dei movimenti sociali (2)</vt:lpstr>
      <vt:lpstr>Il potere dei movimenti sociali (3)</vt:lpstr>
      <vt:lpstr>Il potere dei movimenti sociali (4)</vt:lpstr>
      <vt:lpstr>Il potere dei movimenti sociali (5)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53</cp:revision>
  <dcterms:created xsi:type="dcterms:W3CDTF">2011-08-15T14:37:00Z</dcterms:created>
  <dcterms:modified xsi:type="dcterms:W3CDTF">2017-10-05T12:49:56Z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