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0"/>
  </p:notesMasterIdLst>
  <p:sldIdLst>
    <p:sldId id="256" r:id="rId3"/>
    <p:sldId id="271" r:id="rId4"/>
    <p:sldId id="273" r:id="rId5"/>
    <p:sldId id="287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5" r:id="rId17"/>
    <p:sldId id="288" r:id="rId18"/>
    <p:sldId id="28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17" d="100"/>
          <a:sy n="117" d="100"/>
        </p:scale>
        <p:origin x="-27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188B5A-35C3-44FA-98CE-7DB3E5042C1C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74E30C-D05C-4A7A-8953-D3DED1BF6ACA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16F637B-D6D4-4BF2-9D47-1FCE87A6F51C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E25BDB-1107-4E14-BC99-42679E9DA354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3186417-F7ED-4FF4-89AD-51F955FEBABE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8AAC699-3D8E-4B6D-83F6-EB06692D3E81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02F27E-CEA5-4BDC-B2EF-CBC6D8B0CB23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AC8ED-76A6-460F-8F91-A72DD1DEA079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3ACBA-52A4-45B6-A561-6FF09E5749D8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9EC0F-819C-4A19-8219-7246781F3D27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960112-1520-4DAB-8B27-C81922AA6923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46ED6C-347D-40BA-9E24-FD23A61FBFF2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8: </a:t>
            </a:r>
            <a:br>
              <a:rPr lang="en-US" dirty="0" smtClean="0"/>
            </a:br>
            <a:r>
              <a:rPr lang="en-US" dirty="0" err="1" smtClean="0"/>
              <a:t>Genere</a:t>
            </a:r>
            <a:r>
              <a:rPr lang="en-US" dirty="0" smtClean="0"/>
              <a:t> e </a:t>
            </a:r>
            <a:r>
              <a:rPr lang="en-US" dirty="0" err="1" smtClean="0"/>
              <a:t>sessualit</a:t>
            </a:r>
            <a:r>
              <a:rPr lang="it-IT" altLang="en-US" dirty="0" err="1" smtClean="0"/>
              <a:t>à</a:t>
            </a:r>
            <a:endParaRPr lang="it-IT" altLang="en-US" dirty="0" err="1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dirty="0" smtClean="0"/>
              <a:t> </a:t>
            </a:r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Cultura</a:t>
            </a:r>
            <a:r>
              <a:rPr lang="en-US" sz="4000" dirty="0" smtClean="0"/>
              <a:t>,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sesso</a:t>
            </a:r>
            <a:r>
              <a:rPr lang="en-US" dirty="0" smtClean="0"/>
              <a:t> e </a:t>
            </a:r>
            <a:r>
              <a:rPr lang="en-US" dirty="0" err="1" smtClean="0"/>
              <a:t>l’origine</a:t>
            </a:r>
            <a:r>
              <a:rPr lang="en-US" dirty="0" smtClean="0"/>
              <a:t> del </a:t>
            </a:r>
            <a:r>
              <a:rPr lang="en-US" dirty="0" err="1" smtClean="0"/>
              <a:t>patriarcato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prevale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biologia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534E724-D76F-427E-B33C-532F5B603E7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971800"/>
            <a:ext cx="4648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Stratificazione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genere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Designa</a:t>
            </a:r>
            <a:r>
              <a:rPr lang="en-US" dirty="0" smtClean="0"/>
              <a:t> la </a:t>
            </a:r>
            <a:r>
              <a:rPr lang="en-US" dirty="0" err="1" smtClean="0"/>
              <a:t>diseguale</a:t>
            </a:r>
            <a:r>
              <a:rPr lang="en-US" dirty="0" smtClean="0"/>
              <a:t> </a:t>
            </a:r>
            <a:r>
              <a:rPr lang="en-US" dirty="0" err="1" smtClean="0"/>
              <a:t>distribuzine</a:t>
            </a:r>
            <a:r>
              <a:rPr lang="en-US" dirty="0" smtClean="0"/>
              <a:t> del </a:t>
            </a:r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uomini</a:t>
            </a:r>
            <a:r>
              <a:rPr lang="en-US" dirty="0" smtClean="0"/>
              <a:t> e </a:t>
            </a:r>
            <a:r>
              <a:rPr lang="en-US" dirty="0" err="1" smtClean="0"/>
              <a:t>donne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4541044"/>
            <a:ext cx="39624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Patriarcato</a:t>
            </a:r>
            <a:endParaRPr lang="en-US" b="1" dirty="0"/>
          </a:p>
          <a:p>
            <a:pPr>
              <a:defRPr/>
            </a:pPr>
            <a:r>
              <a:rPr lang="en-US" dirty="0" smtClean="0"/>
              <a:t>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(e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stratificazione</a:t>
            </a:r>
            <a:r>
              <a:rPr lang="en-US" dirty="0" smtClean="0"/>
              <a:t>) </a:t>
            </a:r>
            <a:r>
              <a:rPr lang="en-US" dirty="0" err="1" smtClean="0"/>
              <a:t>dominato</a:t>
            </a:r>
            <a:r>
              <a:rPr lang="en-US" dirty="0" smtClean="0"/>
              <a:t> </a:t>
            </a:r>
            <a:r>
              <a:rPr lang="en-US" dirty="0" err="1" smtClean="0"/>
              <a:t>dagli</a:t>
            </a:r>
            <a:r>
              <a:rPr lang="en-US" dirty="0" smtClean="0"/>
              <a:t> </a:t>
            </a:r>
            <a:r>
              <a:rPr lang="en-US" dirty="0" err="1" smtClean="0"/>
              <a:t>uomini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Cultura</a:t>
            </a:r>
            <a:r>
              <a:rPr lang="en-US" sz="4000" dirty="0" smtClean="0"/>
              <a:t>,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Lavoro</a:t>
            </a:r>
            <a:r>
              <a:rPr lang="en-US" dirty="0" smtClean="0"/>
              <a:t> e </a:t>
            </a:r>
            <a:r>
              <a:rPr lang="en-US" dirty="0" err="1" smtClean="0"/>
              <a:t>istruzione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Educazione</a:t>
            </a:r>
            <a:r>
              <a:rPr lang="en-US" dirty="0" smtClean="0"/>
              <a:t>, </a:t>
            </a:r>
            <a:r>
              <a:rPr lang="en-US" dirty="0" err="1" smtClean="0"/>
              <a:t>lauree</a:t>
            </a:r>
            <a:r>
              <a:rPr lang="en-US" dirty="0" smtClean="0"/>
              <a:t> e </a:t>
            </a:r>
            <a:r>
              <a:rPr lang="en-US" dirty="0" err="1" smtClean="0"/>
              <a:t>occupazioni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Partecipazione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forza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discriminazione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soffitto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cristallo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41220BE-4CBC-42AF-A0EC-CE3F3D86472B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962400"/>
            <a:ext cx="4989830" cy="194352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Soffitto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cristallo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La </a:t>
            </a:r>
            <a:r>
              <a:rPr lang="en-US" dirty="0" err="1" smtClean="0"/>
              <a:t>barriera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crata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sessismo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 e\o </a:t>
            </a:r>
            <a:r>
              <a:rPr lang="en-US" dirty="0" err="1" smtClean="0"/>
              <a:t>istituzionale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impedisce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qualificate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progredire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carriera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accedere</a:t>
            </a:r>
            <a:r>
              <a:rPr lang="en-US" dirty="0" smtClean="0"/>
              <a:t> a </a:t>
            </a:r>
            <a:r>
              <a:rPr lang="en-US" dirty="0" err="1" smtClean="0"/>
              <a:t>ruoli</a:t>
            </a:r>
            <a:r>
              <a:rPr lang="en-US" dirty="0" smtClean="0"/>
              <a:t> </a:t>
            </a:r>
            <a:r>
              <a:rPr lang="en-US" dirty="0" err="1" smtClean="0"/>
              <a:t>dirigenziali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Cultura</a:t>
            </a:r>
            <a:r>
              <a:rPr lang="en-US" sz="4000" dirty="0" smtClean="0"/>
              <a:t>,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La </a:t>
            </a:r>
            <a:r>
              <a:rPr lang="en-US" sz="2500" dirty="0" err="1" smtClean="0"/>
              <a:t>difficile</a:t>
            </a:r>
            <a:r>
              <a:rPr lang="en-US" sz="2500" dirty="0" smtClean="0"/>
              <a:t> </a:t>
            </a:r>
            <a:r>
              <a:rPr lang="en-US" sz="2500" dirty="0" err="1" smtClean="0"/>
              <a:t>conciliazione</a:t>
            </a:r>
            <a:r>
              <a:rPr lang="en-US" sz="2500" dirty="0" smtClean="0"/>
              <a:t> </a:t>
            </a:r>
            <a:r>
              <a:rPr lang="en-US" sz="2500" dirty="0" err="1" smtClean="0"/>
              <a:t>tra</a:t>
            </a:r>
            <a:r>
              <a:rPr lang="en-US" sz="2500" dirty="0" smtClean="0"/>
              <a:t> vita e </a:t>
            </a:r>
            <a:r>
              <a:rPr lang="en-US" sz="2500" dirty="0" err="1" smtClean="0"/>
              <a:t>lavoro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r>
              <a:rPr lang="en-US" sz="2500" dirty="0" smtClean="0"/>
              <a:t>Il </a:t>
            </a:r>
            <a:r>
              <a:rPr lang="en-US" sz="2500" dirty="0" err="1" smtClean="0"/>
              <a:t>potere</a:t>
            </a:r>
            <a:r>
              <a:rPr lang="en-US" sz="2500" dirty="0" smtClean="0"/>
              <a:t> politico e </a:t>
            </a:r>
            <a:r>
              <a:rPr lang="en-US" sz="2500" dirty="0" err="1" smtClean="0"/>
              <a:t>il</a:t>
            </a:r>
            <a:r>
              <a:rPr lang="en-US" sz="2500" dirty="0" smtClean="0"/>
              <a:t> </a:t>
            </a:r>
            <a:r>
              <a:rPr lang="en-US" sz="2500" dirty="0" err="1" smtClean="0"/>
              <a:t>genere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r>
              <a:rPr lang="en-US" sz="2500" dirty="0" err="1" smtClean="0"/>
              <a:t>Genere</a:t>
            </a:r>
            <a:r>
              <a:rPr lang="en-US" sz="2500" dirty="0" smtClean="0"/>
              <a:t> e </a:t>
            </a:r>
            <a:r>
              <a:rPr lang="en-US" sz="2500" dirty="0" err="1" smtClean="0"/>
              <a:t>religioni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>
              <a:buNone/>
            </a:pPr>
            <a:endParaRPr lang="en-US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A78EF93-E243-414D-BC42-EE91FA036071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913584"/>
            <a:ext cx="57150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Doppia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presenza</a:t>
            </a:r>
            <a:endParaRPr lang="en-US" sz="1600" b="1" dirty="0"/>
          </a:p>
          <a:p>
            <a:pPr>
              <a:defRPr/>
            </a:pPr>
            <a:r>
              <a:rPr lang="en-US" sz="1600" dirty="0" smtClean="0"/>
              <a:t>La </a:t>
            </a:r>
            <a:r>
              <a:rPr lang="en-US" sz="1600" dirty="0" err="1" smtClean="0"/>
              <a:t>condizione</a:t>
            </a:r>
            <a:r>
              <a:rPr lang="en-US" sz="1600" dirty="0" smtClean="0"/>
              <a:t> in cui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trovano</a:t>
            </a:r>
            <a:r>
              <a:rPr lang="en-US" sz="1600" dirty="0" smtClean="0"/>
              <a:t> le </a:t>
            </a:r>
            <a:r>
              <a:rPr lang="en-US" sz="1600" dirty="0" err="1" smtClean="0"/>
              <a:t>donne</a:t>
            </a:r>
            <a:r>
              <a:rPr lang="en-US" sz="1600" dirty="0" smtClean="0"/>
              <a:t> </a:t>
            </a:r>
            <a:r>
              <a:rPr lang="en-US" sz="1600" dirty="0" err="1" smtClean="0"/>
              <a:t>occupate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hanno</a:t>
            </a:r>
            <a:r>
              <a:rPr lang="en-US" sz="1600" dirty="0" smtClean="0"/>
              <a:t> </a:t>
            </a:r>
            <a:r>
              <a:rPr lang="en-US" sz="1600" dirty="0" err="1" smtClean="0"/>
              <a:t>ancora</a:t>
            </a:r>
            <a:r>
              <a:rPr lang="en-US" sz="1600" dirty="0" smtClean="0"/>
              <a:t> la </a:t>
            </a:r>
            <a:r>
              <a:rPr lang="en-US" sz="1600" dirty="0" err="1" smtClean="0"/>
              <a:t>responsabilità</a:t>
            </a:r>
            <a:r>
              <a:rPr lang="en-US" sz="1600" dirty="0" smtClean="0"/>
              <a:t> </a:t>
            </a:r>
            <a:r>
              <a:rPr lang="en-US" sz="1600" dirty="0" err="1" smtClean="0"/>
              <a:t>primaria</a:t>
            </a:r>
            <a:r>
              <a:rPr lang="en-US" sz="1600" dirty="0" smtClean="0"/>
              <a:t> </a:t>
            </a:r>
            <a:r>
              <a:rPr lang="en-US" sz="1600" dirty="0" err="1" smtClean="0"/>
              <a:t>della</a:t>
            </a:r>
            <a:r>
              <a:rPr lang="en-US" sz="1600" dirty="0" smtClean="0"/>
              <a:t> </a:t>
            </a:r>
            <a:r>
              <a:rPr lang="en-US" sz="1600" dirty="0" err="1" smtClean="0"/>
              <a:t>cura</a:t>
            </a:r>
            <a:r>
              <a:rPr lang="en-US" sz="1600" dirty="0" smtClean="0"/>
              <a:t> </a:t>
            </a:r>
            <a:r>
              <a:rPr lang="en-US" sz="1600" dirty="0" err="1" smtClean="0"/>
              <a:t>domestica</a:t>
            </a:r>
            <a:r>
              <a:rPr lang="en-US" sz="1600" dirty="0" smtClean="0"/>
              <a:t> e </a:t>
            </a:r>
            <a:r>
              <a:rPr lang="en-US" sz="1600" dirty="0" err="1" smtClean="0"/>
              <a:t>dei</a:t>
            </a:r>
            <a:r>
              <a:rPr lang="en-US" sz="1600" dirty="0" smtClean="0"/>
              <a:t> </a:t>
            </a:r>
            <a:r>
              <a:rPr lang="en-US" sz="1600" dirty="0" err="1" smtClean="0"/>
              <a:t>figli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Cultura</a:t>
            </a:r>
            <a:r>
              <a:rPr lang="en-US" sz="4000" dirty="0" smtClean="0"/>
              <a:t>,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e </a:t>
            </a:r>
            <a:r>
              <a:rPr lang="en-US" sz="4000" dirty="0" err="1" smtClean="0"/>
              <a:t>disuguaglianze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violenza</a:t>
            </a:r>
            <a:r>
              <a:rPr lang="en-US" dirty="0" smtClean="0"/>
              <a:t> </a:t>
            </a:r>
            <a:r>
              <a:rPr lang="en-US" dirty="0" err="1" smtClean="0"/>
              <a:t>contro</a:t>
            </a:r>
            <a:r>
              <a:rPr lang="en-US" dirty="0" smtClean="0"/>
              <a:t> le </a:t>
            </a:r>
            <a:r>
              <a:rPr lang="en-US" dirty="0" err="1" smtClean="0"/>
              <a:t>donne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Violenza</a:t>
            </a:r>
            <a:r>
              <a:rPr lang="en-US" dirty="0" smtClean="0"/>
              <a:t> </a:t>
            </a:r>
            <a:r>
              <a:rPr lang="en-US" dirty="0" err="1" smtClean="0"/>
              <a:t>domestica</a:t>
            </a:r>
            <a:r>
              <a:rPr lang="en-US" dirty="0" smtClean="0"/>
              <a:t> e </a:t>
            </a:r>
            <a:r>
              <a:rPr lang="en-US" dirty="0" err="1" smtClean="0"/>
              <a:t>aggressione</a:t>
            </a:r>
            <a:r>
              <a:rPr lang="en-US" dirty="0" smtClean="0"/>
              <a:t> </a:t>
            </a:r>
            <a:r>
              <a:rPr lang="en-US" dirty="0" err="1" smtClean="0"/>
              <a:t>sessuale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violenza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contro</a:t>
            </a:r>
            <a:r>
              <a:rPr lang="en-US" dirty="0" smtClean="0"/>
              <a:t> le </a:t>
            </a:r>
            <a:r>
              <a:rPr lang="en-US" dirty="0" err="1" smtClean="0"/>
              <a:t>donne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tratta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esseri</a:t>
            </a:r>
            <a:r>
              <a:rPr lang="en-US" dirty="0" smtClean="0"/>
              <a:t> </a:t>
            </a:r>
            <a:r>
              <a:rPr lang="en-US" dirty="0" err="1" smtClean="0"/>
              <a:t>umani</a:t>
            </a:r>
            <a:r>
              <a:rPr lang="en-US" dirty="0" smtClean="0"/>
              <a:t> e la </a:t>
            </a:r>
            <a:r>
              <a:rPr lang="en-US" dirty="0" err="1" smtClean="0"/>
              <a:t>globalizzazione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Mutilazioni</a:t>
            </a:r>
            <a:r>
              <a:rPr lang="en-US" dirty="0" smtClean="0"/>
              <a:t> </a:t>
            </a:r>
            <a:r>
              <a:rPr lang="en-US" dirty="0" err="1" smtClean="0"/>
              <a:t>genitali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3807740-A7CC-4DCF-8490-B118951C618F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4343400"/>
            <a:ext cx="5492750" cy="163750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Violenza</a:t>
            </a:r>
            <a:r>
              <a:rPr lang="en-US" b="1" dirty="0" smtClean="0"/>
              <a:t> </a:t>
            </a:r>
            <a:r>
              <a:rPr lang="en-US" b="1" dirty="0" err="1" smtClean="0"/>
              <a:t>domestica</a:t>
            </a:r>
            <a:endParaRPr lang="en-US" b="1" dirty="0"/>
          </a:p>
          <a:p>
            <a:r>
              <a:rPr lang="it-IT" dirty="0"/>
              <a:t>un </a:t>
            </a:r>
            <a:r>
              <a:rPr lang="it-IT" dirty="0" smtClean="0"/>
              <a:t>comportamento violento </a:t>
            </a:r>
            <a:r>
              <a:rPr lang="it-IT" dirty="0"/>
              <a:t>che viene usato da una persona per acquisire o mantenere il potere</a:t>
            </a:r>
            <a:endParaRPr lang="it-IT" dirty="0"/>
          </a:p>
          <a:p>
            <a:r>
              <a:rPr lang="it-IT" dirty="0"/>
              <a:t>e il controllo sul proprio partner, </a:t>
            </a:r>
            <a:r>
              <a:rPr lang="it-IT" dirty="0" smtClean="0"/>
              <a:t>sessuale.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sessualità</a:t>
            </a:r>
            <a:r>
              <a:rPr lang="en-US" dirty="0" smtClean="0"/>
              <a:t> (1)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Biologia</a:t>
            </a:r>
            <a:r>
              <a:rPr lang="en-US" dirty="0" smtClean="0"/>
              <a:t>, </a:t>
            </a:r>
            <a:r>
              <a:rPr lang="en-US" dirty="0" err="1" smtClean="0"/>
              <a:t>cultura</a:t>
            </a:r>
            <a:r>
              <a:rPr lang="en-US" dirty="0" smtClean="0"/>
              <a:t> e </a:t>
            </a:r>
            <a:r>
              <a:rPr lang="en-US" dirty="0" err="1" smtClean="0"/>
              <a:t>sessualità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sessualità</a:t>
            </a:r>
            <a:r>
              <a:rPr lang="en-US" dirty="0" smtClean="0"/>
              <a:t> come </a:t>
            </a:r>
            <a:r>
              <a:rPr lang="en-US" dirty="0" err="1" smtClean="0"/>
              <a:t>costruzione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D6DC28A-9FED-4707-96C0-4F6869637740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2940685"/>
            <a:ext cx="5473065" cy="13285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sexuality</a:t>
            </a:r>
            <a:endParaRPr lang="en-US" b="1" dirty="0"/>
          </a:p>
          <a:p>
            <a:r>
              <a:rPr lang="it-IT" dirty="0"/>
              <a:t>I</a:t>
            </a:r>
            <a:r>
              <a:rPr lang="it-IT" dirty="0" smtClean="0"/>
              <a:t> </a:t>
            </a:r>
            <a:r>
              <a:rPr lang="it-IT" dirty="0"/>
              <a:t>desideri, </a:t>
            </a:r>
            <a:r>
              <a:rPr lang="it-IT" dirty="0" smtClean="0"/>
              <a:t>dei </a:t>
            </a:r>
            <a:r>
              <a:rPr lang="it-IT" dirty="0"/>
              <a:t>comportamenti e l’identità sessuale</a:t>
            </a:r>
            <a:endParaRPr lang="it-IT" dirty="0"/>
          </a:p>
          <a:p>
            <a:r>
              <a:rPr lang="it-IT" dirty="0"/>
              <a:t>di una persona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267200"/>
            <a:ext cx="46482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Tabù</a:t>
            </a:r>
            <a:r>
              <a:rPr lang="en-US" b="1" dirty="0" smtClean="0"/>
              <a:t> </a:t>
            </a:r>
            <a:r>
              <a:rPr lang="en-US" b="1" dirty="0" err="1" smtClean="0"/>
              <a:t>dell’incesto</a:t>
            </a:r>
            <a:endParaRPr lang="en-US" b="1" dirty="0"/>
          </a:p>
          <a:p>
            <a:r>
              <a:rPr lang="it-IT" dirty="0"/>
              <a:t>una norma </a:t>
            </a:r>
            <a:r>
              <a:rPr lang="it-IT" dirty="0" smtClean="0"/>
              <a:t>che vieta </a:t>
            </a:r>
            <a:r>
              <a:rPr lang="it-IT" dirty="0"/>
              <a:t>relazioni sessuali tra determinati </a:t>
            </a:r>
            <a:r>
              <a:rPr lang="it-IT" dirty="0" smtClean="0"/>
              <a:t>parenti.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sessualità</a:t>
            </a:r>
            <a:r>
              <a:rPr lang="en-US" dirty="0" smtClean="0"/>
              <a:t> (3)</a:t>
            </a:r>
            <a:endParaRPr 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identità</a:t>
            </a:r>
            <a:r>
              <a:rPr lang="en-US" dirty="0" smtClean="0"/>
              <a:t> </a:t>
            </a:r>
            <a:r>
              <a:rPr lang="en-US" dirty="0" err="1" smtClean="0"/>
              <a:t>sessuali</a:t>
            </a:r>
            <a:endParaRPr lang="en-US" dirty="0" smtClean="0"/>
          </a:p>
          <a:p>
            <a:pPr lvl="2"/>
            <a:r>
              <a:rPr lang="en-US" dirty="0" err="1" smtClean="0"/>
              <a:t>Eterosessuale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Omosessuale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Bisessuale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Asessuali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B447AF7-80A2-4687-9156-632FFE269C4F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2176462"/>
            <a:ext cx="43434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Identità</a:t>
            </a:r>
            <a:r>
              <a:rPr lang="en-US" b="1" dirty="0" smtClean="0"/>
              <a:t> </a:t>
            </a:r>
            <a:r>
              <a:rPr lang="en-US" b="1" dirty="0" err="1" smtClean="0"/>
              <a:t>sessuale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dirty="0" smtClean="0"/>
              <a:t>o </a:t>
            </a:r>
            <a:r>
              <a:rPr lang="en-US" i="1" dirty="0" err="1" smtClean="0"/>
              <a:t>orientamento</a:t>
            </a:r>
            <a:r>
              <a:rPr lang="en-US" i="1" dirty="0" smtClean="0"/>
              <a:t> </a:t>
            </a:r>
            <a:r>
              <a:rPr lang="en-US" i="1" dirty="0" err="1" smtClean="0"/>
              <a:t>sessuale</a:t>
            </a:r>
            <a:r>
              <a:rPr lang="en-US" i="1" dirty="0" smtClean="0"/>
              <a:t>)</a:t>
            </a:r>
            <a:endParaRPr lang="en-US" b="1" dirty="0"/>
          </a:p>
          <a:p>
            <a:r>
              <a:rPr lang="it-IT" dirty="0" smtClean="0"/>
              <a:t>Designa il nostro </a:t>
            </a:r>
            <a:r>
              <a:rPr lang="it-IT" dirty="0"/>
              <a:t>Sé in relazione al tipo di attrazione sessuale che proviamo nei </a:t>
            </a:r>
            <a:r>
              <a:rPr lang="it-IT" dirty="0" smtClean="0"/>
              <a:t>confronti degli altri.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69627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sessualità</a:t>
            </a:r>
            <a:r>
              <a:rPr lang="en-US" dirty="0" smtClean="0"/>
              <a:t> (4)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L’invenzione</a:t>
            </a:r>
            <a:r>
              <a:rPr lang="en-US" sz="2400" dirty="0" smtClean="0"/>
              <a:t> </a:t>
            </a:r>
            <a:r>
              <a:rPr lang="en-US" sz="2400" dirty="0" err="1" smtClean="0"/>
              <a:t>degli</a:t>
            </a:r>
            <a:r>
              <a:rPr lang="en-US" sz="2400" dirty="0" smtClean="0"/>
              <a:t> </a:t>
            </a:r>
            <a:r>
              <a:rPr lang="en-US" sz="2400" dirty="0" err="1" smtClean="0"/>
              <a:t>eterosessuali</a:t>
            </a:r>
            <a:r>
              <a:rPr lang="en-US" sz="2400" dirty="0" smtClean="0"/>
              <a:t> e </a:t>
            </a:r>
            <a:r>
              <a:rPr lang="en-US" sz="2400" dirty="0" err="1" smtClean="0"/>
              <a:t>degli</a:t>
            </a:r>
            <a:r>
              <a:rPr lang="en-US" sz="2400" dirty="0" smtClean="0"/>
              <a:t> </a:t>
            </a:r>
            <a:r>
              <a:rPr lang="en-US" sz="2400" dirty="0" err="1" smtClean="0"/>
              <a:t>omosessuali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err="1" smtClean="0"/>
              <a:t>Bisessualità</a:t>
            </a:r>
            <a:r>
              <a:rPr lang="en-US" sz="2400" dirty="0" smtClean="0"/>
              <a:t> e </a:t>
            </a:r>
            <a:r>
              <a:rPr lang="en-US" sz="2400" dirty="0" err="1" smtClean="0"/>
              <a:t>asessualità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err="1" smtClean="0"/>
              <a:t>Identità</a:t>
            </a:r>
            <a:r>
              <a:rPr lang="en-US" sz="2400" dirty="0" smtClean="0"/>
              <a:t> </a:t>
            </a:r>
            <a:r>
              <a:rPr lang="en-US" sz="2400" dirty="0" err="1" smtClean="0"/>
              <a:t>sessuali</a:t>
            </a:r>
            <a:r>
              <a:rPr lang="en-US" sz="2400" dirty="0" smtClean="0"/>
              <a:t> e </a:t>
            </a:r>
            <a:r>
              <a:rPr lang="en-US" sz="2400" dirty="0" err="1" smtClean="0"/>
              <a:t>disuguaglianze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2"/>
            <a:r>
              <a:rPr lang="en-US" dirty="0" err="1" smtClean="0"/>
              <a:t>Eterosessismo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Omofobia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37F7E0F-B5EA-4231-90BB-14F9680C6AA5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59100" y="3761740"/>
            <a:ext cx="5562600" cy="11915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Eterosessismo</a:t>
            </a:r>
            <a:endParaRPr lang="en-US" sz="1600" b="1" dirty="0"/>
          </a:p>
          <a:p>
            <a:r>
              <a:rPr lang="it-IT" sz="1600" dirty="0" smtClean="0"/>
              <a:t>Un insieme </a:t>
            </a:r>
            <a:r>
              <a:rPr lang="it-IT" sz="1600" dirty="0"/>
              <a:t>di atteggiamenti e di comportamenti che indica la convinzione </a:t>
            </a:r>
            <a:r>
              <a:rPr lang="it-IT" sz="1600" dirty="0" smtClean="0"/>
              <a:t>che tutti siano eterosessuali.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953000"/>
            <a:ext cx="54864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Omofobia</a:t>
            </a:r>
            <a:endParaRPr lang="en-US" sz="1600" b="1" dirty="0"/>
          </a:p>
          <a:p>
            <a:r>
              <a:rPr lang="en-US" sz="1600" dirty="0"/>
              <a:t>D</a:t>
            </a:r>
            <a:r>
              <a:rPr lang="it-IT" sz="1600" dirty="0" err="1" smtClean="0"/>
              <a:t>isapprovazione</a:t>
            </a:r>
            <a:r>
              <a:rPr lang="it-IT" sz="1600" dirty="0" smtClean="0"/>
              <a:t> e paura </a:t>
            </a:r>
            <a:r>
              <a:rPr lang="it-IT" sz="1600" dirty="0"/>
              <a:t>nei confronti</a:t>
            </a:r>
            <a:endParaRPr lang="it-IT" sz="1600" dirty="0"/>
          </a:p>
          <a:p>
            <a:r>
              <a:rPr lang="it-IT" sz="1600" dirty="0"/>
              <a:t>degli LGBT, </a:t>
            </a:r>
            <a:r>
              <a:rPr lang="it-IT" sz="1600" dirty="0" smtClean="0"/>
              <a:t>che sfocia </a:t>
            </a:r>
            <a:r>
              <a:rPr lang="it-IT" sz="1600" dirty="0"/>
              <a:t>spesso </a:t>
            </a:r>
            <a:r>
              <a:rPr lang="it-IT" sz="1600" dirty="0" smtClean="0"/>
              <a:t>in </a:t>
            </a:r>
            <a:r>
              <a:rPr lang="it-IT" sz="1600" dirty="0"/>
              <a:t>ostilità e </a:t>
            </a:r>
            <a:r>
              <a:rPr lang="it-IT" sz="1600" dirty="0" smtClean="0"/>
              <a:t>discriminazione.</a:t>
            </a:r>
            <a:endParaRPr lang="en-US" sz="16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err="1" smtClean="0"/>
              <a:t>Contrastare</a:t>
            </a:r>
            <a:r>
              <a:rPr lang="en-US" sz="3400" dirty="0" smtClean="0"/>
              <a:t> le </a:t>
            </a:r>
            <a:r>
              <a:rPr lang="en-US" sz="3400" dirty="0" err="1" smtClean="0"/>
              <a:t>disuguaglianze</a:t>
            </a:r>
            <a:r>
              <a:rPr lang="en-US" sz="3400" dirty="0" smtClean="0"/>
              <a:t> </a:t>
            </a:r>
            <a:r>
              <a:rPr lang="en-US" sz="3400" dirty="0" err="1" smtClean="0"/>
              <a:t>basate</a:t>
            </a:r>
            <a:r>
              <a:rPr lang="en-US" sz="3400" dirty="0" smtClean="0"/>
              <a:t> </a:t>
            </a:r>
            <a:r>
              <a:rPr lang="en-US" sz="3400" dirty="0" err="1" smtClean="0"/>
              <a:t>sul</a:t>
            </a:r>
            <a:r>
              <a:rPr lang="en-US" sz="3400" dirty="0" smtClean="0"/>
              <a:t> </a:t>
            </a:r>
            <a:r>
              <a:rPr lang="en-US" sz="3400" dirty="0" err="1" smtClean="0"/>
              <a:t>genere</a:t>
            </a:r>
            <a:r>
              <a:rPr lang="en-US" sz="3400" dirty="0" smtClean="0"/>
              <a:t> e </a:t>
            </a:r>
            <a:r>
              <a:rPr lang="en-US" sz="3400" dirty="0" err="1" smtClean="0"/>
              <a:t>sull’orientamento</a:t>
            </a:r>
            <a:r>
              <a:rPr lang="en-US" sz="3400" dirty="0" smtClean="0"/>
              <a:t> </a:t>
            </a:r>
            <a:r>
              <a:rPr lang="en-US" sz="3400" dirty="0" err="1" smtClean="0"/>
              <a:t>sessuale</a:t>
            </a:r>
            <a:endParaRPr lang="en-US" sz="3400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genere</a:t>
            </a:r>
            <a:r>
              <a:rPr lang="en-US" dirty="0" smtClean="0"/>
              <a:t> in </a:t>
            </a:r>
            <a:r>
              <a:rPr lang="en-US" dirty="0" err="1" smtClean="0"/>
              <a:t>sociologia</a:t>
            </a:r>
            <a:endParaRPr lang="en-US" dirty="0" smtClean="0"/>
          </a:p>
          <a:p>
            <a:pPr lvl="1"/>
            <a:r>
              <a:rPr lang="en-US" sz="2400" dirty="0" smtClean="0"/>
              <a:t>La </a:t>
            </a:r>
            <a:r>
              <a:rPr lang="en-US" sz="2400" dirty="0" err="1" smtClean="0"/>
              <a:t>stratificazione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genere</a:t>
            </a:r>
            <a:r>
              <a:rPr lang="en-US" sz="2400" dirty="0" smtClean="0"/>
              <a:t> come </a:t>
            </a:r>
            <a:r>
              <a:rPr lang="en-US" sz="2400" dirty="0" err="1" smtClean="0"/>
              <a:t>elemento</a:t>
            </a:r>
            <a:r>
              <a:rPr lang="en-US" sz="2400" dirty="0" smtClean="0"/>
              <a:t> </a:t>
            </a:r>
            <a:r>
              <a:rPr lang="en-US" sz="2400" dirty="0" err="1" smtClean="0"/>
              <a:t>funzionale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/>
            <a:r>
              <a:rPr lang="en-US" sz="2400" dirty="0" smtClean="0"/>
              <a:t>La </a:t>
            </a:r>
            <a:r>
              <a:rPr lang="en-US" sz="2400" dirty="0" err="1" smtClean="0"/>
              <a:t>teoria</a:t>
            </a:r>
            <a:r>
              <a:rPr lang="en-US" sz="2400" dirty="0" smtClean="0"/>
              <a:t> </a:t>
            </a:r>
            <a:r>
              <a:rPr lang="en-US" sz="2400" dirty="0" err="1" smtClean="0"/>
              <a:t>femminista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dirty="0" err="1" smtClean="0"/>
              <a:t>L’attivismo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donne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L’attivismo</a:t>
            </a:r>
            <a:r>
              <a:rPr lang="en-US" dirty="0" smtClean="0"/>
              <a:t> LGBT.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CFF8374-527D-43BA-B95A-C32E5500F892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3276600"/>
            <a:ext cx="3429000" cy="194150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Femminismo</a:t>
            </a:r>
            <a:endParaRPr lang="en-US" b="1" dirty="0"/>
          </a:p>
          <a:p>
            <a:r>
              <a:rPr lang="it-IT" dirty="0"/>
              <a:t>U</a:t>
            </a:r>
            <a:r>
              <a:rPr lang="it-IT" dirty="0" smtClean="0"/>
              <a:t>na </a:t>
            </a:r>
            <a:r>
              <a:rPr lang="it-IT" dirty="0"/>
              <a:t>filosofia che promuove l’eguaglianza sociale, politica</a:t>
            </a:r>
            <a:endParaRPr lang="it-IT" dirty="0"/>
          </a:p>
          <a:p>
            <a:r>
              <a:rPr lang="it-IT" dirty="0"/>
              <a:t>ed economica tra uomini e </a:t>
            </a:r>
            <a:r>
              <a:rPr lang="it-IT" dirty="0" smtClean="0"/>
              <a:t>donne.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Genere</a:t>
            </a:r>
            <a:r>
              <a:rPr lang="en-US" dirty="0" smtClean="0"/>
              <a:t> e </a:t>
            </a:r>
            <a:r>
              <a:rPr lang="en-US" dirty="0" err="1" smtClean="0"/>
              <a:t>sessualità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Biologia</a:t>
            </a:r>
            <a:r>
              <a:rPr lang="en-US" dirty="0" smtClean="0"/>
              <a:t> e </a:t>
            </a:r>
            <a:r>
              <a:rPr lang="en-US" dirty="0" err="1" smtClean="0"/>
              <a:t>cultura</a:t>
            </a:r>
            <a:r>
              <a:rPr lang="en-US" dirty="0" smtClean="0"/>
              <a:t>: </a:t>
            </a:r>
            <a:r>
              <a:rPr lang="en-US" dirty="0" err="1" smtClean="0"/>
              <a:t>sesso</a:t>
            </a:r>
            <a:r>
              <a:rPr lang="en-US" dirty="0" smtClean="0"/>
              <a:t> e </a:t>
            </a:r>
            <a:r>
              <a:rPr lang="en-US" dirty="0" err="1" smtClean="0"/>
              <a:t>genere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socializzazione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contesto</a:t>
            </a:r>
            <a:r>
              <a:rPr lang="en-US" dirty="0" smtClean="0"/>
              <a:t> </a:t>
            </a:r>
            <a:r>
              <a:rPr lang="en-US" dirty="0" err="1" smtClean="0"/>
              <a:t>culturale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Cultura</a:t>
            </a:r>
            <a:r>
              <a:rPr lang="en-US" dirty="0" smtClean="0"/>
              <a:t>, </a:t>
            </a:r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disuguaglianze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sessualità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Contrastare</a:t>
            </a:r>
            <a:r>
              <a:rPr lang="en-US" dirty="0" smtClean="0"/>
              <a:t> le </a:t>
            </a:r>
            <a:r>
              <a:rPr lang="en-US" dirty="0" err="1" smtClean="0"/>
              <a:t>disuguaglianze</a:t>
            </a:r>
            <a:r>
              <a:rPr lang="en-US" dirty="0" smtClean="0"/>
              <a:t> </a:t>
            </a:r>
            <a:r>
              <a:rPr lang="en-US" dirty="0" err="1" smtClean="0"/>
              <a:t>basate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e </a:t>
            </a:r>
            <a:r>
              <a:rPr lang="en-US" dirty="0" err="1" smtClean="0"/>
              <a:t>sull’orientamento</a:t>
            </a:r>
            <a:r>
              <a:rPr lang="en-US" dirty="0" smtClean="0"/>
              <a:t> </a:t>
            </a:r>
            <a:r>
              <a:rPr lang="en-US" dirty="0" err="1" smtClean="0"/>
              <a:t>sessuale</a:t>
            </a:r>
            <a:r>
              <a:rPr lang="en-US" dirty="0" smtClean="0"/>
              <a:t>.								</a:t>
            </a:r>
            <a:endParaRPr lang="en-US" i="1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0EE3807-7822-4964-8B1E-B71AD729920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Biologia</a:t>
            </a:r>
            <a:r>
              <a:rPr lang="en-US" sz="4000" dirty="0" smtClean="0"/>
              <a:t> and </a:t>
            </a:r>
            <a:r>
              <a:rPr lang="en-US" sz="4000" dirty="0" err="1" smtClean="0"/>
              <a:t>Cultura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err="1" smtClean="0"/>
              <a:t>Sesso</a:t>
            </a:r>
            <a:r>
              <a:rPr lang="en-US" sz="4000" dirty="0" smtClean="0"/>
              <a:t> e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sesso</a:t>
            </a:r>
            <a:r>
              <a:rPr lang="en-US" dirty="0" smtClean="0"/>
              <a:t> (</a:t>
            </a:r>
            <a:r>
              <a:rPr lang="en-US" dirty="0" err="1" smtClean="0"/>
              <a:t>biologico</a:t>
            </a:r>
            <a:r>
              <a:rPr lang="en-US" dirty="0" smtClean="0"/>
              <a:t>).</a:t>
            </a:r>
            <a:endParaRPr lang="en-US" dirty="0" smtClean="0"/>
          </a:p>
          <a:p>
            <a:pPr lvl="2"/>
            <a:r>
              <a:rPr lang="en-US" dirty="0" err="1" smtClean="0"/>
              <a:t>Caratteri</a:t>
            </a:r>
            <a:r>
              <a:rPr lang="en-US" dirty="0" smtClean="0"/>
              <a:t> </a:t>
            </a:r>
            <a:r>
              <a:rPr lang="en-US" dirty="0" err="1" smtClean="0"/>
              <a:t>sessuali</a:t>
            </a:r>
            <a:r>
              <a:rPr lang="en-US" dirty="0" smtClean="0"/>
              <a:t> </a:t>
            </a:r>
            <a:r>
              <a:rPr lang="en-US" dirty="0" err="1" smtClean="0"/>
              <a:t>primari</a:t>
            </a:r>
            <a:r>
              <a:rPr lang="en-US" dirty="0" smtClean="0"/>
              <a:t> — </a:t>
            </a:r>
            <a:r>
              <a:rPr lang="en-US" dirty="0" err="1" smtClean="0"/>
              <a:t>direttamente</a:t>
            </a:r>
            <a:r>
              <a:rPr lang="en-US" dirty="0" smtClean="0"/>
              <a:t> </a:t>
            </a:r>
            <a:r>
              <a:rPr lang="en-US" dirty="0" err="1" smtClean="0"/>
              <a:t>coinvolti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riproduzione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Caratterin</a:t>
            </a:r>
            <a:r>
              <a:rPr lang="en-US" dirty="0" smtClean="0"/>
              <a:t> </a:t>
            </a:r>
            <a:r>
              <a:rPr lang="en-US" dirty="0" err="1" smtClean="0"/>
              <a:t>sessuali</a:t>
            </a:r>
            <a:r>
              <a:rPr lang="en-US" dirty="0" smtClean="0"/>
              <a:t> </a:t>
            </a:r>
            <a:r>
              <a:rPr lang="en-US" dirty="0" err="1" smtClean="0"/>
              <a:t>secondari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limiti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biologia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C49DD73-9AD3-4488-B63D-C8122125C7C2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008438"/>
            <a:ext cx="48768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Sesso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La </a:t>
            </a:r>
            <a:r>
              <a:rPr lang="en-US" dirty="0" err="1" smtClean="0"/>
              <a:t>distinzione</a:t>
            </a:r>
            <a:r>
              <a:rPr lang="en-US" dirty="0" smtClean="0"/>
              <a:t> </a:t>
            </a:r>
            <a:r>
              <a:rPr lang="en-US" dirty="0" err="1" smtClean="0"/>
              <a:t>biologica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maschi</a:t>
            </a:r>
            <a:r>
              <a:rPr lang="en-US" dirty="0" smtClean="0"/>
              <a:t> e </a:t>
            </a:r>
            <a:r>
              <a:rPr lang="en-US" dirty="0" err="1" smtClean="0"/>
              <a:t>femmine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151755"/>
            <a:ext cx="4876165" cy="13274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Genere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Le </a:t>
            </a:r>
            <a:r>
              <a:rPr lang="en-US" dirty="0" err="1" smtClean="0"/>
              <a:t>aspettative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</a:t>
            </a:r>
            <a:r>
              <a:rPr lang="en-US" dirty="0" err="1" smtClean="0"/>
              <a:t>socialmente</a:t>
            </a:r>
            <a:r>
              <a:rPr lang="en-US" dirty="0" smtClean="0"/>
              <a:t> </a:t>
            </a:r>
            <a:r>
              <a:rPr lang="en-US" dirty="0" err="1" smtClean="0"/>
              <a:t>costruite</a:t>
            </a:r>
            <a:r>
              <a:rPr lang="en-US" dirty="0" smtClean="0"/>
              <a:t>, associate </a:t>
            </a:r>
            <a:r>
              <a:rPr lang="en-US" dirty="0" err="1" smtClean="0"/>
              <a:t>all’essere</a:t>
            </a:r>
            <a:r>
              <a:rPr lang="en-US" dirty="0" smtClean="0"/>
              <a:t> </a:t>
            </a:r>
            <a:r>
              <a:rPr lang="en-US" dirty="0" err="1" smtClean="0"/>
              <a:t>uomo</a:t>
            </a:r>
            <a:r>
              <a:rPr lang="en-US" dirty="0" smtClean="0"/>
              <a:t> o donna.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4008755"/>
            <a:ext cx="2743200" cy="224781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Persone</a:t>
            </a:r>
            <a:r>
              <a:rPr lang="en-US" b="1" dirty="0" smtClean="0"/>
              <a:t> </a:t>
            </a:r>
            <a:r>
              <a:rPr lang="en-US" b="1" dirty="0" err="1" smtClean="0"/>
              <a:t>intersessuate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nate</a:t>
            </a:r>
            <a:r>
              <a:rPr lang="en-US" dirty="0" smtClean="0"/>
              <a:t> con </a:t>
            </a:r>
            <a:r>
              <a:rPr lang="en-US" dirty="0" err="1" smtClean="0"/>
              <a:t>un’anatomia</a:t>
            </a:r>
            <a:r>
              <a:rPr lang="en-US" dirty="0" smtClean="0"/>
              <a:t> </a:t>
            </a:r>
            <a:r>
              <a:rPr lang="en-US" dirty="0" err="1" smtClean="0"/>
              <a:t>sessuale</a:t>
            </a:r>
            <a:r>
              <a:rPr lang="en-US" dirty="0" smtClean="0"/>
              <a:t> o </a:t>
            </a:r>
            <a:r>
              <a:rPr lang="en-US" dirty="0" err="1" smtClean="0"/>
              <a:t>riproduttiva</a:t>
            </a:r>
            <a:r>
              <a:rPr lang="en-US" dirty="0" smtClean="0"/>
              <a:t> </a:t>
            </a:r>
            <a:r>
              <a:rPr lang="en-US" dirty="0" err="1" smtClean="0"/>
              <a:t>ambigua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Biologia</a:t>
            </a:r>
            <a:r>
              <a:rPr lang="en-US" sz="4000" dirty="0" smtClean="0"/>
              <a:t> and </a:t>
            </a:r>
            <a:r>
              <a:rPr lang="en-US" sz="4000" dirty="0" err="1" smtClean="0"/>
              <a:t>Cultura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err="1" smtClean="0"/>
              <a:t>Sesso</a:t>
            </a:r>
            <a:r>
              <a:rPr lang="en-US" sz="4000" dirty="0" smtClean="0"/>
              <a:t> e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genere</a:t>
            </a:r>
            <a:r>
              <a:rPr lang="en-US" dirty="0" smtClean="0"/>
              <a:t> come </a:t>
            </a:r>
            <a:r>
              <a:rPr lang="en-US" dirty="0" err="1" smtClean="0"/>
              <a:t>costruzione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diverse </a:t>
            </a:r>
            <a:r>
              <a:rPr lang="en-US" dirty="0" err="1" smtClean="0"/>
              <a:t>epoche</a:t>
            </a:r>
            <a:r>
              <a:rPr lang="en-US" dirty="0" smtClean="0"/>
              <a:t> </a:t>
            </a:r>
            <a:r>
              <a:rPr lang="en-US" dirty="0" err="1" smtClean="0"/>
              <a:t>storiche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differenti</a:t>
            </a:r>
            <a:r>
              <a:rPr lang="en-US" dirty="0" smtClean="0"/>
              <a:t> culture.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ACCAD4-850C-480E-840F-1C3EE5D95157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Biologia</a:t>
            </a:r>
            <a:r>
              <a:rPr lang="en-US" sz="4000" dirty="0" smtClean="0"/>
              <a:t> and </a:t>
            </a:r>
            <a:r>
              <a:rPr lang="en-US" sz="4000" dirty="0" err="1" smtClean="0"/>
              <a:t>Cultura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err="1" smtClean="0"/>
              <a:t>Sesso</a:t>
            </a:r>
            <a:r>
              <a:rPr lang="en-US" sz="4000" dirty="0" smtClean="0"/>
              <a:t> e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e </a:t>
            </a:r>
            <a:r>
              <a:rPr lang="en-US" dirty="0" err="1" smtClean="0"/>
              <a:t>persone</a:t>
            </a:r>
            <a:r>
              <a:rPr lang="en-US" dirty="0" smtClean="0"/>
              <a:t> transgender</a:t>
            </a:r>
            <a:endParaRPr lang="en-US" dirty="0" smtClean="0"/>
          </a:p>
          <a:p>
            <a:pPr lvl="2"/>
            <a:r>
              <a:rPr lang="en-US" dirty="0" err="1" smtClean="0"/>
              <a:t>Espressività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: la </a:t>
            </a:r>
            <a:r>
              <a:rPr lang="en-US" dirty="0" err="1" smtClean="0"/>
              <a:t>comunicazione</a:t>
            </a:r>
            <a:r>
              <a:rPr lang="en-US" dirty="0" smtClean="0"/>
              <a:t> </a:t>
            </a:r>
            <a:r>
              <a:rPr lang="en-US" dirty="0" err="1" smtClean="0"/>
              <a:t>dell’identità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altre</a:t>
            </a:r>
            <a:r>
              <a:rPr lang="en-US" dirty="0" smtClean="0"/>
              <a:t>,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, </a:t>
            </a:r>
            <a:r>
              <a:rPr lang="en-US" dirty="0" err="1" smtClean="0"/>
              <a:t>vestiti</a:t>
            </a:r>
            <a:r>
              <a:rPr lang="en-US" dirty="0" smtClean="0"/>
              <a:t>, </a:t>
            </a:r>
            <a:r>
              <a:rPr lang="en-US" dirty="0" err="1" smtClean="0"/>
              <a:t>acconciature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altro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C0C9285-BF73-4F0D-91BA-46E4F35D433B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505200"/>
            <a:ext cx="51054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Persone</a:t>
            </a:r>
            <a:r>
              <a:rPr lang="en-US" b="1" dirty="0" smtClean="0"/>
              <a:t> transgender 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Individui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indentificano</a:t>
            </a:r>
            <a:r>
              <a:rPr lang="en-US" dirty="0" smtClean="0"/>
              <a:t> con un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diverso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sesso</a:t>
            </a:r>
            <a:r>
              <a:rPr lang="en-US" dirty="0" smtClean="0"/>
              <a:t> </a:t>
            </a:r>
            <a:r>
              <a:rPr lang="en-US" dirty="0" err="1" smtClean="0"/>
              <a:t>biologico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4708525"/>
            <a:ext cx="5094605" cy="16344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Transessuale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ricorrono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interventi</a:t>
            </a:r>
            <a:r>
              <a:rPr lang="en-US" dirty="0" smtClean="0"/>
              <a:t> </a:t>
            </a:r>
            <a:r>
              <a:rPr lang="en-US" dirty="0" err="1" smtClean="0"/>
              <a:t>chirurgici</a:t>
            </a:r>
            <a:r>
              <a:rPr lang="en-US" dirty="0" smtClean="0"/>
              <a:t> per </a:t>
            </a:r>
            <a:r>
              <a:rPr lang="en-US" dirty="0" err="1" smtClean="0"/>
              <a:t>adeguare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sesso</a:t>
            </a:r>
            <a:r>
              <a:rPr lang="en-US" dirty="0" smtClean="0"/>
              <a:t> </a:t>
            </a:r>
            <a:r>
              <a:rPr lang="en-US" dirty="0" err="1" smtClean="0"/>
              <a:t>biologico</a:t>
            </a:r>
            <a:r>
              <a:rPr lang="en-US" dirty="0" smtClean="0"/>
              <a:t> al </a:t>
            </a:r>
            <a:r>
              <a:rPr lang="en-US" dirty="0" err="1" smtClean="0"/>
              <a:t>genere</a:t>
            </a:r>
            <a:r>
              <a:rPr lang="en-US" dirty="0" smtClean="0"/>
              <a:t> verso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identificano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Biologia</a:t>
            </a:r>
            <a:r>
              <a:rPr lang="en-US" sz="4000" dirty="0" smtClean="0"/>
              <a:t> and </a:t>
            </a:r>
            <a:r>
              <a:rPr lang="en-US" sz="4000" dirty="0" err="1" smtClean="0"/>
              <a:t>Cultura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err="1" smtClean="0"/>
              <a:t>Sesso</a:t>
            </a:r>
            <a:r>
              <a:rPr lang="en-US" sz="4000" dirty="0" smtClean="0"/>
              <a:t> e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(4)</a:t>
            </a:r>
            <a:endParaRPr lang="en-US" sz="40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Maschilità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Differenze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e </a:t>
            </a:r>
            <a:r>
              <a:rPr lang="en-US" dirty="0" err="1" smtClean="0"/>
              <a:t>potere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Sessismo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AD101F4-7F7F-4592-9498-0811304CA47E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886200"/>
            <a:ext cx="54864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Sessismo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L’ideologia</a:t>
            </a:r>
            <a:r>
              <a:rPr lang="en-US" dirty="0" smtClean="0"/>
              <a:t> </a:t>
            </a:r>
            <a:r>
              <a:rPr lang="en-US" dirty="0" err="1" smtClean="0"/>
              <a:t>secondo</a:t>
            </a:r>
            <a:r>
              <a:rPr lang="en-US" dirty="0" smtClean="0"/>
              <a:t> la </a:t>
            </a:r>
            <a:r>
              <a:rPr lang="en-US" dirty="0" err="1" smtClean="0"/>
              <a:t>quale</a:t>
            </a:r>
            <a:r>
              <a:rPr lang="en-US" dirty="0" smtClean="0"/>
              <a:t> un </a:t>
            </a:r>
            <a:r>
              <a:rPr lang="en-US" dirty="0" err="1" smtClean="0"/>
              <a:t>sesso</a:t>
            </a:r>
            <a:r>
              <a:rPr lang="en-US" dirty="0" smtClean="0"/>
              <a:t> è </a:t>
            </a:r>
            <a:r>
              <a:rPr lang="en-US" dirty="0" err="1" smtClean="0"/>
              <a:t>superiore</a:t>
            </a:r>
            <a:r>
              <a:rPr lang="en-US" dirty="0" smtClean="0"/>
              <a:t> </a:t>
            </a:r>
            <a:r>
              <a:rPr lang="en-US" dirty="0" err="1" smtClean="0"/>
              <a:t>all’altro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</a:t>
            </a:r>
            <a:r>
              <a:rPr lang="en-US" sz="4000" dirty="0" err="1" smtClean="0"/>
              <a:t>nel</a:t>
            </a:r>
            <a:r>
              <a:rPr lang="en-US" sz="4000" dirty="0" smtClean="0"/>
              <a:t> </a:t>
            </a:r>
            <a:r>
              <a:rPr lang="en-US" sz="4000" dirty="0" err="1" smtClean="0"/>
              <a:t>contesto</a:t>
            </a:r>
            <a:r>
              <a:rPr lang="en-US" sz="4000" dirty="0" smtClean="0"/>
              <a:t> </a:t>
            </a:r>
            <a:r>
              <a:rPr lang="en-US" sz="4000" dirty="0" err="1" smtClean="0"/>
              <a:t>culturale</a:t>
            </a:r>
            <a:r>
              <a:rPr lang="en-US" sz="4000" dirty="0" smtClean="0"/>
              <a:t> (1)</a:t>
            </a:r>
            <a:endParaRPr lang="en-US" sz="40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 smtClean="0"/>
              <a:t>Apprendere</a:t>
            </a:r>
            <a:r>
              <a:rPr lang="en-US" sz="2500" dirty="0" smtClean="0"/>
              <a:t> </a:t>
            </a:r>
            <a:r>
              <a:rPr lang="en-US" sz="2500" dirty="0" err="1" smtClean="0"/>
              <a:t>il</a:t>
            </a:r>
            <a:r>
              <a:rPr lang="en-US" sz="2500" dirty="0" smtClean="0"/>
              <a:t> </a:t>
            </a:r>
            <a:r>
              <a:rPr lang="en-US" sz="2500" dirty="0" err="1" smtClean="0"/>
              <a:t>genere</a:t>
            </a:r>
            <a:r>
              <a:rPr lang="en-US" sz="2500" dirty="0" smtClean="0"/>
              <a:t>: </a:t>
            </a:r>
            <a:r>
              <a:rPr lang="en-US" sz="2500" dirty="0" err="1" smtClean="0"/>
              <a:t>socializzazione</a:t>
            </a:r>
            <a:r>
              <a:rPr lang="en-US" sz="2500" dirty="0" smtClean="0"/>
              <a:t> e </a:t>
            </a:r>
            <a:br>
              <a:rPr lang="en-US" sz="2500" dirty="0" smtClean="0"/>
            </a:br>
            <a:r>
              <a:rPr lang="en-US" sz="2500" dirty="0" err="1" smtClean="0"/>
              <a:t>ruoli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genere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 lvl="2"/>
            <a:r>
              <a:rPr lang="en-US" sz="2000" dirty="0" smtClean="0"/>
              <a:t>I </a:t>
            </a:r>
            <a:r>
              <a:rPr lang="en-US" sz="2000" dirty="0" err="1" smtClean="0"/>
              <a:t>ruoli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genere</a:t>
            </a:r>
            <a:r>
              <a:rPr lang="en-US" sz="2000" dirty="0" smtClean="0"/>
              <a:t> </a:t>
            </a:r>
            <a:r>
              <a:rPr lang="en-US" sz="2000" dirty="0" err="1" smtClean="0"/>
              <a:t>influenzano</a:t>
            </a:r>
            <a:r>
              <a:rPr lang="en-US" sz="2000" dirty="0" smtClean="0"/>
              <a:t> </a:t>
            </a:r>
            <a:r>
              <a:rPr lang="en-US" sz="2000" dirty="0" err="1" smtClean="0"/>
              <a:t>alcune</a:t>
            </a:r>
            <a:r>
              <a:rPr lang="en-US" sz="2000" dirty="0" smtClean="0"/>
              <a:t> </a:t>
            </a:r>
            <a:r>
              <a:rPr lang="en-US" sz="2000" dirty="0" err="1" smtClean="0"/>
              <a:t>caratteristiche</a:t>
            </a:r>
            <a:r>
              <a:rPr lang="en-US" sz="2000" dirty="0" smtClean="0"/>
              <a:t> come:</a:t>
            </a:r>
            <a:endParaRPr lang="en-US" sz="2000" dirty="0" smtClean="0"/>
          </a:p>
          <a:p>
            <a:pPr lvl="3"/>
            <a:r>
              <a:rPr lang="en-US" sz="1700" dirty="0" err="1" smtClean="0"/>
              <a:t>L’apparenza</a:t>
            </a:r>
            <a:r>
              <a:rPr lang="en-US" sz="1700" dirty="0" smtClean="0"/>
              <a:t>.</a:t>
            </a:r>
            <a:endParaRPr lang="en-US" sz="1700" dirty="0" smtClean="0"/>
          </a:p>
          <a:p>
            <a:pPr lvl="3"/>
            <a:r>
              <a:rPr lang="en-US" sz="1700" dirty="0" smtClean="0"/>
              <a:t>Le </a:t>
            </a:r>
            <a:r>
              <a:rPr lang="en-US" sz="1700" dirty="0" err="1" smtClean="0"/>
              <a:t>attività</a:t>
            </a:r>
            <a:r>
              <a:rPr lang="en-US" sz="1700" dirty="0" smtClean="0"/>
              <a:t> </a:t>
            </a:r>
            <a:r>
              <a:rPr lang="en-US" sz="1700" dirty="0" err="1" smtClean="0"/>
              <a:t>sociali</a:t>
            </a:r>
            <a:r>
              <a:rPr lang="en-US" sz="1700" dirty="0" smtClean="0"/>
              <a:t>.</a:t>
            </a:r>
            <a:endParaRPr lang="en-US" sz="1700" dirty="0" smtClean="0"/>
          </a:p>
          <a:p>
            <a:pPr lvl="3"/>
            <a:r>
              <a:rPr lang="en-US" sz="1700" dirty="0" smtClean="0"/>
              <a:t>I </a:t>
            </a:r>
            <a:r>
              <a:rPr lang="en-US" sz="1700" dirty="0" err="1" smtClean="0"/>
              <a:t>comportamenti</a:t>
            </a:r>
            <a:r>
              <a:rPr lang="en-US" sz="1700" dirty="0" smtClean="0"/>
              <a:t> e le </a:t>
            </a:r>
            <a:r>
              <a:rPr lang="en-US" sz="1700" dirty="0" err="1" smtClean="0"/>
              <a:t>emozioni</a:t>
            </a:r>
            <a:r>
              <a:rPr lang="en-US" sz="1700" dirty="0" smtClean="0"/>
              <a:t>.</a:t>
            </a:r>
            <a:endParaRPr lang="en-US" sz="1700" dirty="0" smtClean="0"/>
          </a:p>
          <a:p>
            <a:pPr lvl="3"/>
            <a:r>
              <a:rPr lang="en-US" sz="1700" dirty="0" smtClean="0"/>
              <a:t>Le </a:t>
            </a:r>
            <a:r>
              <a:rPr lang="en-US" sz="1700" dirty="0" err="1" smtClean="0"/>
              <a:t>aspirazioni</a:t>
            </a:r>
            <a:r>
              <a:rPr lang="en-US" sz="1700" dirty="0" smtClean="0"/>
              <a:t>.</a:t>
            </a:r>
            <a:endParaRPr lang="en-US" sz="17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2E23898-8118-4B63-BD38-5747DC00EAE7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4495800"/>
            <a:ext cx="5105400" cy="14646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Ruolo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genere</a:t>
            </a:r>
            <a:endParaRPr lang="en-US" sz="1600" b="1" dirty="0"/>
          </a:p>
          <a:p>
            <a:pPr>
              <a:defRPr/>
            </a:pPr>
            <a:r>
              <a:rPr lang="en-US" sz="1600" dirty="0" smtClean="0"/>
              <a:t>Un </a:t>
            </a:r>
            <a:r>
              <a:rPr lang="en-US" sz="1600" dirty="0" err="1" smtClean="0"/>
              <a:t>insieme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aspettative</a:t>
            </a:r>
            <a:r>
              <a:rPr lang="en-US" sz="1600" dirty="0" smtClean="0"/>
              <a:t>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 relative al </a:t>
            </a:r>
            <a:r>
              <a:rPr lang="en-US" sz="1600" dirty="0" err="1" smtClean="0"/>
              <a:t>comportamento</a:t>
            </a:r>
            <a:r>
              <a:rPr lang="en-US" sz="1600" dirty="0" smtClean="0"/>
              <a:t> e </a:t>
            </a:r>
            <a:r>
              <a:rPr lang="en-US" sz="1600" dirty="0" err="1" smtClean="0"/>
              <a:t>agli</a:t>
            </a:r>
            <a:r>
              <a:rPr lang="en-US" sz="1600" dirty="0" smtClean="0"/>
              <a:t> </a:t>
            </a:r>
            <a:r>
              <a:rPr lang="en-US" sz="1600" dirty="0" err="1" smtClean="0"/>
              <a:t>attegiamenti</a:t>
            </a:r>
            <a:r>
              <a:rPr lang="en-US" sz="1600" dirty="0" smtClean="0"/>
              <a:t> </a:t>
            </a:r>
            <a:r>
              <a:rPr lang="en-US" sz="1600" dirty="0" err="1" smtClean="0"/>
              <a:t>corretti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tenere</a:t>
            </a:r>
            <a:r>
              <a:rPr lang="en-US" sz="1600" dirty="0" smtClean="0"/>
              <a:t> in base al </a:t>
            </a:r>
            <a:r>
              <a:rPr lang="en-US" sz="1600" dirty="0" err="1" smtClean="0"/>
              <a:t>sesso</a:t>
            </a:r>
            <a:r>
              <a:rPr lang="en-US" sz="1600" dirty="0" smtClean="0"/>
              <a:t>  </a:t>
            </a:r>
            <a:r>
              <a:rPr lang="en-US" sz="1600" dirty="0" err="1" smtClean="0"/>
              <a:t>biologico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persona.</a:t>
            </a:r>
            <a:endParaRPr lang="en-US" sz="16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</a:t>
            </a:r>
            <a:r>
              <a:rPr lang="en-US" sz="4000" dirty="0" err="1" smtClean="0"/>
              <a:t>nel</a:t>
            </a:r>
            <a:r>
              <a:rPr lang="en-US" sz="4000" dirty="0" smtClean="0"/>
              <a:t> </a:t>
            </a:r>
            <a:r>
              <a:rPr lang="en-US" sz="4000" dirty="0" err="1" smtClean="0"/>
              <a:t>contesto</a:t>
            </a:r>
            <a:r>
              <a:rPr lang="en-US" sz="4000" dirty="0" smtClean="0"/>
              <a:t> </a:t>
            </a:r>
            <a:r>
              <a:rPr lang="en-US" sz="4000" dirty="0" err="1" smtClean="0"/>
              <a:t>culturale</a:t>
            </a:r>
            <a:r>
              <a:rPr lang="en-US" sz="4000" dirty="0" smtClean="0"/>
              <a:t> (2)</a:t>
            </a:r>
            <a:endParaRPr lang="en-US" sz="40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La </a:t>
            </a:r>
            <a:r>
              <a:rPr lang="en-US" sz="2700" dirty="0" err="1" smtClean="0"/>
              <a:t>costruzione</a:t>
            </a:r>
            <a:r>
              <a:rPr lang="en-US" sz="2700" dirty="0" smtClean="0"/>
              <a:t> </a:t>
            </a:r>
            <a:r>
              <a:rPr lang="en-US" sz="2700" dirty="0" err="1" smtClean="0"/>
              <a:t>dell’identità</a:t>
            </a:r>
            <a:r>
              <a:rPr lang="en-US" sz="2700" dirty="0" smtClean="0"/>
              <a:t> </a:t>
            </a:r>
            <a:r>
              <a:rPr lang="en-US" sz="2700" dirty="0" err="1" smtClean="0"/>
              <a:t>di</a:t>
            </a:r>
            <a:r>
              <a:rPr lang="en-US" sz="2700" dirty="0" smtClean="0"/>
              <a:t> </a:t>
            </a:r>
            <a:r>
              <a:rPr lang="en-US" sz="2700" dirty="0" err="1" smtClean="0"/>
              <a:t>genere</a:t>
            </a:r>
            <a:r>
              <a:rPr lang="en-US" sz="2700" dirty="0" smtClean="0"/>
              <a:t>: </a:t>
            </a:r>
            <a:r>
              <a:rPr lang="en-US" sz="2700" dirty="0" err="1" smtClean="0"/>
              <a:t>interazione</a:t>
            </a:r>
            <a:r>
              <a:rPr lang="en-US" sz="2700" dirty="0" smtClean="0"/>
              <a:t> </a:t>
            </a:r>
            <a:r>
              <a:rPr lang="en-US" sz="2700" dirty="0" err="1" smtClean="0"/>
              <a:t>sociale</a:t>
            </a:r>
            <a:r>
              <a:rPr lang="en-US" sz="2700" dirty="0" smtClean="0"/>
              <a:t> e </a:t>
            </a:r>
            <a:r>
              <a:rPr lang="en-US" sz="2700" dirty="0" err="1" smtClean="0"/>
              <a:t>potere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pPr lvl="1"/>
            <a:r>
              <a:rPr lang="en-US" sz="2300" dirty="0" err="1" smtClean="0"/>
              <a:t>Interazioni</a:t>
            </a:r>
            <a:r>
              <a:rPr lang="en-US" sz="2300" dirty="0" smtClean="0"/>
              <a:t> </a:t>
            </a:r>
            <a:r>
              <a:rPr lang="en-US" sz="2300" dirty="0" err="1" smtClean="0"/>
              <a:t>individuali</a:t>
            </a:r>
            <a:r>
              <a:rPr lang="en-US" sz="2300" dirty="0" smtClean="0"/>
              <a:t>.</a:t>
            </a:r>
            <a:endParaRPr lang="en-US" sz="2300" dirty="0" smtClean="0"/>
          </a:p>
          <a:p>
            <a:pPr lvl="1"/>
            <a:r>
              <a:rPr lang="en-US" sz="2300" dirty="0" err="1" smtClean="0"/>
              <a:t>Interazioni</a:t>
            </a:r>
            <a:r>
              <a:rPr lang="en-US" sz="2300" dirty="0" smtClean="0"/>
              <a:t> interne </a:t>
            </a:r>
            <a:r>
              <a:rPr lang="en-US" sz="2300" dirty="0" err="1" smtClean="0"/>
              <a:t>alle</a:t>
            </a:r>
            <a:r>
              <a:rPr lang="en-US" sz="2300" dirty="0" smtClean="0"/>
              <a:t> </a:t>
            </a:r>
            <a:r>
              <a:rPr lang="en-US" sz="2300" dirty="0" err="1" smtClean="0"/>
              <a:t>istituzioni</a:t>
            </a:r>
            <a:r>
              <a:rPr lang="en-US" sz="2300" dirty="0" smtClean="0"/>
              <a:t>.</a:t>
            </a:r>
            <a:endParaRPr lang="en-US" sz="23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D95D6CA-69D8-4CA2-8BFB-7F536FC39588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3775710"/>
            <a:ext cx="41148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Costruzione</a:t>
            </a:r>
            <a:r>
              <a:rPr lang="en-US" b="1" dirty="0" smtClean="0"/>
              <a:t> del </a:t>
            </a:r>
            <a:r>
              <a:rPr lang="en-US" b="1" dirty="0" err="1" smtClean="0"/>
              <a:t>genere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Il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cui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creata</a:t>
            </a:r>
            <a:r>
              <a:rPr lang="en-US" dirty="0" smtClean="0"/>
              <a:t> </a:t>
            </a:r>
            <a:r>
              <a:rPr lang="en-US" dirty="0" err="1" smtClean="0"/>
              <a:t>l’identità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,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l’interazione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in </a:t>
            </a:r>
            <a:r>
              <a:rPr lang="en-US" dirty="0" err="1" smtClean="0"/>
              <a:t>determinati</a:t>
            </a:r>
            <a:r>
              <a:rPr lang="en-US" dirty="0" smtClean="0"/>
              <a:t> </a:t>
            </a:r>
            <a:r>
              <a:rPr lang="en-US" dirty="0" err="1" smtClean="0"/>
              <a:t>contesti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socializzazione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genere</a:t>
            </a:r>
            <a:r>
              <a:rPr lang="en-US" sz="4000" dirty="0" smtClean="0"/>
              <a:t> </a:t>
            </a:r>
            <a:r>
              <a:rPr lang="en-US" sz="4000" dirty="0" err="1" smtClean="0"/>
              <a:t>nel</a:t>
            </a:r>
            <a:r>
              <a:rPr lang="en-US" sz="4000" dirty="0" smtClean="0"/>
              <a:t> </a:t>
            </a:r>
            <a:r>
              <a:rPr lang="en-US" sz="4000" dirty="0" err="1" smtClean="0"/>
              <a:t>contesto</a:t>
            </a:r>
            <a:r>
              <a:rPr lang="en-US" sz="4000" dirty="0" smtClean="0"/>
              <a:t> </a:t>
            </a:r>
            <a:r>
              <a:rPr lang="en-US" sz="4000" dirty="0" err="1" smtClean="0"/>
              <a:t>culturale</a:t>
            </a:r>
            <a:r>
              <a:rPr lang="en-US" sz="4000" dirty="0" smtClean="0"/>
              <a:t> (3)</a:t>
            </a:r>
            <a:endParaRPr lang="en-US" sz="40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Genere</a:t>
            </a:r>
            <a:r>
              <a:rPr lang="en-US" dirty="0" smtClean="0"/>
              <a:t> e </a:t>
            </a:r>
            <a:r>
              <a:rPr lang="en-US" dirty="0" err="1" smtClean="0"/>
              <a:t>famiglia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socializzazione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nascita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Socializzazione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nell’infanzia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Insegnare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a </a:t>
            </a:r>
            <a:r>
              <a:rPr lang="en-US" dirty="0" err="1" smtClean="0"/>
              <a:t>scuola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propri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Media e </a:t>
            </a:r>
            <a:r>
              <a:rPr lang="en-US" dirty="0" err="1" smtClean="0"/>
              <a:t>genere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1220D3-DBD3-406D-8138-17FE213BEC1B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5797</Words>
  <Application>WPS Presentation</Application>
  <PresentationFormat>On-screen Show (4:3)</PresentationFormat>
  <Paragraphs>242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8:  Genere e sessualitÀ</vt:lpstr>
      <vt:lpstr>Genere e sessualità</vt:lpstr>
      <vt:lpstr>Biologia and Cultura:  Sesso e Genere (1)</vt:lpstr>
      <vt:lpstr>Biologia and Cultura:  Sesso e Genere (1)</vt:lpstr>
      <vt:lpstr>Biologia and Cultura:  Sesso e Genere (3)</vt:lpstr>
      <vt:lpstr>Biologia and Cultura:  Sesso e Genere (4)</vt:lpstr>
      <vt:lpstr>La socializzazione di genere nel contesto culturale (1)</vt:lpstr>
      <vt:lpstr>La socializzazione di genere nel contesto culturale (2)</vt:lpstr>
      <vt:lpstr>La socializzazione di genere nel contesto culturale (3)</vt:lpstr>
      <vt:lpstr>Cultura, potere e disuguaglianze di genere (1)</vt:lpstr>
      <vt:lpstr>Cultura, potere e disuguaglianze di genere (2)</vt:lpstr>
      <vt:lpstr>Cultura, potere e disuguaglianze di genere (2)</vt:lpstr>
      <vt:lpstr>Cultura, potere e disuguaglianze di genere (3)</vt:lpstr>
      <vt:lpstr>La sessualità (1)</vt:lpstr>
      <vt:lpstr>La sessualità (3)</vt:lpstr>
      <vt:lpstr>La sessualità (4)</vt:lpstr>
      <vt:lpstr>Contrastare le disuguaglianze basate sul genere e sull’orientamento sessuale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51</cp:revision>
  <dcterms:created xsi:type="dcterms:W3CDTF">2011-08-15T14:37:00Z</dcterms:created>
  <dcterms:modified xsi:type="dcterms:W3CDTF">2017-10-05T12:40:50Z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