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6"/>
  </p:notesMasterIdLst>
  <p:sldIdLst>
    <p:sldId id="256" r:id="rId3"/>
    <p:sldId id="271" r:id="rId4"/>
    <p:sldId id="273" r:id="rId5"/>
    <p:sldId id="274" r:id="rId6"/>
    <p:sldId id="289" r:id="rId7"/>
    <p:sldId id="275" r:id="rId8"/>
    <p:sldId id="290" r:id="rId9"/>
    <p:sldId id="291" r:id="rId10"/>
    <p:sldId id="292" r:id="rId11"/>
    <p:sldId id="293" r:id="rId12"/>
    <p:sldId id="298" r:id="rId13"/>
    <p:sldId id="299" r:id="rId14"/>
    <p:sldId id="30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18" autoAdjust="0"/>
    <p:restoredTop sz="94714" autoAdjust="0"/>
  </p:normalViewPr>
  <p:slideViewPr>
    <p:cSldViewPr>
      <p:cViewPr>
        <p:scale>
          <a:sx n="100" d="100"/>
          <a:sy n="100" d="100"/>
        </p:scale>
        <p:origin x="-7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49C894-F8CB-4E72-974D-FF68D31A4358}" type="datetimeFigureOut">
              <a:rPr lang="en-US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097E4B-8354-44D9-8156-0CCF07EED644}" type="slidenum">
              <a:rPr lang="en-US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 senza filigrana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CE7E5F5-89C6-40F7-8E54-DFCFBF44154E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con box doppio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83A63DD-DEF6-48CC-B3E6-A81904F11BD1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Slide con tre box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9AA75D6-DC2D-40A3-B63C-D63029CE6FA5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it-IT" dirty="0" smtClean="0"/>
              <a:t>Titolo dell’immagine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Didascalia dell’immagine.</a:t>
            </a:r>
            <a:endParaRPr lang="it-IT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0AEE73-5950-4707-BA70-1E22FD5A4353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2484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0" y="304800"/>
            <a:ext cx="5562600" cy="1219200"/>
          </a:xfrm>
        </p:spPr>
        <p:txBody>
          <a:bodyPr/>
          <a:lstStyle>
            <a:lvl1pPr marL="0" indent="0" algn="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smtClean="0"/>
              <a:t>Titolo immagine/slide</a:t>
            </a:r>
            <a:endParaRPr lang="it-IT" dirty="0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B92C23-B962-4B60-94A9-DBD5E14C2087}" type="datetime1">
              <a:rPr lang="en-US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C8954-9DD1-49C7-9A67-B86891BD29DB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D3ECEF-CFD7-43DD-A605-717CD94B9616}" type="datetime1">
              <a:rPr lang="en-US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EC11C-8218-440A-8340-731F4481062D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  <p:pic>
        <p:nvPicPr>
          <p:cNvPr id="6" name="Immagine 5" descr="Logo_UniBG_BLU_trasparenza-03.png"/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2971800" y="914400"/>
            <a:ext cx="7860792" cy="7921886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singola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876800" y="1752600"/>
            <a:ext cx="3810000" cy="3810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38100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3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doppia</a:t>
            </a:r>
            <a:endParaRPr lang="it-IT" dirty="0"/>
          </a:p>
        </p:txBody>
      </p:sp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17526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953000" y="39624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Char char="•"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endParaRPr lang="it-IT" dirty="0"/>
          </a:p>
        </p:txBody>
      </p:sp>
      <p:sp>
        <p:nvSpPr>
          <p:cNvPr id="12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624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4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con grafico pagina intera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0015CE-3A43-4F67-9B11-538BD890A81B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grafico con didascalie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37338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5" name="Segnaposto testo 9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676400"/>
            <a:ext cx="4038600" cy="44196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858000" y="6391275"/>
            <a:ext cx="21336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testo semplice con citazioni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600200"/>
            <a:ext cx="7620000" cy="2133600"/>
          </a:xfrm>
        </p:spPr>
        <p:txBody>
          <a:bodyPr>
            <a:normAutofit/>
          </a:bodyPr>
          <a:lstStyle>
            <a:lvl1pPr marL="71755" indent="0">
              <a:buNone/>
              <a:defRPr sz="2600" baseline="0"/>
            </a:lvl1pPr>
          </a:lstStyle>
          <a:p>
            <a:pPr lvl="0"/>
            <a:r>
              <a:rPr lang="it-IT" dirty="0" smtClean="0"/>
              <a:t>Questo è un testo semplice. Si consiglia di non inserire testi di dimensione inferiore ai 18pt per le presentazioni e di 16pt per gli stampati, specialmente se slide multiple su pagina singola</a:t>
            </a:r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3886200"/>
            <a:ext cx="7620000" cy="2133600"/>
          </a:xfrm>
        </p:spPr>
        <p:txBody>
          <a:bodyPr/>
          <a:lstStyle>
            <a:lvl1pPr marL="71755" indent="0" algn="ctr">
              <a:buNone/>
              <a:defRPr i="1" baseline="0"/>
            </a:lvl1pPr>
          </a:lstStyle>
          <a:p>
            <a:pPr lvl="0"/>
            <a:r>
              <a:rPr lang="it-IT" dirty="0" smtClean="0"/>
              <a:t>Questo formato può essere usato per le citazioni altri elementi testuali da mettere in evidenza.</a:t>
            </a: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Slide </a:t>
            </a:r>
            <a:r>
              <a:rPr lang="it-IT" dirty="0" err="1" smtClean="0"/>
              <a:t>smart</a:t>
            </a:r>
            <a:r>
              <a:rPr lang="it-IT" dirty="0" smtClean="0"/>
              <a:t> art</a:t>
            </a:r>
            <a:endParaRPr lang="it-IT" dirty="0"/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2.png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Questo è un punto elenco di primo livello</a:t>
            </a:r>
            <a:endParaRPr lang="it-IT" dirty="0" smtClean="0"/>
          </a:p>
          <a:p>
            <a:pPr lvl="1"/>
            <a:r>
              <a:rPr lang="it-IT" sz="2400" dirty="0" smtClean="0"/>
              <a:t>Questo è un punto elenco di secondo livello</a:t>
            </a:r>
            <a:endParaRPr lang="it-IT" sz="2400" dirty="0" smtClean="0"/>
          </a:p>
          <a:p>
            <a:pPr lvl="2"/>
            <a:r>
              <a:rPr lang="it-IT" dirty="0" smtClean="0"/>
              <a:t>Evitare di utilizzare punti elenco di terzo livello, laddove necessario usare un testo rientrante corsivo di minimo 18pt nelle presentazioni e di 16pt negli stampati 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D9C15F-F652-42D9-8C93-DDBB9C4A4653}" type="datetime1">
              <a:rPr lang="en-US"/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A553F4-3765-4DC6-B4C4-FBB72C6AE664}" type="slidenum">
              <a:rPr lang="en-US"/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0" y="6282265"/>
            <a:ext cx="9144000" cy="621772"/>
          </a:xfrm>
          <a:prstGeom prst="rect">
            <a:avLst/>
          </a:prstGeom>
          <a:solidFill>
            <a:srgbClr val="1524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152460"/>
              </a:solidFill>
            </a:endParaRPr>
          </a:p>
        </p:txBody>
      </p:sp>
      <p:pic>
        <p:nvPicPr>
          <p:cNvPr id="8" name="Immagine 7" descr="Logo_UniBG_BIANCO_trasparenza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200" y="6359149"/>
            <a:ext cx="457200" cy="460754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33400" y="6445539"/>
            <a:ext cx="5323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UNIVERSITÀ  DEGLI  STUDI </a:t>
            </a:r>
            <a:r>
              <a:rPr lang="it-IT" sz="1200" baseline="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</a:t>
            </a:r>
            <a:r>
              <a:rPr lang="it-IT" sz="1200" dirty="0" err="1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DI</a:t>
            </a: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 BERGAMO</a:t>
            </a:r>
            <a:endParaRPr lang="it-IT" sz="1200" dirty="0">
              <a:solidFill>
                <a:srgbClr val="E9E9E9"/>
              </a:solidFill>
              <a:latin typeface="Bodoni SvtyTwo ITC TT-Book"/>
              <a:cs typeface="Bodoni SvtyTwo ITC TT-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j-ea"/>
          <a:cs typeface="Verdana" panose="020B0604030504040204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52460"/>
        </a:buClr>
        <a:buSzPct val="122000"/>
        <a:buFont typeface="Arial" panose="020B0604020202020204"/>
        <a:buChar char="•"/>
        <a:defRPr sz="28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1pPr>
      <a:lvl2pPr marL="741680" indent="-284480" algn="l" defTabSz="457200" rtl="0" eaLnBrk="1" latinLnBrk="0" hangingPunct="1">
        <a:spcBef>
          <a:spcPct val="20000"/>
        </a:spcBef>
        <a:buClr>
          <a:srgbClr val="152460"/>
        </a:buClr>
        <a:buSzPct val="76000"/>
        <a:buFont typeface="Courier New" panose="02070309020205020404"/>
        <a:buChar char="o"/>
        <a:defRPr sz="24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2pPr>
      <a:lvl3pPr marL="964565" indent="0" algn="just" defTabSz="457200" rtl="0" eaLnBrk="1" latinLnBrk="0" hangingPunct="1">
        <a:spcBef>
          <a:spcPts val="600"/>
        </a:spcBef>
        <a:spcAft>
          <a:spcPts val="600"/>
        </a:spcAft>
        <a:buFontTx/>
        <a:buNone/>
        <a:defRPr sz="1800" i="1" kern="1200" baseline="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2000"/>
            <a:ext cx="7772400" cy="1854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Capitolo</a:t>
            </a:r>
            <a:r>
              <a:rPr lang="en-US" dirty="0" smtClean="0"/>
              <a:t> 9: </a:t>
            </a:r>
            <a:br>
              <a:rPr lang="en-US" dirty="0" smtClean="0"/>
            </a:br>
            <a:r>
              <a:rPr lang="en-US" dirty="0" smtClean="0"/>
              <a:t>le </a:t>
            </a:r>
            <a:r>
              <a:rPr lang="en-US" dirty="0" err="1" smtClean="0"/>
              <a:t>famiglie</a:t>
            </a:r>
            <a:r>
              <a:rPr lang="en-US" dirty="0" smtClean="0"/>
              <a:t> e I </a:t>
            </a:r>
            <a:r>
              <a:rPr lang="en-US" dirty="0" err="1" smtClean="0"/>
              <a:t>processi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socializzazione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 err="1" smtClean="0"/>
              <a:t>Sociologia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Generale</a:t>
            </a:r>
            <a:r>
              <a:rPr lang="en-US" altLang="en-US" i="1" smtClean="0"/>
              <a:t> </a:t>
            </a:r>
            <a:endParaRPr lang="en-US" altLang="en-US" i="1" smtClean="0"/>
          </a:p>
          <a:p>
            <a:pPr eaLnBrk="1" hangingPunct="1"/>
            <a:r>
              <a:rPr lang="en-US" altLang="en-US" i="1" smtClean="0"/>
              <a:t>1e McGraw-Hill, 2015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La </a:t>
            </a:r>
            <a:r>
              <a:rPr lang="en-US" sz="4000" dirty="0" err="1" smtClean="0"/>
              <a:t>socializzazione</a:t>
            </a:r>
            <a:r>
              <a:rPr lang="en-US" sz="4000" dirty="0" smtClean="0"/>
              <a:t> e </a:t>
            </a:r>
            <a:r>
              <a:rPr lang="en-US" sz="4000" dirty="0" err="1" smtClean="0"/>
              <a:t>gli</a:t>
            </a:r>
            <a:r>
              <a:rPr lang="en-US" sz="4000" dirty="0" smtClean="0"/>
              <a:t> </a:t>
            </a:r>
            <a:r>
              <a:rPr lang="en-US" sz="4000" dirty="0" err="1" smtClean="0"/>
              <a:t>agenti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socializzazione</a:t>
            </a:r>
            <a:r>
              <a:rPr lang="en-US" sz="4000" dirty="0" smtClean="0"/>
              <a:t> (4)</a:t>
            </a:r>
            <a:endParaRPr lang="en-US" sz="40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Istituzioni</a:t>
            </a:r>
            <a:r>
              <a:rPr lang="en-US" dirty="0" smtClean="0"/>
              <a:t> </a:t>
            </a:r>
            <a:r>
              <a:rPr lang="en-US" dirty="0" err="1" smtClean="0"/>
              <a:t>totali</a:t>
            </a:r>
            <a:endParaRPr lang="en-US" dirty="0" smtClean="0"/>
          </a:p>
          <a:p>
            <a:pPr lvl="2"/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inglobante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quale</a:t>
            </a:r>
            <a:r>
              <a:rPr lang="en-US" dirty="0" smtClean="0"/>
              <a:t> </a:t>
            </a:r>
            <a:r>
              <a:rPr lang="en-US" dirty="0" err="1" smtClean="0"/>
              <a:t>un’autorità</a:t>
            </a:r>
            <a:r>
              <a:rPr lang="en-US" dirty="0" smtClean="0"/>
              <a:t> </a:t>
            </a:r>
            <a:r>
              <a:rPr lang="en-US" dirty="0" err="1" smtClean="0"/>
              <a:t>regola</a:t>
            </a:r>
            <a:r>
              <a:rPr lang="en-US" dirty="0" smtClean="0"/>
              <a:t>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aspetto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vita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persona.</a:t>
            </a:r>
            <a:endParaRPr lang="en-US" dirty="0" smtClean="0"/>
          </a:p>
          <a:p>
            <a:pPr lvl="3"/>
            <a:r>
              <a:rPr lang="en-US" dirty="0" err="1" smtClean="0"/>
              <a:t>Orfanotrofi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Ospedali</a:t>
            </a:r>
            <a:r>
              <a:rPr lang="en-US" dirty="0" smtClean="0"/>
              <a:t> </a:t>
            </a:r>
            <a:r>
              <a:rPr lang="en-US" dirty="0" err="1" smtClean="0"/>
              <a:t>psichiatrici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Prigioni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Caserme</a:t>
            </a:r>
            <a:r>
              <a:rPr lang="en-US" dirty="0" smtClean="0"/>
              <a:t> e </a:t>
            </a:r>
            <a:r>
              <a:rPr lang="en-US" dirty="0" err="1" smtClean="0"/>
              <a:t>collegi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Monasteri</a:t>
            </a:r>
            <a:r>
              <a:rPr lang="en-US" dirty="0" smtClean="0"/>
              <a:t> e </a:t>
            </a:r>
            <a:r>
              <a:rPr lang="en-US" dirty="0" err="1" smtClean="0"/>
              <a:t>conventi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/>
              <a:t>Rappresentano</a:t>
            </a:r>
            <a:r>
              <a:rPr lang="en-US" dirty="0" smtClean="0"/>
              <a:t> un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estremo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risocializzazione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050BA31-410B-4610-BE6B-F8290A95ECE6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072777"/>
            <a:ext cx="74676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Risocializzazione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quale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individui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passano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un </a:t>
            </a:r>
            <a:r>
              <a:rPr lang="en-US" dirty="0" err="1" smtClean="0"/>
              <a:t>ruolo</a:t>
            </a:r>
            <a:r>
              <a:rPr lang="en-US" dirty="0" smtClean="0"/>
              <a:t> a un </a:t>
            </a:r>
            <a:r>
              <a:rPr lang="en-US" dirty="0" err="1" smtClean="0"/>
              <a:t>altro</a:t>
            </a:r>
            <a:r>
              <a:rPr lang="en-US" dirty="0" smtClean="0"/>
              <a:t> o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vita a </a:t>
            </a:r>
            <a:r>
              <a:rPr lang="en-US" dirty="0" err="1" smtClean="0"/>
              <a:t>un’altra</a:t>
            </a:r>
            <a:r>
              <a:rPr lang="en-US" dirty="0" smtClean="0"/>
              <a:t> </a:t>
            </a:r>
            <a:r>
              <a:rPr lang="en-US" dirty="0" err="1" smtClean="0"/>
              <a:t>sostituiscono</a:t>
            </a:r>
            <a:r>
              <a:rPr lang="en-US" dirty="0" smtClean="0"/>
              <a:t> </a:t>
            </a:r>
            <a:r>
              <a:rPr lang="en-US" dirty="0" err="1" smtClean="0"/>
              <a:t>vecchie</a:t>
            </a:r>
            <a:r>
              <a:rPr lang="en-US" dirty="0" smtClean="0"/>
              <a:t> </a:t>
            </a:r>
            <a:r>
              <a:rPr lang="en-US" dirty="0" err="1" smtClean="0"/>
              <a:t>norme</a:t>
            </a:r>
            <a:r>
              <a:rPr lang="en-US" dirty="0" smtClean="0"/>
              <a:t> e </a:t>
            </a:r>
            <a:r>
              <a:rPr lang="en-US" dirty="0" err="1" smtClean="0"/>
              <a:t>passati</a:t>
            </a:r>
            <a:r>
              <a:rPr lang="en-US" dirty="0" smtClean="0"/>
              <a:t> </a:t>
            </a:r>
            <a:r>
              <a:rPr lang="en-US" dirty="0" err="1" smtClean="0"/>
              <a:t>comportamenti</a:t>
            </a:r>
            <a:r>
              <a:rPr lang="en-US" dirty="0" smtClean="0"/>
              <a:t> con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nuovi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Cultura</a:t>
            </a:r>
            <a:r>
              <a:rPr lang="en-US" sz="4000" dirty="0" smtClean="0"/>
              <a:t>, </a:t>
            </a:r>
            <a:r>
              <a:rPr lang="en-US" sz="4000" dirty="0" err="1" smtClean="0"/>
              <a:t>Potere</a:t>
            </a:r>
            <a:r>
              <a:rPr lang="en-US" sz="4000" dirty="0" smtClean="0"/>
              <a:t> e </a:t>
            </a:r>
            <a:r>
              <a:rPr lang="en-US" sz="4000" dirty="0" err="1" smtClean="0"/>
              <a:t>Sé</a:t>
            </a:r>
            <a:r>
              <a:rPr lang="en-US" sz="4000" dirty="0" smtClean="0"/>
              <a:t> </a:t>
            </a:r>
            <a:r>
              <a:rPr lang="en-US" sz="4000" dirty="0" err="1" smtClean="0"/>
              <a:t>sociale</a:t>
            </a:r>
            <a:r>
              <a:rPr lang="en-US" sz="4000" dirty="0" smtClean="0"/>
              <a:t> (1)</a:t>
            </a:r>
            <a:endParaRPr lang="en-US" sz="4000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Umani</a:t>
            </a:r>
            <a:r>
              <a:rPr lang="en-US" dirty="0" smtClean="0"/>
              <a:t>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”.</a:t>
            </a:r>
            <a:endParaRPr lang="en-US" dirty="0" smtClean="0"/>
          </a:p>
          <a:p>
            <a:r>
              <a:rPr lang="en-US" dirty="0" err="1" smtClean="0"/>
              <a:t>Reflessività</a:t>
            </a:r>
            <a:r>
              <a:rPr lang="en-US" dirty="0" smtClean="0"/>
              <a:t>: </a:t>
            </a:r>
            <a:r>
              <a:rPr lang="en-US" i="1" dirty="0" smtClean="0"/>
              <a:t>Looking Glass Self (</a:t>
            </a:r>
            <a:r>
              <a:rPr lang="en-US" dirty="0" smtClean="0"/>
              <a:t>Cooley</a:t>
            </a:r>
            <a:r>
              <a:rPr lang="en-US" i="1" dirty="0" smtClean="0"/>
              <a:t>)</a:t>
            </a:r>
            <a:endParaRPr lang="en-US" i="1" dirty="0" smtClean="0"/>
          </a:p>
          <a:p>
            <a:pPr lvl="2"/>
            <a:r>
              <a:rPr lang="en-US" sz="1600" dirty="0" smtClean="0"/>
              <a:t>Le </a:t>
            </a:r>
            <a:r>
              <a:rPr lang="en-US" sz="1600" dirty="0" err="1" smtClean="0"/>
              <a:t>nostre</a:t>
            </a:r>
            <a:r>
              <a:rPr lang="en-US" sz="1600" dirty="0" smtClean="0"/>
              <a:t> </a:t>
            </a:r>
            <a:r>
              <a:rPr lang="en-US" sz="1600" dirty="0" err="1" smtClean="0"/>
              <a:t>interazioni</a:t>
            </a:r>
            <a:r>
              <a:rPr lang="en-US" sz="1600" dirty="0" smtClean="0"/>
              <a:t> con </a:t>
            </a:r>
            <a:r>
              <a:rPr lang="en-US" sz="1600" dirty="0" err="1" smtClean="0"/>
              <a:t>gli</a:t>
            </a:r>
            <a:r>
              <a:rPr lang="en-US" sz="1600" dirty="0" smtClean="0"/>
              <a:t> </a:t>
            </a:r>
            <a:r>
              <a:rPr lang="en-US" sz="1600" dirty="0" err="1" smtClean="0"/>
              <a:t>altri</a:t>
            </a:r>
            <a:r>
              <a:rPr lang="en-US" sz="1600" dirty="0" smtClean="0"/>
              <a:t> </a:t>
            </a:r>
            <a:r>
              <a:rPr lang="en-US" sz="1600" dirty="0" err="1" smtClean="0"/>
              <a:t>comportano</a:t>
            </a:r>
            <a:r>
              <a:rPr lang="en-US" sz="1600" dirty="0" smtClean="0"/>
              <a:t> </a:t>
            </a:r>
            <a:r>
              <a:rPr lang="en-US" sz="1600" dirty="0" err="1" smtClean="0"/>
              <a:t>tre</a:t>
            </a:r>
            <a:r>
              <a:rPr lang="en-US" sz="1600" dirty="0" smtClean="0"/>
              <a:t> </a:t>
            </a:r>
            <a:r>
              <a:rPr lang="en-US" sz="1600" dirty="0" err="1" smtClean="0"/>
              <a:t>fasi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plasmano</a:t>
            </a:r>
            <a:r>
              <a:rPr lang="en-US" sz="1600" dirty="0" smtClean="0"/>
              <a:t> </a:t>
            </a:r>
            <a:r>
              <a:rPr lang="en-US" sz="1600" dirty="0" err="1" smtClean="0"/>
              <a:t>il</a:t>
            </a:r>
            <a:r>
              <a:rPr lang="en-US" sz="1600" dirty="0" smtClean="0"/>
              <a:t> </a:t>
            </a:r>
            <a:r>
              <a:rPr lang="en-US" sz="1600" dirty="0" err="1" smtClean="0"/>
              <a:t>nostro</a:t>
            </a:r>
            <a:r>
              <a:rPr lang="en-US" sz="1600" dirty="0" smtClean="0"/>
              <a:t> </a:t>
            </a:r>
            <a:r>
              <a:rPr lang="en-US" sz="1600" dirty="0" err="1" smtClean="0"/>
              <a:t>senso</a:t>
            </a:r>
            <a:r>
              <a:rPr lang="en-US" sz="1600" dirty="0" smtClean="0"/>
              <a:t> del </a:t>
            </a:r>
            <a:r>
              <a:rPr lang="en-US" sz="1600" dirty="0" err="1" smtClean="0"/>
              <a:t>Sé</a:t>
            </a:r>
            <a:r>
              <a:rPr lang="en-US" sz="1600" dirty="0" smtClean="0"/>
              <a:t>:</a:t>
            </a:r>
            <a:endParaRPr lang="en-US" sz="1600" dirty="0" smtClean="0"/>
          </a:p>
          <a:p>
            <a:pPr lvl="3"/>
            <a:r>
              <a:rPr lang="en-US" sz="1600" dirty="0" err="1" smtClean="0"/>
              <a:t>Immaginiamo</a:t>
            </a:r>
            <a:r>
              <a:rPr lang="en-US" sz="1600" dirty="0" smtClean="0"/>
              <a:t> la nostra </a:t>
            </a:r>
            <a:r>
              <a:rPr lang="en-US" sz="1600" dirty="0" err="1" smtClean="0"/>
              <a:t>immagine</a:t>
            </a:r>
            <a:r>
              <a:rPr lang="en-US" sz="1600" dirty="0" smtClean="0"/>
              <a:t> </a:t>
            </a:r>
            <a:r>
              <a:rPr lang="en-US" sz="1600" dirty="0" err="1" smtClean="0"/>
              <a:t>negli</a:t>
            </a:r>
            <a:r>
              <a:rPr lang="en-US" sz="1600" dirty="0" smtClean="0"/>
              <a:t> </a:t>
            </a:r>
            <a:r>
              <a:rPr lang="en-US" sz="1600" dirty="0" err="1" smtClean="0"/>
              <a:t>occhi</a:t>
            </a:r>
            <a:r>
              <a:rPr lang="en-US" sz="1600" dirty="0" smtClean="0"/>
              <a:t> </a:t>
            </a:r>
            <a:r>
              <a:rPr lang="en-US" sz="1600" dirty="0" err="1" smtClean="0"/>
              <a:t>degli</a:t>
            </a:r>
            <a:r>
              <a:rPr lang="en-US" sz="1600" dirty="0" smtClean="0"/>
              <a:t> </a:t>
            </a:r>
            <a:r>
              <a:rPr lang="en-US" sz="1600" dirty="0" err="1" smtClean="0"/>
              <a:t>altri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3"/>
            <a:r>
              <a:rPr lang="en-US" sz="1600" dirty="0" err="1" smtClean="0"/>
              <a:t>Immaginiamo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gli</a:t>
            </a:r>
            <a:r>
              <a:rPr lang="en-US" sz="1600" dirty="0" smtClean="0"/>
              <a:t> </a:t>
            </a:r>
            <a:r>
              <a:rPr lang="en-US" sz="1600" dirty="0" err="1" smtClean="0"/>
              <a:t>altri</a:t>
            </a:r>
            <a:r>
              <a:rPr lang="en-US" sz="1600" dirty="0" smtClean="0"/>
              <a:t> </a:t>
            </a:r>
            <a:r>
              <a:rPr lang="en-US" sz="1600" dirty="0" err="1" smtClean="0"/>
              <a:t>esprimano</a:t>
            </a:r>
            <a:r>
              <a:rPr lang="en-US" sz="1600" dirty="0" smtClean="0"/>
              <a:t> </a:t>
            </a:r>
            <a:r>
              <a:rPr lang="en-US" sz="1600" dirty="0" err="1" smtClean="0"/>
              <a:t>giudizi</a:t>
            </a:r>
            <a:r>
              <a:rPr lang="en-US" sz="1600" dirty="0" smtClean="0"/>
              <a:t> </a:t>
            </a:r>
            <a:r>
              <a:rPr lang="en-US" sz="1600" dirty="0" err="1" smtClean="0"/>
              <a:t>su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noi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3"/>
            <a:r>
              <a:rPr lang="en-US" sz="1600" dirty="0" err="1" smtClean="0"/>
              <a:t>Proviamo</a:t>
            </a:r>
            <a:r>
              <a:rPr lang="en-US" sz="1600" dirty="0" smtClean="0"/>
              <a:t>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sensazione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deriva</a:t>
            </a:r>
            <a:r>
              <a:rPr lang="en-US" sz="1600" dirty="0" smtClean="0"/>
              <a:t> </a:t>
            </a:r>
            <a:r>
              <a:rPr lang="en-US" sz="1600" dirty="0" err="1" smtClean="0"/>
              <a:t>dal</a:t>
            </a:r>
            <a:r>
              <a:rPr lang="en-US" sz="1600" dirty="0" smtClean="0"/>
              <a:t> </a:t>
            </a:r>
            <a:r>
              <a:rPr lang="en-US" sz="1600" dirty="0" err="1" smtClean="0"/>
              <a:t>giudizio</a:t>
            </a:r>
            <a:r>
              <a:rPr lang="en-US" sz="1600" dirty="0" smtClean="0"/>
              <a:t> </a:t>
            </a:r>
            <a:r>
              <a:rPr lang="en-US" sz="1600" dirty="0" err="1" smtClean="0"/>
              <a:t>immaginato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DDC1078-230E-45DE-B4A7-E2264678A6E3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4922838"/>
            <a:ext cx="49530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L</a:t>
            </a:r>
            <a:r>
              <a:rPr lang="en-US" b="1" dirty="0" smtClean="0"/>
              <a:t>ooking Glass Self </a:t>
            </a:r>
            <a:r>
              <a:rPr lang="en-US" dirty="0" smtClean="0"/>
              <a:t>(</a:t>
            </a:r>
            <a:r>
              <a:rPr lang="en-US" i="1" dirty="0" err="1" smtClean="0"/>
              <a:t>Sé</a:t>
            </a:r>
            <a:r>
              <a:rPr lang="en-US" i="1" dirty="0" smtClean="0"/>
              <a:t> </a:t>
            </a:r>
            <a:r>
              <a:rPr lang="en-US" i="1" dirty="0" err="1" smtClean="0"/>
              <a:t>allo</a:t>
            </a:r>
            <a:r>
              <a:rPr lang="en-US" i="1" dirty="0" smtClean="0"/>
              <a:t> </a:t>
            </a:r>
            <a:r>
              <a:rPr lang="en-US" i="1" dirty="0" err="1" smtClean="0"/>
              <a:t>specchio</a:t>
            </a:r>
            <a:r>
              <a:rPr lang="en-US" i="1" dirty="0" smtClean="0"/>
              <a:t>)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L’idea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nostro</a:t>
            </a:r>
            <a:r>
              <a:rPr lang="en-US" dirty="0" smtClean="0"/>
              <a:t> </a:t>
            </a:r>
            <a:r>
              <a:rPr lang="en-US" dirty="0" err="1" smtClean="0"/>
              <a:t>Sé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sviluppi</a:t>
            </a:r>
            <a:r>
              <a:rPr lang="en-US" dirty="0" smtClean="0"/>
              <a:t> come </a:t>
            </a:r>
            <a:r>
              <a:rPr lang="en-US" dirty="0" err="1" smtClean="0"/>
              <a:t>riflesso</a:t>
            </a:r>
            <a:r>
              <a:rPr lang="en-US" dirty="0" smtClean="0"/>
              <a:t> del </a:t>
            </a:r>
            <a:r>
              <a:rPr lang="en-US" dirty="0" err="1" smtClean="0"/>
              <a:t>modo</a:t>
            </a:r>
            <a:r>
              <a:rPr lang="en-US" dirty="0" smtClean="0"/>
              <a:t> in cui </a:t>
            </a:r>
            <a:r>
              <a:rPr lang="en-US" dirty="0" err="1" smtClean="0"/>
              <a:t>riteniamo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vedano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Cultura</a:t>
            </a:r>
            <a:r>
              <a:rPr lang="en-US" sz="4000" dirty="0" smtClean="0"/>
              <a:t>, </a:t>
            </a:r>
            <a:r>
              <a:rPr lang="en-US" sz="4000" dirty="0" err="1" smtClean="0"/>
              <a:t>Potere</a:t>
            </a:r>
            <a:r>
              <a:rPr lang="en-US" sz="4000" dirty="0" smtClean="0"/>
              <a:t> e </a:t>
            </a:r>
            <a:r>
              <a:rPr lang="en-US" sz="4000" dirty="0" err="1" smtClean="0"/>
              <a:t>Sé</a:t>
            </a:r>
            <a:r>
              <a:rPr lang="en-US" sz="4000" dirty="0" smtClean="0"/>
              <a:t> </a:t>
            </a:r>
            <a:r>
              <a:rPr lang="en-US" sz="4000" dirty="0" err="1" smtClean="0"/>
              <a:t>sociale</a:t>
            </a:r>
            <a:r>
              <a:rPr lang="en-US" sz="4000" dirty="0" smtClean="0"/>
              <a:t> (2)</a:t>
            </a:r>
            <a:endParaRPr lang="en-US" sz="4000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Spontaneità</a:t>
            </a:r>
            <a:r>
              <a:rPr lang="en-US" dirty="0" smtClean="0"/>
              <a:t> </a:t>
            </a:r>
            <a:r>
              <a:rPr lang="en-US" i="1" dirty="0" smtClean="0"/>
              <a:t>versus</a:t>
            </a:r>
            <a:r>
              <a:rPr lang="en-US" dirty="0" smtClean="0"/>
              <a:t> </a:t>
            </a:r>
            <a:r>
              <a:rPr lang="en-US" dirty="0" err="1" smtClean="0"/>
              <a:t>norme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l’“Io</a:t>
            </a:r>
            <a:r>
              <a:rPr lang="en-US" dirty="0" smtClean="0"/>
              <a:t>” e </a:t>
            </a:r>
            <a:r>
              <a:rPr lang="en-US" dirty="0" err="1" smtClean="0"/>
              <a:t>il</a:t>
            </a:r>
            <a:r>
              <a:rPr lang="en-US" dirty="0" smtClean="0"/>
              <a:t> “Me” </a:t>
            </a:r>
            <a:r>
              <a:rPr lang="en-US" dirty="0" err="1" smtClean="0"/>
              <a:t>di</a:t>
            </a:r>
            <a:r>
              <a:rPr lang="en-US" dirty="0" smtClean="0"/>
              <a:t> Mead</a:t>
            </a:r>
            <a:endParaRPr lang="en-US" dirty="0" smtClean="0"/>
          </a:p>
          <a:p>
            <a:pPr lvl="2"/>
            <a:r>
              <a:rPr lang="en-US" dirty="0" smtClean="0"/>
              <a:t>“Io”: è la parte del </a:t>
            </a:r>
            <a:r>
              <a:rPr lang="en-US" dirty="0" err="1" smtClean="0"/>
              <a:t>Sé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è </a:t>
            </a:r>
            <a:r>
              <a:rPr lang="en-US" dirty="0" err="1" smtClean="0"/>
              <a:t>spontanea</a:t>
            </a:r>
            <a:r>
              <a:rPr lang="en-US" dirty="0" smtClean="0"/>
              <a:t>, </a:t>
            </a:r>
            <a:r>
              <a:rPr lang="en-US" dirty="0" err="1" smtClean="0"/>
              <a:t>impulsiva</a:t>
            </a:r>
            <a:r>
              <a:rPr lang="en-US" dirty="0" smtClean="0"/>
              <a:t>, </a:t>
            </a:r>
            <a:r>
              <a:rPr lang="en-US" dirty="0" err="1" smtClean="0"/>
              <a:t>creativa</a:t>
            </a:r>
            <a:r>
              <a:rPr lang="en-US" dirty="0" smtClean="0"/>
              <a:t>, </a:t>
            </a:r>
            <a:r>
              <a:rPr lang="en-US" dirty="0" err="1" smtClean="0"/>
              <a:t>imprevedibile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“Me”: è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senso</a:t>
            </a:r>
            <a:r>
              <a:rPr lang="en-US" dirty="0" smtClean="0"/>
              <a:t> del </a:t>
            </a:r>
            <a:r>
              <a:rPr lang="en-US" dirty="0" err="1" smtClean="0"/>
              <a:t>Sé</a:t>
            </a:r>
            <a:r>
              <a:rPr lang="en-US" dirty="0" smtClean="0"/>
              <a:t> </a:t>
            </a:r>
            <a:r>
              <a:rPr lang="en-US" dirty="0" err="1" smtClean="0"/>
              <a:t>appreso</a:t>
            </a:r>
            <a:r>
              <a:rPr lang="en-US" dirty="0" smtClean="0"/>
              <a:t> </a:t>
            </a:r>
            <a:r>
              <a:rPr lang="en-US" dirty="0" err="1" smtClean="0"/>
              <a:t>dall’interazione</a:t>
            </a:r>
            <a:r>
              <a:rPr lang="en-US" dirty="0" smtClean="0"/>
              <a:t> con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EC22247-2153-4DA3-A351-A036E99EE002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Cultura</a:t>
            </a:r>
            <a:r>
              <a:rPr lang="en-US" sz="4000" dirty="0" smtClean="0"/>
              <a:t>, </a:t>
            </a:r>
            <a:r>
              <a:rPr lang="en-US" sz="4000" dirty="0" err="1" smtClean="0"/>
              <a:t>Potere</a:t>
            </a:r>
            <a:r>
              <a:rPr lang="en-US" sz="4000" dirty="0" smtClean="0"/>
              <a:t> e </a:t>
            </a:r>
            <a:r>
              <a:rPr lang="en-US" sz="4000" dirty="0" err="1" smtClean="0"/>
              <a:t>Sé</a:t>
            </a:r>
            <a:r>
              <a:rPr lang="en-US" sz="4000" dirty="0" smtClean="0"/>
              <a:t> </a:t>
            </a:r>
            <a:r>
              <a:rPr lang="en-US" sz="4000" dirty="0" err="1" smtClean="0"/>
              <a:t>sociale</a:t>
            </a:r>
            <a:r>
              <a:rPr lang="en-US" sz="4000" dirty="0" smtClean="0"/>
              <a:t> (3)</a:t>
            </a:r>
            <a:endParaRPr lang="en-US" sz="4000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Interazione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: </a:t>
            </a:r>
            <a:r>
              <a:rPr lang="en-US" dirty="0" err="1" smtClean="0"/>
              <a:t>sviluppare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Sé</a:t>
            </a:r>
            <a:endParaRPr lang="en-US" dirty="0" smtClean="0"/>
          </a:p>
          <a:p>
            <a:pPr lvl="2"/>
            <a:r>
              <a:rPr lang="en-US" dirty="0" smtClean="0"/>
              <a:t>Mead </a:t>
            </a:r>
            <a:r>
              <a:rPr lang="en-US" dirty="0" err="1" smtClean="0"/>
              <a:t>ipotizzava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bambini,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crescere</a:t>
            </a:r>
            <a:r>
              <a:rPr lang="en-US" dirty="0" smtClean="0"/>
              <a:t>, </a:t>
            </a:r>
            <a:r>
              <a:rPr lang="en-US" dirty="0" err="1" smtClean="0"/>
              <a:t>passassero</a:t>
            </a:r>
            <a:r>
              <a:rPr lang="en-US" dirty="0" smtClean="0"/>
              <a:t> </a:t>
            </a:r>
            <a:r>
              <a:rPr lang="en-US" dirty="0" err="1" smtClean="0"/>
              <a:t>attraverso</a:t>
            </a:r>
            <a:r>
              <a:rPr lang="en-US" dirty="0" smtClean="0"/>
              <a:t> </a:t>
            </a:r>
            <a:r>
              <a:rPr lang="en-US" dirty="0" err="1" smtClean="0"/>
              <a:t>quattro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sviluppo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:</a:t>
            </a:r>
            <a:endParaRPr lang="en-US" dirty="0" smtClean="0"/>
          </a:p>
          <a:p>
            <a:pPr lvl="3"/>
            <a:r>
              <a:rPr lang="en-US" dirty="0" err="1" smtClean="0"/>
              <a:t>Fase</a:t>
            </a:r>
            <a:r>
              <a:rPr lang="en-US" dirty="0" smtClean="0"/>
              <a:t> pre-</a:t>
            </a:r>
            <a:r>
              <a:rPr lang="en-US" dirty="0" err="1" smtClean="0"/>
              <a:t>gioco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Fase</a:t>
            </a:r>
            <a:r>
              <a:rPr lang="en-US" dirty="0" smtClean="0"/>
              <a:t> del </a:t>
            </a:r>
            <a:r>
              <a:rPr lang="en-US" dirty="0" err="1" smtClean="0"/>
              <a:t>gioco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Fase</a:t>
            </a:r>
            <a:r>
              <a:rPr lang="en-US" dirty="0" smtClean="0"/>
              <a:t> del </a:t>
            </a:r>
            <a:r>
              <a:rPr lang="en-US" dirty="0" err="1" smtClean="0"/>
              <a:t>gioco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squadra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dell’altro</a:t>
            </a:r>
            <a:r>
              <a:rPr lang="en-US" dirty="0" smtClean="0"/>
              <a:t> </a:t>
            </a:r>
            <a:r>
              <a:rPr lang="en-US" dirty="0" err="1" smtClean="0"/>
              <a:t>generalizzato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64888D9-09F7-4EEF-84EE-038B1885165B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4770438"/>
            <a:ext cx="54864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Altro</a:t>
            </a:r>
            <a:r>
              <a:rPr lang="en-US" b="1" dirty="0" smtClean="0"/>
              <a:t> </a:t>
            </a:r>
            <a:r>
              <a:rPr lang="en-US" b="1" dirty="0" err="1" smtClean="0"/>
              <a:t>generalizzato</a:t>
            </a:r>
            <a:endParaRPr lang="en-US" b="1" dirty="0"/>
          </a:p>
          <a:p>
            <a:pPr>
              <a:defRPr/>
            </a:pPr>
            <a:r>
              <a:rPr lang="en-US" dirty="0" smtClean="0"/>
              <a:t>I </a:t>
            </a:r>
            <a:r>
              <a:rPr lang="en-US" dirty="0" err="1" smtClean="0"/>
              <a:t>valori</a:t>
            </a:r>
            <a:r>
              <a:rPr lang="en-US" dirty="0" smtClean="0"/>
              <a:t> e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orientamenti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comunità</a:t>
            </a:r>
            <a:r>
              <a:rPr lang="en-US" dirty="0" smtClean="0"/>
              <a:t> in </a:t>
            </a:r>
            <a:r>
              <a:rPr lang="en-US" dirty="0" err="1" smtClean="0"/>
              <a:t>generale</a:t>
            </a:r>
            <a:r>
              <a:rPr lang="en-US" dirty="0" smtClean="0"/>
              <a:t> e non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suoi</a:t>
            </a:r>
            <a:r>
              <a:rPr lang="en-US" dirty="0" smtClean="0"/>
              <a:t> </a:t>
            </a:r>
            <a:r>
              <a:rPr lang="en-US" dirty="0" err="1" smtClean="0"/>
              <a:t>singoli</a:t>
            </a:r>
            <a:r>
              <a:rPr lang="en-US" dirty="0" smtClean="0"/>
              <a:t> </a:t>
            </a:r>
            <a:r>
              <a:rPr lang="en-US" dirty="0" err="1" smtClean="0"/>
              <a:t>componenti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Argomenti</a:t>
            </a:r>
            <a:r>
              <a:rPr lang="en-US" dirty="0" smtClean="0"/>
              <a:t> </a:t>
            </a:r>
            <a:r>
              <a:rPr lang="en-US" dirty="0" err="1" smtClean="0"/>
              <a:t>trattati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Comprendere</a:t>
            </a:r>
            <a:r>
              <a:rPr lang="en-US" dirty="0" smtClean="0"/>
              <a:t> la </a:t>
            </a:r>
            <a:r>
              <a:rPr lang="en-US" dirty="0" err="1" smtClean="0"/>
              <a:t>famiglia</a:t>
            </a:r>
            <a:r>
              <a:rPr lang="en-US" smtClean="0"/>
              <a:t>.</a:t>
            </a:r>
            <a:endParaRPr lang="en-US" dirty="0" smtClean="0"/>
          </a:p>
          <a:p>
            <a:pPr eaLnBrk="1" hangingPunct="1"/>
            <a:r>
              <a:rPr lang="en-US" dirty="0" err="1" smtClean="0"/>
              <a:t>L’eterogeneità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famiglia</a:t>
            </a:r>
            <a:r>
              <a:rPr lang="en-US" dirty="0" smtClean="0"/>
              <a:t> in un </a:t>
            </a:r>
            <a:r>
              <a:rPr lang="en-US" dirty="0" err="1" smtClean="0"/>
              <a:t>contesto</a:t>
            </a:r>
            <a:r>
              <a:rPr lang="en-US" dirty="0" smtClean="0"/>
              <a:t> </a:t>
            </a:r>
            <a:r>
              <a:rPr lang="en-US" dirty="0" err="1" smtClean="0"/>
              <a:t>globale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 smtClean="0"/>
              <a:t>La </a:t>
            </a:r>
            <a:r>
              <a:rPr lang="en-US" dirty="0" err="1" smtClean="0"/>
              <a:t>socializzazione</a:t>
            </a:r>
            <a:r>
              <a:rPr lang="en-US" dirty="0" smtClean="0"/>
              <a:t> e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agenti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socializzazione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 err="1" smtClean="0"/>
              <a:t>Cultura</a:t>
            </a:r>
            <a:r>
              <a:rPr lang="en-US" dirty="0" smtClean="0"/>
              <a:t>, </a:t>
            </a:r>
            <a:r>
              <a:rPr lang="en-US" dirty="0" err="1" smtClean="0"/>
              <a:t>Potere</a:t>
            </a:r>
            <a:r>
              <a:rPr lang="en-US" dirty="0" smtClean="0"/>
              <a:t> e </a:t>
            </a:r>
            <a:r>
              <a:rPr lang="en-US" dirty="0" err="1" smtClean="0"/>
              <a:t>Sé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/>
              <a:t>								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09AC64-77D4-405F-ACA4-C0E34D8CF5A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Comprendere</a:t>
            </a:r>
            <a:r>
              <a:rPr lang="en-US" dirty="0" smtClean="0"/>
              <a:t> la </a:t>
            </a:r>
            <a:r>
              <a:rPr lang="en-US" dirty="0" err="1" smtClean="0"/>
              <a:t>famiglia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famiglia</a:t>
            </a:r>
            <a:r>
              <a:rPr lang="en-US" dirty="0" smtClean="0"/>
              <a:t> come </a:t>
            </a:r>
            <a:r>
              <a:rPr lang="en-US" dirty="0" err="1" smtClean="0"/>
              <a:t>istituzione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sz="2000" dirty="0" smtClean="0"/>
              <a:t>Le </a:t>
            </a:r>
            <a:r>
              <a:rPr lang="en-US" sz="2000" dirty="0" err="1" smtClean="0"/>
              <a:t>funzioni</a:t>
            </a:r>
            <a:r>
              <a:rPr lang="en-US" sz="2000" dirty="0" smtClean="0"/>
              <a:t> </a:t>
            </a:r>
            <a:r>
              <a:rPr lang="en-US" sz="2000" dirty="0" err="1" smtClean="0"/>
              <a:t>sociali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famiglia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lvl="1"/>
            <a:r>
              <a:rPr lang="en-US" sz="1600" dirty="0" err="1" smtClean="0"/>
              <a:t>Stabilità</a:t>
            </a:r>
            <a:r>
              <a:rPr lang="en-US" sz="1600" dirty="0" smtClean="0"/>
              <a:t> </a:t>
            </a:r>
            <a:r>
              <a:rPr lang="en-US" sz="1600" dirty="0" err="1" smtClean="0"/>
              <a:t>sociale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1"/>
            <a:r>
              <a:rPr lang="en-US" sz="1600" dirty="0" err="1" smtClean="0"/>
              <a:t>Aiuto</a:t>
            </a:r>
            <a:r>
              <a:rPr lang="en-US" sz="1600" dirty="0" smtClean="0"/>
              <a:t> </a:t>
            </a:r>
            <a:r>
              <a:rPr lang="en-US" sz="1600" dirty="0" err="1" smtClean="0"/>
              <a:t>materiale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1"/>
            <a:r>
              <a:rPr lang="en-US" sz="1600" dirty="0" err="1" smtClean="0"/>
              <a:t>Descendenza</a:t>
            </a:r>
            <a:r>
              <a:rPr lang="en-US" sz="1600" dirty="0" smtClean="0"/>
              <a:t> e </a:t>
            </a:r>
            <a:r>
              <a:rPr lang="en-US" sz="1600" dirty="0" err="1" smtClean="0"/>
              <a:t>successione</a:t>
            </a:r>
            <a:r>
              <a:rPr lang="en-US" sz="1600" dirty="0" smtClean="0"/>
              <a:t> </a:t>
            </a:r>
            <a:r>
              <a:rPr lang="en-US" sz="1600" dirty="0" err="1" smtClean="0"/>
              <a:t>ereditaria</a:t>
            </a:r>
            <a:endParaRPr lang="en-US" sz="1600" dirty="0" smtClean="0"/>
          </a:p>
          <a:p>
            <a:pPr lvl="1"/>
            <a:r>
              <a:rPr lang="en-US" sz="1600" dirty="0" err="1" smtClean="0"/>
              <a:t>Cura</a:t>
            </a:r>
            <a:r>
              <a:rPr lang="en-US" sz="1600" dirty="0" smtClean="0"/>
              <a:t> e </a:t>
            </a:r>
            <a:r>
              <a:rPr lang="en-US" sz="1600" dirty="0" err="1" smtClean="0"/>
              <a:t>socializzazione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1"/>
            <a:r>
              <a:rPr lang="en-US" sz="1600" dirty="0" err="1" smtClean="0"/>
              <a:t>Regolamentezione</a:t>
            </a:r>
            <a:r>
              <a:rPr lang="en-US" sz="1600" dirty="0" smtClean="0"/>
              <a:t> </a:t>
            </a:r>
            <a:r>
              <a:rPr lang="en-US" sz="1600" dirty="0" err="1" smtClean="0"/>
              <a:t>sessuale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1"/>
            <a:r>
              <a:rPr lang="en-US" sz="1600" dirty="0" err="1" smtClean="0"/>
              <a:t>Conforto</a:t>
            </a:r>
            <a:r>
              <a:rPr lang="en-US" sz="1600" dirty="0" smtClean="0"/>
              <a:t> </a:t>
            </a:r>
            <a:r>
              <a:rPr lang="en-US" sz="1600" dirty="0" err="1" smtClean="0"/>
              <a:t>psicologico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D3F89F6-6FC2-435F-9253-94E88599AE81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4038600"/>
            <a:ext cx="4307205" cy="201008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Famiglia</a:t>
            </a:r>
            <a:endParaRPr lang="en-US" sz="1600" b="1" dirty="0"/>
          </a:p>
          <a:p>
            <a:pPr>
              <a:defRPr/>
            </a:pPr>
            <a:r>
              <a:rPr lang="en-US" sz="1600" dirty="0" smtClean="0"/>
              <a:t>Due o </a:t>
            </a:r>
            <a:r>
              <a:rPr lang="en-US" sz="1600" dirty="0" err="1" smtClean="0"/>
              <a:t>più</a:t>
            </a:r>
            <a:r>
              <a:rPr lang="en-US" sz="1600" dirty="0" smtClean="0"/>
              <a:t> </a:t>
            </a:r>
            <a:r>
              <a:rPr lang="en-US" sz="1600" dirty="0" err="1" smtClean="0"/>
              <a:t>individui</a:t>
            </a:r>
            <a:r>
              <a:rPr lang="en-US" sz="1600" dirty="0" smtClean="0"/>
              <a:t>, </a:t>
            </a:r>
            <a:r>
              <a:rPr lang="en-US" sz="1600" dirty="0" err="1" smtClean="0"/>
              <a:t>uniti</a:t>
            </a:r>
            <a:r>
              <a:rPr lang="en-US" sz="1600" dirty="0" smtClean="0"/>
              <a:t> per </a:t>
            </a:r>
            <a:r>
              <a:rPr lang="en-US" sz="1600" dirty="0" err="1" smtClean="0"/>
              <a:t>nascita</a:t>
            </a:r>
            <a:r>
              <a:rPr lang="en-US" sz="1600" dirty="0" smtClean="0"/>
              <a:t> o </a:t>
            </a:r>
            <a:r>
              <a:rPr lang="en-US" sz="1600" dirty="0" err="1" smtClean="0"/>
              <a:t>tramite</a:t>
            </a:r>
            <a:r>
              <a:rPr lang="en-US" sz="1600" dirty="0" smtClean="0"/>
              <a:t> un </a:t>
            </a:r>
            <a:r>
              <a:rPr lang="en-US" sz="1600" dirty="0" err="1" smtClean="0"/>
              <a:t>vincolo</a:t>
            </a:r>
            <a:r>
              <a:rPr lang="en-US" sz="1600" dirty="0" smtClean="0"/>
              <a:t> </a:t>
            </a:r>
            <a:r>
              <a:rPr lang="en-US" sz="1600" dirty="0" err="1" smtClean="0"/>
              <a:t>sociale</a:t>
            </a:r>
            <a:r>
              <a:rPr lang="en-US" sz="1600" dirty="0" smtClean="0"/>
              <a:t>,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condividono</a:t>
            </a:r>
            <a:r>
              <a:rPr lang="en-US" sz="1600" dirty="0" smtClean="0"/>
              <a:t> le </a:t>
            </a:r>
            <a:r>
              <a:rPr lang="en-US" sz="1600" dirty="0" err="1" smtClean="0"/>
              <a:t>risorse</a:t>
            </a:r>
            <a:r>
              <a:rPr lang="en-US" sz="1600" dirty="0" smtClean="0"/>
              <a:t>,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prenedono</a:t>
            </a:r>
            <a:r>
              <a:rPr lang="en-US" sz="1600" dirty="0" smtClean="0"/>
              <a:t> </a:t>
            </a:r>
            <a:r>
              <a:rPr lang="en-US" sz="1600" dirty="0" err="1" smtClean="0"/>
              <a:t>cura</a:t>
            </a:r>
            <a:r>
              <a:rPr lang="en-US" sz="1600" dirty="0" smtClean="0"/>
              <a:t> </a:t>
            </a:r>
            <a:r>
              <a:rPr lang="en-US" sz="1600" dirty="0" err="1" smtClean="0"/>
              <a:t>delle</a:t>
            </a:r>
            <a:r>
              <a:rPr lang="en-US" sz="1600" dirty="0" smtClean="0"/>
              <a:t> </a:t>
            </a:r>
            <a:r>
              <a:rPr lang="en-US" sz="1600" dirty="0" err="1" smtClean="0"/>
              <a:t>persone</a:t>
            </a:r>
            <a:r>
              <a:rPr lang="en-US" sz="1600" dirty="0" smtClean="0"/>
              <a:t> a </a:t>
            </a:r>
            <a:r>
              <a:rPr lang="en-US" sz="1600" dirty="0" err="1" smtClean="0"/>
              <a:t>loro</a:t>
            </a:r>
            <a:r>
              <a:rPr lang="en-US" sz="1600" dirty="0" smtClean="0"/>
              <a:t> </a:t>
            </a:r>
            <a:r>
              <a:rPr lang="en-US" sz="1600" dirty="0" err="1" smtClean="0"/>
              <a:t>carico</a:t>
            </a:r>
            <a:r>
              <a:rPr lang="en-US" sz="1600" dirty="0" smtClean="0"/>
              <a:t> e </a:t>
            </a:r>
            <a:r>
              <a:rPr lang="en-US" sz="1600" dirty="0" err="1" smtClean="0"/>
              <a:t>mantengono</a:t>
            </a:r>
            <a:r>
              <a:rPr lang="en-US" sz="1600" dirty="0" smtClean="0"/>
              <a:t> </a:t>
            </a:r>
            <a:r>
              <a:rPr lang="en-US" sz="1600" dirty="0" err="1" smtClean="0"/>
              <a:t>spesso</a:t>
            </a:r>
            <a:r>
              <a:rPr lang="en-US" sz="1600" dirty="0" smtClean="0"/>
              <a:t> un forte </a:t>
            </a:r>
            <a:r>
              <a:rPr lang="en-US" sz="1600" dirty="0" err="1" smtClean="0"/>
              <a:t>vincolo</a:t>
            </a:r>
            <a:r>
              <a:rPr lang="en-US" sz="1600" dirty="0" smtClean="0"/>
              <a:t> </a:t>
            </a:r>
            <a:r>
              <a:rPr lang="en-US" sz="1600" dirty="0" err="1" smtClean="0"/>
              <a:t>emotivo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L’eterogeneità</a:t>
            </a:r>
            <a:r>
              <a:rPr lang="en-US" sz="4000" dirty="0" smtClean="0"/>
              <a:t> </a:t>
            </a:r>
            <a:r>
              <a:rPr lang="en-US" sz="4000" dirty="0" err="1" smtClean="0"/>
              <a:t>della</a:t>
            </a:r>
            <a:r>
              <a:rPr lang="en-US" sz="4000" dirty="0" smtClean="0"/>
              <a:t> </a:t>
            </a:r>
            <a:r>
              <a:rPr lang="en-US" sz="4000" dirty="0" err="1" smtClean="0"/>
              <a:t>famiglia</a:t>
            </a:r>
            <a:r>
              <a:rPr lang="en-US" sz="4000" dirty="0" smtClean="0"/>
              <a:t> in un </a:t>
            </a:r>
            <a:r>
              <a:rPr lang="en-US" sz="4000" dirty="0" err="1" smtClean="0"/>
              <a:t>contesto</a:t>
            </a:r>
            <a:r>
              <a:rPr lang="en-US" sz="4000" dirty="0" smtClean="0"/>
              <a:t> </a:t>
            </a:r>
            <a:r>
              <a:rPr lang="en-US" sz="4000" dirty="0" err="1" smtClean="0"/>
              <a:t>globale</a:t>
            </a:r>
            <a:r>
              <a:rPr lang="en-US" sz="4000" dirty="0" smtClean="0"/>
              <a:t> (1)</a:t>
            </a:r>
            <a:endParaRPr lang="en-US" sz="40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 smtClean="0"/>
              <a:t>Varianti</a:t>
            </a:r>
            <a:r>
              <a:rPr lang="en-US" sz="2200" dirty="0" smtClean="0"/>
              <a:t> </a:t>
            </a:r>
            <a:r>
              <a:rPr lang="en-US" sz="2200" dirty="0" err="1" smtClean="0"/>
              <a:t>della</a:t>
            </a:r>
            <a:r>
              <a:rPr lang="en-US" sz="2200" dirty="0" smtClean="0"/>
              <a:t> </a:t>
            </a:r>
            <a:r>
              <a:rPr lang="en-US" sz="2200" dirty="0" err="1" smtClean="0"/>
              <a:t>famiglia</a:t>
            </a:r>
            <a:r>
              <a:rPr lang="en-US" sz="2200" dirty="0" smtClean="0"/>
              <a:t> e del </a:t>
            </a:r>
            <a:r>
              <a:rPr lang="en-US" sz="2200" dirty="0" err="1" smtClean="0"/>
              <a:t>matrimonio</a:t>
            </a:r>
            <a:r>
              <a:rPr lang="en-US" sz="2200" dirty="0" smtClean="0"/>
              <a:t>: </a:t>
            </a:r>
            <a:endParaRPr lang="en-US" sz="2200" dirty="0" smtClean="0"/>
          </a:p>
          <a:p>
            <a:pPr lvl="3"/>
            <a:r>
              <a:rPr lang="en-US" sz="2200" dirty="0" err="1" smtClean="0"/>
              <a:t>Reti</a:t>
            </a:r>
            <a:r>
              <a:rPr lang="en-US" sz="2200" dirty="0" smtClean="0"/>
              <a:t> </a:t>
            </a:r>
            <a:r>
              <a:rPr lang="en-US" sz="2200" dirty="0" err="1" smtClean="0"/>
              <a:t>familiari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lvl="3"/>
            <a:r>
              <a:rPr lang="en-US" sz="2200" dirty="0" err="1" smtClean="0"/>
              <a:t>Matrimonio</a:t>
            </a:r>
            <a:r>
              <a:rPr lang="en-US" sz="2200" dirty="0" smtClean="0"/>
              <a:t> e </a:t>
            </a:r>
            <a:r>
              <a:rPr lang="en-US" sz="2200" dirty="0" err="1" smtClean="0"/>
              <a:t>convivenza</a:t>
            </a:r>
            <a:r>
              <a:rPr lang="en-US" sz="2200" dirty="0" smtClean="0"/>
              <a:t>.</a:t>
            </a:r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E601F8A-0C06-4F1A-935A-D8321F77C339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380184"/>
            <a:ext cx="3962400" cy="11918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err="1" smtClean="0"/>
              <a:t>Famiglia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nucleare</a:t>
            </a:r>
            <a:r>
              <a:rPr lang="en-US" sz="1600" b="1" dirty="0" smtClean="0"/>
              <a:t> </a:t>
            </a:r>
            <a:r>
              <a:rPr lang="en-US" sz="1600" dirty="0"/>
              <a:t>(or </a:t>
            </a:r>
            <a:r>
              <a:rPr lang="en-US" sz="1600" i="1" dirty="0" err="1" smtClean="0"/>
              <a:t>famiglia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coniugale</a:t>
            </a:r>
            <a:r>
              <a:rPr lang="en-US" sz="1600" dirty="0" smtClean="0"/>
              <a:t>)</a:t>
            </a:r>
            <a:endParaRPr lang="en-US" sz="1600" b="1" dirty="0"/>
          </a:p>
          <a:p>
            <a:pPr>
              <a:defRPr/>
            </a:pPr>
            <a:r>
              <a:rPr lang="en-US" sz="1600" dirty="0"/>
              <a:t>family consisting of a parent or parents and their children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3352800"/>
            <a:ext cx="3886200" cy="92116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Famiglia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estesa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Famiglia</a:t>
            </a:r>
            <a:r>
              <a:rPr lang="en-US" sz="1600" dirty="0" smtClean="0"/>
              <a:t> </a:t>
            </a:r>
            <a:r>
              <a:rPr lang="en-US" sz="1600" dirty="0" err="1" smtClean="0"/>
              <a:t>nucleare</a:t>
            </a:r>
            <a:r>
              <a:rPr lang="en-US" sz="1600" dirty="0" smtClean="0"/>
              <a:t> </a:t>
            </a:r>
            <a:r>
              <a:rPr lang="en-US" sz="1600" dirty="0" err="1" smtClean="0"/>
              <a:t>più</a:t>
            </a:r>
            <a:r>
              <a:rPr lang="en-US" sz="1600" dirty="0" smtClean="0"/>
              <a:t> </a:t>
            </a:r>
            <a:r>
              <a:rPr lang="en-US" sz="1600" dirty="0" err="1" smtClean="0"/>
              <a:t>altri</a:t>
            </a:r>
            <a:r>
              <a:rPr lang="en-US" sz="1600" dirty="0" smtClean="0"/>
              <a:t> </a:t>
            </a:r>
            <a:r>
              <a:rPr lang="en-US" sz="1600" dirty="0" err="1" smtClean="0"/>
              <a:t>parenti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vivono</a:t>
            </a:r>
            <a:r>
              <a:rPr lang="en-US" sz="1600" dirty="0" smtClean="0"/>
              <a:t> </a:t>
            </a:r>
            <a:r>
              <a:rPr lang="en-US" sz="1600" dirty="0" err="1" smtClean="0"/>
              <a:t>normalmente</a:t>
            </a:r>
            <a:r>
              <a:rPr lang="en-US" sz="1600" dirty="0" smtClean="0"/>
              <a:t> </a:t>
            </a:r>
            <a:r>
              <a:rPr lang="en-US" sz="1600" dirty="0" err="1" smtClean="0"/>
              <a:t>assieme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648200"/>
            <a:ext cx="4140835" cy="17371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Matrimonio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Relazione</a:t>
            </a:r>
            <a:r>
              <a:rPr lang="en-US" sz="1600" dirty="0" smtClean="0"/>
              <a:t> </a:t>
            </a:r>
            <a:r>
              <a:rPr lang="en-US" sz="1600" dirty="0" err="1" smtClean="0"/>
              <a:t>sociale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crea</a:t>
            </a:r>
            <a:r>
              <a:rPr lang="en-US" sz="1600" dirty="0" smtClean="0"/>
              <a:t> </a:t>
            </a:r>
            <a:r>
              <a:rPr lang="en-US" sz="1600" dirty="0" err="1" smtClean="0"/>
              <a:t>vincoli</a:t>
            </a:r>
            <a:r>
              <a:rPr lang="en-US" sz="1600" dirty="0" smtClean="0"/>
              <a:t> </a:t>
            </a:r>
            <a:r>
              <a:rPr lang="en-US" sz="1600" dirty="0" err="1" smtClean="0"/>
              <a:t>familiari</a:t>
            </a:r>
            <a:r>
              <a:rPr lang="en-US" sz="1600" dirty="0" smtClean="0"/>
              <a:t>, </a:t>
            </a:r>
            <a:r>
              <a:rPr lang="en-US" sz="1600" dirty="0" err="1" smtClean="0"/>
              <a:t>comporta</a:t>
            </a:r>
            <a:r>
              <a:rPr lang="en-US" sz="1600" dirty="0" smtClean="0"/>
              <a:t> </a:t>
            </a:r>
            <a:r>
              <a:rPr lang="en-US" sz="1600" dirty="0" err="1" smtClean="0"/>
              <a:t>relazioni</a:t>
            </a:r>
            <a:r>
              <a:rPr lang="en-US" sz="1600" dirty="0" smtClean="0"/>
              <a:t> </a:t>
            </a:r>
            <a:r>
              <a:rPr lang="en-US" sz="1600" dirty="0" err="1" smtClean="0"/>
              <a:t>sessuali</a:t>
            </a:r>
            <a:r>
              <a:rPr lang="en-US" sz="1600" dirty="0" smtClean="0"/>
              <a:t> e </a:t>
            </a:r>
            <a:r>
              <a:rPr lang="en-US" sz="1600" dirty="0" err="1" smtClean="0"/>
              <a:t>viene</a:t>
            </a:r>
            <a:r>
              <a:rPr lang="en-US" sz="1600" dirty="0" smtClean="0"/>
              <a:t> </a:t>
            </a:r>
            <a:r>
              <a:rPr lang="en-US" sz="1600" dirty="0" err="1" smtClean="0"/>
              <a:t>formalizzata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un </a:t>
            </a:r>
            <a:r>
              <a:rPr lang="en-US" sz="1600" dirty="0" err="1" smtClean="0"/>
              <a:t>contratto</a:t>
            </a:r>
            <a:r>
              <a:rPr lang="en-US" sz="1600" dirty="0" smtClean="0"/>
              <a:t> </a:t>
            </a:r>
            <a:r>
              <a:rPr lang="en-US" sz="1600" dirty="0" err="1" smtClean="0"/>
              <a:t>giuridico</a:t>
            </a:r>
            <a:r>
              <a:rPr lang="en-US" sz="1600" dirty="0" smtClean="0"/>
              <a:t> e\o </a:t>
            </a:r>
            <a:r>
              <a:rPr lang="en-US" sz="1600" dirty="0" err="1" smtClean="0"/>
              <a:t>da</a:t>
            </a:r>
            <a:r>
              <a:rPr lang="en-US" sz="1600" dirty="0" smtClean="0"/>
              <a:t>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cerimonia</a:t>
            </a:r>
            <a:r>
              <a:rPr lang="en-US" sz="1600" dirty="0" smtClean="0"/>
              <a:t> </a:t>
            </a:r>
            <a:r>
              <a:rPr lang="en-US" sz="1600" dirty="0" err="1" smtClean="0"/>
              <a:t>religiosa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4369435"/>
            <a:ext cx="3886200" cy="173819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Convivenza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Relazione</a:t>
            </a:r>
            <a:r>
              <a:rPr lang="en-US" sz="1600" dirty="0" smtClean="0"/>
              <a:t> </a:t>
            </a:r>
            <a:r>
              <a:rPr lang="en-US" sz="1600" dirty="0" err="1" smtClean="0"/>
              <a:t>sociale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può</a:t>
            </a:r>
            <a:r>
              <a:rPr lang="en-US" sz="1600" dirty="0" smtClean="0"/>
              <a:t> </a:t>
            </a:r>
            <a:r>
              <a:rPr lang="en-US" sz="1600" dirty="0" err="1" smtClean="0"/>
              <a:t>creare</a:t>
            </a:r>
            <a:r>
              <a:rPr lang="en-US" sz="1600" dirty="0" smtClean="0"/>
              <a:t> </a:t>
            </a:r>
            <a:r>
              <a:rPr lang="en-US" sz="1600" dirty="0" err="1" smtClean="0"/>
              <a:t>vincoli</a:t>
            </a:r>
            <a:r>
              <a:rPr lang="en-US" sz="1600" dirty="0" smtClean="0"/>
              <a:t> </a:t>
            </a:r>
            <a:r>
              <a:rPr lang="en-US" sz="1600" dirty="0" err="1" smtClean="0"/>
              <a:t>familiari</a:t>
            </a:r>
            <a:r>
              <a:rPr lang="en-US" sz="1600" dirty="0" smtClean="0"/>
              <a:t> e </a:t>
            </a:r>
            <a:r>
              <a:rPr lang="en-US" sz="1600" dirty="0" err="1" smtClean="0"/>
              <a:t>comporta</a:t>
            </a:r>
            <a:r>
              <a:rPr lang="en-US" sz="1600" dirty="0" smtClean="0"/>
              <a:t> </a:t>
            </a:r>
            <a:r>
              <a:rPr lang="en-US" sz="1600" dirty="0" err="1" smtClean="0"/>
              <a:t>l’intimità</a:t>
            </a:r>
            <a:r>
              <a:rPr lang="en-US" sz="1600" dirty="0" smtClean="0"/>
              <a:t> </a:t>
            </a:r>
            <a:r>
              <a:rPr lang="en-US" sz="1600" dirty="0" err="1" smtClean="0"/>
              <a:t>sessuale</a:t>
            </a:r>
            <a:r>
              <a:rPr lang="en-US" sz="1600" dirty="0" smtClean="0"/>
              <a:t>, in cui le </a:t>
            </a:r>
            <a:r>
              <a:rPr lang="en-US" sz="1600" dirty="0" err="1" smtClean="0"/>
              <a:t>persone</a:t>
            </a:r>
            <a:r>
              <a:rPr lang="en-US" sz="1600" dirty="0" smtClean="0"/>
              <a:t> </a:t>
            </a:r>
            <a:r>
              <a:rPr lang="en-US" sz="1600" dirty="0" err="1" smtClean="0"/>
              <a:t>vivono</a:t>
            </a:r>
            <a:r>
              <a:rPr lang="en-US" sz="1600" dirty="0" smtClean="0"/>
              <a:t> </a:t>
            </a:r>
            <a:r>
              <a:rPr lang="en-US" sz="1600" dirty="0" err="1" smtClean="0"/>
              <a:t>insieme</a:t>
            </a:r>
            <a:r>
              <a:rPr lang="en-US" sz="1600" dirty="0" smtClean="0"/>
              <a:t> come partner non </a:t>
            </a:r>
            <a:r>
              <a:rPr lang="en-US" sz="1600" dirty="0" err="1" smtClean="0"/>
              <a:t>sposati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L’eterogeneità</a:t>
            </a:r>
            <a:r>
              <a:rPr lang="en-US" sz="4000" dirty="0" smtClean="0"/>
              <a:t> </a:t>
            </a:r>
            <a:r>
              <a:rPr lang="en-US" sz="4000" dirty="0" err="1" smtClean="0"/>
              <a:t>della</a:t>
            </a:r>
            <a:r>
              <a:rPr lang="en-US" sz="4000" dirty="0" smtClean="0"/>
              <a:t> </a:t>
            </a:r>
            <a:r>
              <a:rPr lang="en-US" sz="4000" dirty="0" err="1" smtClean="0"/>
              <a:t>famiglia</a:t>
            </a:r>
            <a:r>
              <a:rPr lang="en-US" sz="4000" dirty="0" smtClean="0"/>
              <a:t> in un </a:t>
            </a:r>
            <a:r>
              <a:rPr lang="en-US" sz="4000" dirty="0" err="1" smtClean="0"/>
              <a:t>contesto</a:t>
            </a:r>
            <a:r>
              <a:rPr lang="en-US" sz="4000" dirty="0" smtClean="0"/>
              <a:t> </a:t>
            </a:r>
            <a:r>
              <a:rPr lang="en-US" sz="4000" dirty="0" err="1" smtClean="0"/>
              <a:t>globale</a:t>
            </a:r>
            <a:r>
              <a:rPr lang="en-US" sz="4000" dirty="0" smtClean="0"/>
              <a:t> (2)</a:t>
            </a:r>
            <a:endParaRPr lang="en-US" sz="40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6565" y="1810385"/>
            <a:ext cx="8230235" cy="4316095"/>
          </a:xfrm>
        </p:spPr>
        <p:txBody>
          <a:bodyPr/>
          <a:lstStyle/>
          <a:p>
            <a:r>
              <a:rPr lang="en-US" sz="2200" dirty="0" err="1" smtClean="0"/>
              <a:t>Varianti</a:t>
            </a:r>
            <a:r>
              <a:rPr lang="en-US" sz="2200" dirty="0" smtClean="0"/>
              <a:t> </a:t>
            </a:r>
            <a:r>
              <a:rPr lang="en-US" sz="2200" dirty="0" err="1" smtClean="0"/>
              <a:t>della</a:t>
            </a:r>
            <a:r>
              <a:rPr lang="en-US" sz="2200" dirty="0" smtClean="0"/>
              <a:t> </a:t>
            </a:r>
            <a:r>
              <a:rPr lang="en-US" sz="2200" dirty="0" err="1" smtClean="0"/>
              <a:t>famiglia</a:t>
            </a:r>
            <a:r>
              <a:rPr lang="en-US" sz="2200" dirty="0" smtClean="0"/>
              <a:t> e del </a:t>
            </a:r>
            <a:r>
              <a:rPr lang="en-US" sz="2200" dirty="0" err="1" smtClean="0"/>
              <a:t>matrimonio</a:t>
            </a:r>
            <a:r>
              <a:rPr lang="en-US" sz="2200" dirty="0" smtClean="0"/>
              <a:t> (</a:t>
            </a:r>
            <a:r>
              <a:rPr lang="en-US" sz="2200" i="1" dirty="0" smtClean="0"/>
              <a:t>Continua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 lvl="1"/>
            <a:r>
              <a:rPr lang="en-US" sz="2200" dirty="0" err="1" smtClean="0"/>
              <a:t>Matrimoni</a:t>
            </a:r>
            <a:r>
              <a:rPr lang="en-US" sz="2200" dirty="0" smtClean="0"/>
              <a:t> </a:t>
            </a:r>
            <a:r>
              <a:rPr lang="en-US" sz="2200" dirty="0" err="1" smtClean="0"/>
              <a:t>combinati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lvl="1"/>
            <a:r>
              <a:rPr lang="en-US" sz="2200" dirty="0" err="1" smtClean="0"/>
              <a:t>Eleggibilità</a:t>
            </a:r>
            <a:r>
              <a:rPr lang="en-US" sz="2200" dirty="0" smtClean="0"/>
              <a:t> </a:t>
            </a:r>
            <a:r>
              <a:rPr lang="en-US" sz="2200" dirty="0" err="1" smtClean="0"/>
              <a:t>matrimoniale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lvl="1"/>
            <a:r>
              <a:rPr lang="en-US" sz="2200" dirty="0" err="1" smtClean="0"/>
              <a:t>Forme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matrimonio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12661-550D-403D-B4AC-2655BC76F509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4541837"/>
            <a:ext cx="36576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Esogamia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Matrimonio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categorie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diverse.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2861945"/>
            <a:ext cx="3657600" cy="163443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Endogamia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Norme</a:t>
            </a:r>
            <a:r>
              <a:rPr lang="en-US" dirty="0" smtClean="0"/>
              <a:t> o </a:t>
            </a:r>
            <a:r>
              <a:rPr lang="en-US" dirty="0" err="1" smtClean="0"/>
              <a:t>tradizioni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limitano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matrimonio</a:t>
            </a:r>
            <a:r>
              <a:rPr lang="en-US" dirty="0" smtClean="0"/>
              <a:t> a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stessa</a:t>
            </a:r>
            <a:r>
              <a:rPr lang="en-US" dirty="0" smtClean="0"/>
              <a:t> </a:t>
            </a:r>
            <a:r>
              <a:rPr lang="en-US" dirty="0" err="1" smtClean="0"/>
              <a:t>categoria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876800"/>
            <a:ext cx="30480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Poligamia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matrimoniale</a:t>
            </a:r>
            <a:r>
              <a:rPr lang="en-US" dirty="0" smtClean="0"/>
              <a:t> in cui </a:t>
            </a:r>
            <a:r>
              <a:rPr lang="en-US" dirty="0" err="1" smtClean="0"/>
              <a:t>una</a:t>
            </a:r>
            <a:r>
              <a:rPr lang="en-US" dirty="0" smtClean="0"/>
              <a:t> persona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avere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coniugi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3657600"/>
            <a:ext cx="3717925" cy="10222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Monogamia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Pratica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limita</a:t>
            </a:r>
            <a:r>
              <a:rPr lang="en-US" dirty="0" smtClean="0"/>
              <a:t> le </a:t>
            </a:r>
            <a:r>
              <a:rPr lang="en-US" dirty="0" err="1" smtClean="0"/>
              <a:t>relazioni</a:t>
            </a:r>
            <a:r>
              <a:rPr lang="en-US" dirty="0" smtClean="0"/>
              <a:t> </a:t>
            </a:r>
            <a:r>
              <a:rPr lang="en-US" dirty="0" err="1" smtClean="0"/>
              <a:t>sessuali</a:t>
            </a:r>
            <a:r>
              <a:rPr lang="en-US" dirty="0" smtClean="0"/>
              <a:t> a un solo partner.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L’eterogeneità</a:t>
            </a:r>
            <a:r>
              <a:rPr lang="en-US" sz="4000" dirty="0" smtClean="0"/>
              <a:t> </a:t>
            </a:r>
            <a:r>
              <a:rPr lang="en-US" sz="4000" dirty="0" err="1" smtClean="0"/>
              <a:t>della</a:t>
            </a:r>
            <a:r>
              <a:rPr lang="en-US" sz="4000" dirty="0" smtClean="0"/>
              <a:t> </a:t>
            </a:r>
            <a:r>
              <a:rPr lang="en-US" sz="4000" dirty="0" err="1" smtClean="0"/>
              <a:t>famiglia</a:t>
            </a:r>
            <a:r>
              <a:rPr lang="en-US" sz="4000" dirty="0" smtClean="0"/>
              <a:t> in un </a:t>
            </a:r>
            <a:r>
              <a:rPr lang="en-US" sz="4000" dirty="0" err="1" smtClean="0"/>
              <a:t>contesto</a:t>
            </a:r>
            <a:r>
              <a:rPr lang="en-US" sz="4000" dirty="0" smtClean="0"/>
              <a:t> </a:t>
            </a:r>
            <a:r>
              <a:rPr lang="en-US" sz="4000" dirty="0" err="1" smtClean="0"/>
              <a:t>globale</a:t>
            </a:r>
            <a:r>
              <a:rPr lang="en-US" sz="4000" dirty="0" smtClean="0"/>
              <a:t> (3)</a:t>
            </a:r>
            <a:endParaRPr lang="en-US" sz="40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58950"/>
            <a:ext cx="8228965" cy="4367530"/>
          </a:xfrm>
        </p:spPr>
        <p:txBody>
          <a:bodyPr/>
          <a:lstStyle/>
          <a:p>
            <a:r>
              <a:rPr lang="en-US" dirty="0" smtClean="0"/>
              <a:t>Trend </a:t>
            </a:r>
            <a:r>
              <a:rPr lang="en-US" dirty="0" err="1" smtClean="0"/>
              <a:t>globali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vita </a:t>
            </a:r>
            <a:r>
              <a:rPr lang="en-US" dirty="0" err="1" smtClean="0"/>
              <a:t>familiare</a:t>
            </a:r>
            <a:endParaRPr lang="en-US" dirty="0" smtClean="0"/>
          </a:p>
          <a:p>
            <a:pPr lvl="2"/>
            <a:r>
              <a:rPr lang="en-US" dirty="0" smtClean="0"/>
              <a:t>Le </a:t>
            </a:r>
            <a:r>
              <a:rPr lang="en-US" dirty="0" err="1" smtClean="0"/>
              <a:t>famiglie</a:t>
            </a:r>
            <a:r>
              <a:rPr lang="en-US" dirty="0" smtClean="0"/>
              <a:t> </a:t>
            </a:r>
            <a:r>
              <a:rPr lang="en-US" dirty="0" err="1" smtClean="0"/>
              <a:t>stanno</a:t>
            </a:r>
            <a:r>
              <a:rPr lang="en-US" dirty="0" smtClean="0"/>
              <a:t> </a:t>
            </a:r>
            <a:r>
              <a:rPr lang="en-US" dirty="0" err="1" smtClean="0"/>
              <a:t>diventando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piccole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Le </a:t>
            </a:r>
            <a:r>
              <a:rPr lang="en-US" dirty="0" err="1" smtClean="0"/>
              <a:t>famiglie</a:t>
            </a:r>
            <a:r>
              <a:rPr lang="en-US" dirty="0" smtClean="0"/>
              <a:t> </a:t>
            </a:r>
            <a:r>
              <a:rPr lang="en-US" dirty="0" err="1" smtClean="0"/>
              <a:t>estese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meno</a:t>
            </a:r>
            <a:r>
              <a:rPr lang="en-US" dirty="0" smtClean="0"/>
              <a:t> </a:t>
            </a:r>
            <a:r>
              <a:rPr lang="en-US" dirty="0" err="1" smtClean="0"/>
              <a:t>numerose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La </a:t>
            </a:r>
            <a:r>
              <a:rPr lang="en-US" dirty="0" err="1" smtClean="0"/>
              <a:t>libera</a:t>
            </a:r>
            <a:r>
              <a:rPr lang="en-US" dirty="0" smtClean="0"/>
              <a:t> </a:t>
            </a:r>
            <a:r>
              <a:rPr lang="en-US" dirty="0" err="1" smtClean="0"/>
              <a:t>scelta</a:t>
            </a:r>
            <a:r>
              <a:rPr lang="en-US" dirty="0" smtClean="0"/>
              <a:t> del partner è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diffusa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Le </a:t>
            </a:r>
            <a:r>
              <a:rPr lang="en-US" dirty="0" err="1" smtClean="0"/>
              <a:t>donne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sposano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tardi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Le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restano</a:t>
            </a:r>
            <a:r>
              <a:rPr lang="en-US" dirty="0" smtClean="0"/>
              <a:t> </a:t>
            </a:r>
            <a:r>
              <a:rPr lang="en-US" dirty="0" err="1" smtClean="0"/>
              <a:t>sposate</a:t>
            </a:r>
            <a:r>
              <a:rPr lang="en-US" dirty="0" smtClean="0"/>
              <a:t> </a:t>
            </a:r>
            <a:r>
              <a:rPr lang="en-US" dirty="0" err="1" smtClean="0"/>
              <a:t>meno</a:t>
            </a:r>
            <a:r>
              <a:rPr lang="en-US" dirty="0" smtClean="0"/>
              <a:t> </a:t>
            </a:r>
            <a:r>
              <a:rPr lang="en-US" dirty="0" err="1" smtClean="0"/>
              <a:t>anni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donne</a:t>
            </a:r>
            <a:r>
              <a:rPr lang="en-US" dirty="0" smtClean="0"/>
              <a:t> </a:t>
            </a:r>
            <a:r>
              <a:rPr lang="en-US" dirty="0" err="1" smtClean="0"/>
              <a:t>entrano</a:t>
            </a:r>
            <a:r>
              <a:rPr lang="en-US" dirty="0" smtClean="0"/>
              <a:t> a far parte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forza</a:t>
            </a:r>
            <a:r>
              <a:rPr lang="en-US" dirty="0" smtClean="0"/>
              <a:t> </a:t>
            </a:r>
            <a:r>
              <a:rPr lang="en-US" dirty="0" err="1" smtClean="0"/>
              <a:t>lavoro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Le </a:t>
            </a:r>
            <a:r>
              <a:rPr lang="en-US" dirty="0" err="1" smtClean="0"/>
              <a:t>famiglie</a:t>
            </a:r>
            <a:r>
              <a:rPr lang="en-US" dirty="0" smtClean="0"/>
              <a:t> </a:t>
            </a:r>
            <a:r>
              <a:rPr lang="en-US" dirty="0" err="1" smtClean="0"/>
              <a:t>includono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spesso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anziani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/>
              <a:t>Uomini</a:t>
            </a:r>
            <a:r>
              <a:rPr lang="en-US" dirty="0" smtClean="0"/>
              <a:t> e </a:t>
            </a:r>
            <a:r>
              <a:rPr lang="en-US" dirty="0" err="1" smtClean="0"/>
              <a:t>donne</a:t>
            </a:r>
            <a:r>
              <a:rPr lang="en-US" dirty="0" smtClean="0"/>
              <a:t> </a:t>
            </a:r>
            <a:r>
              <a:rPr lang="en-US" dirty="0" err="1" smtClean="0"/>
              <a:t>omosessuali</a:t>
            </a:r>
            <a:r>
              <a:rPr lang="en-US" dirty="0" smtClean="0"/>
              <a:t> </a:t>
            </a:r>
            <a:r>
              <a:rPr lang="en-US" dirty="0" err="1" smtClean="0"/>
              <a:t>vivono</a:t>
            </a:r>
            <a:r>
              <a:rPr lang="en-US" dirty="0" smtClean="0"/>
              <a:t> </a:t>
            </a:r>
            <a:r>
              <a:rPr lang="en-US" dirty="0" err="1" smtClean="0"/>
              <a:t>oggi</a:t>
            </a:r>
            <a:r>
              <a:rPr lang="en-US" dirty="0" smtClean="0"/>
              <a:t> </a:t>
            </a:r>
            <a:r>
              <a:rPr lang="en-US" dirty="0" err="1" smtClean="0"/>
              <a:t>stabili</a:t>
            </a:r>
            <a:r>
              <a:rPr lang="en-US" dirty="0" smtClean="0"/>
              <a:t> </a:t>
            </a:r>
            <a:r>
              <a:rPr lang="en-US" dirty="0" err="1" smtClean="0"/>
              <a:t>rapporti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coppia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F8E918F-AF7B-4C46-B073-D5529D9BFED2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La </a:t>
            </a:r>
            <a:r>
              <a:rPr lang="en-US" sz="4000" dirty="0" err="1" smtClean="0"/>
              <a:t>socializzazione</a:t>
            </a:r>
            <a:r>
              <a:rPr lang="en-US" sz="4000" dirty="0" smtClean="0"/>
              <a:t> e </a:t>
            </a:r>
            <a:r>
              <a:rPr lang="en-US" sz="4000" dirty="0" err="1" smtClean="0"/>
              <a:t>gli</a:t>
            </a:r>
            <a:r>
              <a:rPr lang="en-US" sz="4000" dirty="0" smtClean="0"/>
              <a:t> </a:t>
            </a:r>
            <a:r>
              <a:rPr lang="en-US" sz="4000" dirty="0" err="1" smtClean="0"/>
              <a:t>agenti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socializzazione</a:t>
            </a:r>
            <a:r>
              <a:rPr lang="en-US" sz="4000" dirty="0" smtClean="0"/>
              <a:t> (1)</a:t>
            </a:r>
            <a:endParaRPr lang="en-US" sz="40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i="1" dirty="0" err="1" smtClean="0"/>
              <a:t>Socializzazione</a:t>
            </a:r>
            <a:r>
              <a:rPr lang="en-US" dirty="0" smtClean="0"/>
              <a:t> è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quale le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vengono</a:t>
            </a:r>
            <a:r>
              <a:rPr lang="en-US" dirty="0" smtClean="0"/>
              <a:t> a </a:t>
            </a:r>
            <a:r>
              <a:rPr lang="en-US" dirty="0" err="1" smtClean="0"/>
              <a:t>conoscere</a:t>
            </a:r>
            <a:r>
              <a:rPr lang="en-US" dirty="0" smtClean="0"/>
              <a:t> </a:t>
            </a:r>
            <a:r>
              <a:rPr lang="en-US" dirty="0" err="1" smtClean="0"/>
              <a:t>norme</a:t>
            </a:r>
            <a:r>
              <a:rPr lang="en-US" dirty="0" smtClean="0"/>
              <a:t> </a:t>
            </a:r>
            <a:r>
              <a:rPr lang="en-US" dirty="0" err="1" smtClean="0"/>
              <a:t>basilari</a:t>
            </a:r>
            <a:r>
              <a:rPr lang="en-US" dirty="0" smtClean="0"/>
              <a:t>, </a:t>
            </a:r>
            <a:r>
              <a:rPr lang="en-US" dirty="0" err="1" smtClean="0"/>
              <a:t>valori</a:t>
            </a:r>
            <a:r>
              <a:rPr lang="en-US" dirty="0" smtClean="0"/>
              <a:t>, </a:t>
            </a:r>
            <a:r>
              <a:rPr lang="en-US" dirty="0" err="1" smtClean="0"/>
              <a:t>credenze</a:t>
            </a:r>
            <a:r>
              <a:rPr lang="en-US" dirty="0" smtClean="0"/>
              <a:t> e </a:t>
            </a:r>
            <a:r>
              <a:rPr lang="en-US" dirty="0" err="1" smtClean="0"/>
              <a:t>comportamenti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Gli</a:t>
            </a:r>
            <a:r>
              <a:rPr lang="en-US" i="1" dirty="0" smtClean="0"/>
              <a:t> </a:t>
            </a:r>
            <a:r>
              <a:rPr lang="en-US" i="1" dirty="0" err="1" smtClean="0"/>
              <a:t>Agenti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socializzazione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le </a:t>
            </a:r>
            <a:r>
              <a:rPr lang="en-US" dirty="0" err="1" smtClean="0"/>
              <a:t>persone</a:t>
            </a:r>
            <a:r>
              <a:rPr lang="en-US" dirty="0" smtClean="0"/>
              <a:t> 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trasmettono</a:t>
            </a:r>
            <a:r>
              <a:rPr lang="en-US" dirty="0" smtClean="0"/>
              <a:t> la nostra </a:t>
            </a:r>
            <a:r>
              <a:rPr lang="en-US" dirty="0" err="1" smtClean="0"/>
              <a:t>cultura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B35AA46-D085-4BC6-8BD2-2D6D465B935D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La </a:t>
            </a:r>
            <a:r>
              <a:rPr lang="en-US" sz="4000" dirty="0" err="1" smtClean="0"/>
              <a:t>socializzazione</a:t>
            </a:r>
            <a:r>
              <a:rPr lang="en-US" sz="4000" dirty="0" smtClean="0"/>
              <a:t> e </a:t>
            </a:r>
            <a:r>
              <a:rPr lang="en-US" sz="4000" dirty="0" err="1" smtClean="0"/>
              <a:t>gli</a:t>
            </a:r>
            <a:r>
              <a:rPr lang="en-US" sz="4000" dirty="0" smtClean="0"/>
              <a:t> </a:t>
            </a:r>
            <a:r>
              <a:rPr lang="en-US" sz="4000" dirty="0" err="1" smtClean="0"/>
              <a:t>agenti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socializzazione</a:t>
            </a:r>
            <a:r>
              <a:rPr lang="en-US" sz="4000" dirty="0" smtClean="0"/>
              <a:t> (2)</a:t>
            </a:r>
            <a:endParaRPr lang="en-US" sz="40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principali</a:t>
            </a:r>
            <a:r>
              <a:rPr lang="en-US" dirty="0" smtClean="0"/>
              <a:t> </a:t>
            </a:r>
            <a:r>
              <a:rPr lang="en-US" dirty="0" err="1" smtClean="0"/>
              <a:t>agenti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socializzazione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famiglia</a:t>
            </a:r>
            <a:endParaRPr lang="en-US" dirty="0" smtClean="0"/>
          </a:p>
          <a:p>
            <a:pPr lvl="2"/>
            <a:r>
              <a:rPr lang="en-US" dirty="0" smtClean="0"/>
              <a:t>Melvin Kohn: </a:t>
            </a:r>
            <a:r>
              <a:rPr lang="en-US" dirty="0" err="1" smtClean="0"/>
              <a:t>stili</a:t>
            </a:r>
            <a:r>
              <a:rPr lang="en-US" dirty="0" smtClean="0"/>
              <a:t> </a:t>
            </a:r>
            <a:r>
              <a:rPr lang="en-US" dirty="0" err="1" smtClean="0"/>
              <a:t>educativi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genitori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operaia</a:t>
            </a:r>
            <a:r>
              <a:rPr lang="en-US" dirty="0" smtClean="0"/>
              <a:t> </a:t>
            </a:r>
            <a:r>
              <a:rPr lang="en-US" i="1" dirty="0" smtClean="0"/>
              <a:t>versus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stili</a:t>
            </a:r>
            <a:r>
              <a:rPr lang="en-US" dirty="0" smtClean="0"/>
              <a:t> </a:t>
            </a:r>
            <a:r>
              <a:rPr lang="en-US" dirty="0" err="1" smtClean="0"/>
              <a:t>educativi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genitori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media.</a:t>
            </a:r>
            <a:endParaRPr lang="en-US" dirty="0" smtClean="0"/>
          </a:p>
          <a:p>
            <a:pPr lvl="2"/>
            <a:r>
              <a:rPr lang="en-US" dirty="0" err="1" smtClean="0"/>
              <a:t>Differenze</a:t>
            </a:r>
            <a:r>
              <a:rPr lang="en-US" dirty="0" smtClean="0"/>
              <a:t> </a:t>
            </a:r>
            <a:r>
              <a:rPr lang="en-US" dirty="0" err="1" smtClean="0"/>
              <a:t>culturali</a:t>
            </a:r>
            <a:r>
              <a:rPr lang="en-US" dirty="0" smtClean="0"/>
              <a:t> </a:t>
            </a:r>
            <a:r>
              <a:rPr lang="en-US" dirty="0" err="1" smtClean="0"/>
              <a:t>nello</a:t>
            </a:r>
            <a:r>
              <a:rPr lang="en-US" dirty="0" smtClean="0"/>
              <a:t> stile </a:t>
            </a:r>
            <a:r>
              <a:rPr lang="en-US" dirty="0" err="1" smtClean="0"/>
              <a:t>genitoriale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scuola</a:t>
            </a:r>
            <a:endParaRPr lang="en-US" dirty="0" smtClean="0"/>
          </a:p>
          <a:p>
            <a:pPr lvl="2"/>
            <a:r>
              <a:rPr lang="en-US" dirty="0" err="1" smtClean="0"/>
              <a:t>Ipotesi</a:t>
            </a:r>
            <a:r>
              <a:rPr lang="en-US" dirty="0" smtClean="0"/>
              <a:t> del “curriculum </a:t>
            </a:r>
            <a:r>
              <a:rPr lang="en-US" dirty="0" err="1" smtClean="0"/>
              <a:t>nascosto</a:t>
            </a:r>
            <a:r>
              <a:rPr lang="en-US" dirty="0" smtClean="0"/>
              <a:t>”: </a:t>
            </a:r>
            <a:r>
              <a:rPr lang="en-US" dirty="0" err="1" smtClean="0"/>
              <a:t>lezioni</a:t>
            </a:r>
            <a:r>
              <a:rPr lang="en-US" dirty="0" smtClean="0"/>
              <a:t> </a:t>
            </a:r>
            <a:r>
              <a:rPr lang="en-US" dirty="0" err="1" smtClean="0"/>
              <a:t>implicite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comportamento</a:t>
            </a:r>
            <a:r>
              <a:rPr lang="en-US" dirty="0" smtClean="0"/>
              <a:t> </a:t>
            </a:r>
            <a:r>
              <a:rPr lang="en-US" dirty="0" err="1" smtClean="0"/>
              <a:t>corretto</a:t>
            </a:r>
            <a:r>
              <a:rPr lang="en-US" dirty="0" smtClean="0"/>
              <a:t> communicate a </a:t>
            </a:r>
            <a:r>
              <a:rPr lang="en-US" dirty="0" err="1" smtClean="0"/>
              <a:t>scuola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bambini.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50C4E83-854B-4511-820D-C3D466564F36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La </a:t>
            </a:r>
            <a:r>
              <a:rPr lang="en-US" sz="4000" dirty="0" err="1" smtClean="0"/>
              <a:t>socializzazione</a:t>
            </a:r>
            <a:r>
              <a:rPr lang="en-US" sz="4000" dirty="0" smtClean="0"/>
              <a:t> e </a:t>
            </a:r>
            <a:r>
              <a:rPr lang="en-US" sz="4000" dirty="0" err="1" smtClean="0"/>
              <a:t>gli</a:t>
            </a:r>
            <a:r>
              <a:rPr lang="en-US" sz="4000" dirty="0" smtClean="0"/>
              <a:t> </a:t>
            </a:r>
            <a:r>
              <a:rPr lang="en-US" sz="4000" dirty="0" err="1" smtClean="0"/>
              <a:t>agenti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socializzazione</a:t>
            </a:r>
            <a:r>
              <a:rPr lang="en-US" sz="4000" dirty="0" smtClean="0"/>
              <a:t> (3)</a:t>
            </a:r>
            <a:endParaRPr lang="en-US" sz="40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Media</a:t>
            </a:r>
            <a:endParaRPr lang="en-US" dirty="0" smtClean="0"/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Generazione</a:t>
            </a:r>
            <a:r>
              <a:rPr lang="en-US" dirty="0" smtClean="0"/>
              <a:t> M”</a:t>
            </a:r>
            <a:endParaRPr lang="en-US" dirty="0" smtClean="0"/>
          </a:p>
          <a:p>
            <a:r>
              <a:rPr lang="en-US" dirty="0" smtClean="0"/>
              <a:t>Il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pari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Il </a:t>
            </a:r>
            <a:r>
              <a:rPr lang="en-US" dirty="0" err="1" smtClean="0"/>
              <a:t>luogo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lavoro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religione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6D1E2DA-57A6-4CA9-8BC7-6B10F773158C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2590800"/>
            <a:ext cx="3124200" cy="1634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Gruppo</a:t>
            </a:r>
            <a:r>
              <a:rPr lang="en-US" b="1" dirty="0" smtClean="0"/>
              <a:t> </a:t>
            </a:r>
            <a:r>
              <a:rPr lang="en-US" b="1" dirty="0" err="1" smtClean="0"/>
              <a:t>dei</a:t>
            </a:r>
            <a:r>
              <a:rPr lang="en-US" b="1" dirty="0" smtClean="0"/>
              <a:t> </a:t>
            </a:r>
            <a:r>
              <a:rPr lang="en-US" b="1" dirty="0" err="1" smtClean="0"/>
              <a:t>pari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, in </a:t>
            </a:r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età</a:t>
            </a:r>
            <a:r>
              <a:rPr lang="en-US" dirty="0" smtClean="0"/>
              <a:t> simile,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condividono</a:t>
            </a:r>
            <a:r>
              <a:rPr lang="en-US" dirty="0" smtClean="0"/>
              <a:t> status </a:t>
            </a:r>
            <a:r>
              <a:rPr lang="en-US" dirty="0" err="1" smtClean="0"/>
              <a:t>sociale</a:t>
            </a:r>
            <a:r>
              <a:rPr lang="en-US" dirty="0" smtClean="0"/>
              <a:t> e </a:t>
            </a:r>
            <a:r>
              <a:rPr lang="en-US" dirty="0" err="1" smtClean="0"/>
              <a:t>interessi</a:t>
            </a:r>
            <a:r>
              <a:rPr lang="en-US" dirty="0" smtClean="0"/>
              <a:t> </a:t>
            </a:r>
            <a:r>
              <a:rPr lang="en-US" dirty="0" err="1" smtClean="0"/>
              <a:t>simili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4537710"/>
            <a:ext cx="3505200" cy="1634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Socializzazione</a:t>
            </a:r>
            <a:r>
              <a:rPr lang="en-US" b="1" dirty="0" smtClean="0"/>
              <a:t> </a:t>
            </a:r>
            <a:r>
              <a:rPr lang="en-US" b="1" dirty="0" err="1" smtClean="0"/>
              <a:t>professionale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Apprendimento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norme</a:t>
            </a:r>
            <a:r>
              <a:rPr lang="en-US" dirty="0" smtClean="0"/>
              <a:t> </a:t>
            </a:r>
            <a:r>
              <a:rPr lang="en-US" dirty="0" err="1" smtClean="0"/>
              <a:t>informali</a:t>
            </a:r>
            <a:r>
              <a:rPr lang="en-US" dirty="0" smtClean="0"/>
              <a:t> associate a un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impiego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iBg_Template_Presentazione_v2">
  <a:themeElements>
    <a:clrScheme name="Impostazioni personalizzate 5">
      <a:dk1>
        <a:srgbClr val="202020"/>
      </a:dk1>
      <a:lt1>
        <a:sysClr val="window" lastClr="FFFFFF"/>
      </a:lt1>
      <a:dk2>
        <a:srgbClr val="0A1431"/>
      </a:dk2>
      <a:lt2>
        <a:srgbClr val="F5EFDE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4740A9"/>
      </a:hlink>
      <a:folHlink>
        <a:srgbClr val="70707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5475</Words>
  <Application>WPS Presentation</Application>
  <PresentationFormat>On-screen Show (4:3)</PresentationFormat>
  <Paragraphs>197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Arial</vt:lpstr>
      <vt:lpstr>SimSun</vt:lpstr>
      <vt:lpstr>Wingdings</vt:lpstr>
      <vt:lpstr>Bodoni SvtyTwo ITC TT-Book</vt:lpstr>
      <vt:lpstr>Verdana</vt:lpstr>
      <vt:lpstr>Arial</vt:lpstr>
      <vt:lpstr>Courier New</vt:lpstr>
      <vt:lpstr>Segoe Print</vt:lpstr>
      <vt:lpstr>Microsoft YaHei</vt:lpstr>
      <vt:lpstr/>
      <vt:lpstr>Arial Unicode MS</vt:lpstr>
      <vt:lpstr>Calibri</vt:lpstr>
      <vt:lpstr>Verdana</vt:lpstr>
      <vt:lpstr>UniBg_Template_Presentazione_v2</vt:lpstr>
      <vt:lpstr>Capitolo 9:  le famiglie e I processi di socializzazione</vt:lpstr>
      <vt:lpstr>Argomenti trattati</vt:lpstr>
      <vt:lpstr>Comprendere la famiglia</vt:lpstr>
      <vt:lpstr>L’eterogeneità della famiglia in un contesto globale (1)</vt:lpstr>
      <vt:lpstr>L’eterogeneità della famiglia in un contesto globale (2)</vt:lpstr>
      <vt:lpstr>L’eterogeneità della famiglia in un contesto globale (3)</vt:lpstr>
      <vt:lpstr>La socializzazione e gli agenti di socializzazione (1)</vt:lpstr>
      <vt:lpstr>La socializzazione e gli agenti di socializzazione (2)</vt:lpstr>
      <vt:lpstr>La socializzazione e gli agenti di socializzazione (3)</vt:lpstr>
      <vt:lpstr>La socializzazione e gli agenti di socializzazione (4)</vt:lpstr>
      <vt:lpstr>Cultura, Potere e Sé sociale (1)</vt:lpstr>
      <vt:lpstr>Cultura, Potere e Sé sociale (2)</vt:lpstr>
      <vt:lpstr>Cultura, Potere e Sé sociale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bekbek</dc:creator>
  <cp:lastModifiedBy>roberta</cp:lastModifiedBy>
  <cp:revision>54</cp:revision>
  <dcterms:created xsi:type="dcterms:W3CDTF">2011-08-15T14:37:00Z</dcterms:created>
  <dcterms:modified xsi:type="dcterms:W3CDTF">2017-10-05T12:42:49Z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