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1" r:id="rId3"/>
    <p:sldId id="294" r:id="rId4"/>
    <p:sldId id="285" r:id="rId5"/>
    <p:sldId id="286" r:id="rId6"/>
    <p:sldId id="287" r:id="rId7"/>
    <p:sldId id="288" r:id="rId8"/>
    <p:sldId id="272" r:id="rId9"/>
    <p:sldId id="292" r:id="rId10"/>
    <p:sldId id="289" r:id="rId11"/>
    <p:sldId id="290" r:id="rId12"/>
    <p:sldId id="291" r:id="rId13"/>
    <p:sldId id="293" r:id="rId14"/>
    <p:sldId id="273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 Tomeller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65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8" autoAdjust="0"/>
  </p:normalViewPr>
  <p:slideViewPr>
    <p:cSldViewPr snapToObjects="1" showGuides="1">
      <p:cViewPr varScale="1">
        <p:scale>
          <a:sx n="46" d="100"/>
          <a:sy n="46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A6894-6286-EA4C-BDA3-0691FEC81D46}" type="datetimeFigureOut">
              <a:rPr lang="it-IT" smtClean="0"/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730A-87F4-BA43-B6D7-DBC5849072F0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152460"/>
                </a:solidFill>
              </a:defRPr>
            </a:lvl1pPr>
          </a:lstStyle>
          <a:p>
            <a:r>
              <a:rPr lang="it-IT" dirty="0" smtClean="0"/>
              <a:t>Copertina interna senza filigrana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copertina intermedia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Slide con box doppio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Slide con tre box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it-IT" dirty="0" smtClean="0"/>
              <a:t>Titolo dell’immagine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Didascalia dell’immagine.</a:t>
            </a:r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304800"/>
            <a:ext cx="5562600" cy="1219200"/>
          </a:xfrm>
        </p:spPr>
        <p:txBody>
          <a:bodyPr/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Titolo immagine/slide</a:t>
            </a:r>
            <a:endParaRPr lang="it-IT" dirty="0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8229600" cy="4419600"/>
          </a:xfrm>
        </p:spPr>
        <p:txBody>
          <a:bodyPr/>
          <a:lstStyle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152460"/>
                </a:solidFill>
              </a:defRPr>
            </a:lvl1pPr>
          </a:lstStyle>
          <a:p>
            <a:r>
              <a:rPr lang="it-IT" dirty="0" smtClean="0"/>
              <a:t>Copertina interna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copertina intermedia</a:t>
            </a:r>
            <a:endParaRPr lang="it-IT" dirty="0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  <p:pic>
        <p:nvPicPr>
          <p:cNvPr id="6" name="Immagine 5" descr="Logo_UniBG_BLU_trasparenza-03.png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971800" y="914400"/>
            <a:ext cx="7860792" cy="7921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Titolo slide con immagine singola</a:t>
            </a:r>
            <a:endParaRPr lang="it-IT" dirty="0"/>
          </a:p>
        </p:txBody>
      </p:sp>
      <p:sp>
        <p:nvSpPr>
          <p:cNvPr id="8" name="Segnaposto immagine 6"/>
          <p:cNvSpPr>
            <a:spLocks noGrp="1"/>
          </p:cNvSpPr>
          <p:nvPr>
            <p:ph type="pic" sz="quarter" idx="11" hasCustomPrompt="1"/>
          </p:nvPr>
        </p:nvSpPr>
        <p:spPr>
          <a:xfrm>
            <a:off x="4876800" y="1752600"/>
            <a:ext cx="3810000" cy="38100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2600"/>
            <a:ext cx="4038600" cy="38100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3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Titolo slide con immagine doppia</a:t>
            </a:r>
            <a:endParaRPr lang="it-IT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0" hasCustomPrompt="1"/>
          </p:nvPr>
        </p:nvSpPr>
        <p:spPr>
          <a:xfrm>
            <a:off x="4953000" y="1752600"/>
            <a:ext cx="3733800" cy="1866900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" name="Segnaposto immagine 6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3962400"/>
            <a:ext cx="3733800" cy="1866900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2600"/>
            <a:ext cx="4038600" cy="18669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Char char="•"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62400"/>
            <a:ext cx="4038600" cy="18669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4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dirty="0" smtClean="0"/>
              <a:t>Slide con grafico pagina intera</a:t>
            </a:r>
            <a:endParaRPr lang="it-IT" dirty="0"/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dirty="0" smtClean="0"/>
              <a:t>Slide grafico con didascalie</a:t>
            </a:r>
            <a:endParaRPr lang="it-IT" dirty="0"/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" y="1676400"/>
            <a:ext cx="3733800" cy="4419600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676400"/>
            <a:ext cx="4038600" cy="4419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858000" y="6391275"/>
            <a:ext cx="21336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Slide testo semplice con citazioni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00200"/>
            <a:ext cx="7620000" cy="2133600"/>
          </a:xfrm>
        </p:spPr>
        <p:txBody>
          <a:bodyPr>
            <a:normAutofit/>
          </a:bodyPr>
          <a:lstStyle>
            <a:lvl1pPr marL="71755" indent="0">
              <a:buNone/>
              <a:defRPr sz="2600" baseline="0"/>
            </a:lvl1pPr>
          </a:lstStyle>
          <a:p>
            <a:pPr lvl="0"/>
            <a:r>
              <a:rPr lang="it-IT" dirty="0" smtClean="0"/>
              <a:t>Questo è un testo semplice. Si consiglia di non inserire testi di dimensione inferiore ai 18pt per le presentazioni e di 16pt per gli stampati, specialmente se slide multiple su pagina singola</a:t>
            </a:r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3886200"/>
            <a:ext cx="7620000" cy="2133600"/>
          </a:xfrm>
        </p:spPr>
        <p:txBody>
          <a:bodyPr/>
          <a:lstStyle>
            <a:lvl1pPr marL="71755" indent="0" algn="ctr">
              <a:buNone/>
              <a:defRPr i="1" baseline="0"/>
            </a:lvl1pPr>
          </a:lstStyle>
          <a:p>
            <a:pPr lvl="0"/>
            <a:r>
              <a:rPr lang="it-IT" dirty="0" smtClean="0"/>
              <a:t>Questo formato può essere usato per le citazioni altri elementi testuali da mettere in evidenza.</a:t>
            </a:r>
            <a:endParaRPr lang="it-IT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smart</a:t>
            </a:r>
            <a:r>
              <a:rPr lang="it-IT" dirty="0" smtClean="0"/>
              <a:t> art</a:t>
            </a:r>
            <a:endParaRPr lang="it-IT" dirty="0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Questo è un punto elenco di primo livello</a:t>
            </a:r>
            <a:endParaRPr lang="it-IT" dirty="0" smtClean="0"/>
          </a:p>
          <a:p>
            <a:pPr lvl="1"/>
            <a:r>
              <a:rPr lang="it-IT" sz="2400" dirty="0" smtClean="0"/>
              <a:t>Questo è un punto elenco di secondo livello</a:t>
            </a:r>
            <a:endParaRPr lang="it-IT" sz="2400" dirty="0" smtClean="0"/>
          </a:p>
          <a:p>
            <a:pPr lvl="2"/>
            <a:r>
              <a:rPr lang="it-IT" dirty="0" smtClean="0"/>
              <a:t>Evitare di utilizzare punti elenco di terzo livello, laddove necessario usare un testo rientrante corsivo di minimo 18pt nelle presentazioni e di 16pt negli stampati 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ACF3-0E2D-A347-BF5D-69918AD2C66A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8CFF-01D2-E747-91FA-2AA6EA3958D9}" type="slidenum">
              <a:rPr lang="it-IT" smtClean="0"/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282265"/>
            <a:ext cx="9144000" cy="621772"/>
          </a:xfrm>
          <a:prstGeom prst="rect">
            <a:avLst/>
          </a:prstGeom>
          <a:solidFill>
            <a:srgbClr val="1524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152460"/>
              </a:solidFill>
            </a:endParaRPr>
          </a:p>
        </p:txBody>
      </p:sp>
      <p:pic>
        <p:nvPicPr>
          <p:cNvPr id="8" name="Immagine 7" descr="Logo_UniBG_BIANCO_trasparenza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6359149"/>
            <a:ext cx="457200" cy="4607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3400" y="6445539"/>
            <a:ext cx="532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200" dirty="0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UNIVERSITÀ  DEGLI  STUDI </a:t>
            </a:r>
            <a:r>
              <a:rPr lang="it-IT" sz="1200" baseline="0" dirty="0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 </a:t>
            </a:r>
            <a:r>
              <a:rPr lang="it-IT" sz="1200" dirty="0" err="1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DI</a:t>
            </a:r>
            <a:r>
              <a:rPr lang="it-IT" sz="1200" dirty="0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  BERGAMO</a:t>
            </a:r>
            <a:endParaRPr lang="it-IT" sz="1200" dirty="0">
              <a:solidFill>
                <a:srgbClr val="E9E9E9"/>
              </a:solidFill>
              <a:latin typeface="Bodoni SvtyTwo ITC TT-Book"/>
              <a:cs typeface="Bodoni SvtyTwo ITC TT-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j-ea"/>
          <a:cs typeface="Verdana" panose="020B0604030504040204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52460"/>
        </a:buClr>
        <a:buSzPct val="122000"/>
        <a:buFont typeface="Arial" panose="020B0604020202020204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n-ea"/>
          <a:cs typeface="Verdana" panose="020B0604030504040204"/>
        </a:defRPr>
      </a:lvl1pPr>
      <a:lvl2pPr marL="741680" indent="-284480" algn="l" defTabSz="457200" rtl="0" eaLnBrk="1" latinLnBrk="0" hangingPunct="1">
        <a:spcBef>
          <a:spcPct val="20000"/>
        </a:spcBef>
        <a:buClr>
          <a:srgbClr val="152460"/>
        </a:buClr>
        <a:buSzPct val="76000"/>
        <a:buFont typeface="Courier New" panose="02070309020205020404"/>
        <a:buChar char="o"/>
        <a:defRPr sz="2400" kern="120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n-ea"/>
          <a:cs typeface="Verdana" panose="020B0604030504040204"/>
        </a:defRPr>
      </a:lvl2pPr>
      <a:lvl3pPr marL="964565" indent="0" algn="just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800" i="1" kern="1200" baseline="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n-ea"/>
          <a:cs typeface="Verdana" panose="020B0604030504040204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/>
          <a:ea typeface="+mn-ea"/>
          <a:cs typeface="Verdana" panose="020B0604030504040204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/>
          <a:ea typeface="+mn-ea"/>
          <a:cs typeface="Verdana" panose="020B0604030504040204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265C"/>
          </a:solidFill>
          <a:ln>
            <a:solidFill>
              <a:srgbClr val="1326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6" descr="Logo_UniBG_BIANCO_trasparenza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3" y="381000"/>
            <a:ext cx="1058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676400" y="609600"/>
            <a:ext cx="647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FFFFFF"/>
                </a:solidFill>
                <a:latin typeface="Bodoni SvtyTwo ITC TT-Book" pitchFamily="-96" charset="0"/>
                <a:ea typeface="Bodoni SvtyTwo ITC TT-Book" pitchFamily="-96" charset="0"/>
                <a:cs typeface="Bodoni SvtyTwo ITC TT-Book" pitchFamily="-96" charset="0"/>
              </a:rPr>
              <a:t>UNIVERSITÀ DEGLI STUDI DI BERGAMO</a:t>
            </a:r>
            <a:endParaRPr lang="it-IT" sz="2800" dirty="0">
              <a:solidFill>
                <a:srgbClr val="FFFFFF"/>
              </a:solidFill>
              <a:latin typeface="Bodoni SvtyTwo ITC TT-Book" pitchFamily="-96" charset="0"/>
              <a:ea typeface="Bodoni SvtyTwo ITC TT-Book" pitchFamily="-96" charset="0"/>
              <a:cs typeface="Bodoni SvtyTwo ITC TT-Book" pitchFamily="-96" charset="0"/>
            </a:endParaRPr>
          </a:p>
        </p:txBody>
      </p:sp>
      <p:pic>
        <p:nvPicPr>
          <p:cNvPr id="10" name="Immagine 11" descr="Logo_UniBG_BIANCO_trasparenza.png"/>
          <p:cNvPicPr>
            <a:picLocks noChangeAspect="1"/>
          </p:cNvPicPr>
          <p:nvPr/>
        </p:nvPicPr>
        <p:blipFill>
          <a:blip r:embed="rId1">
            <a:alphaModFix amt="6000"/>
          </a:blip>
          <a:srcRect/>
          <a:stretch>
            <a:fillRect/>
          </a:stretch>
        </p:blipFill>
        <p:spPr bwMode="auto">
          <a:xfrm>
            <a:off x="3529489" y="764704"/>
            <a:ext cx="7780338" cy="78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00062" y="1700808"/>
            <a:ext cx="8339137" cy="308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</a:pPr>
            <a:endParaRPr 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it-IT" sz="3600" dirty="0" smtClean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Sociologia generale 2017-18</a:t>
            </a:r>
            <a:endParaRPr lang="it-IT" sz="3600" dirty="0" smtClean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endParaRPr lang="it-IT" sz="3600" dirty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Prof. </a:t>
            </a:r>
            <a:r>
              <a:rPr lang="it-IT" sz="2400" dirty="0" smtClean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Stefano Tomelleri</a:t>
            </a:r>
            <a:endParaRPr lang="it-IT" sz="2400" dirty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melleri\Desktop\moscu_1934_granovski_468.jpg"/>
          <p:cNvPicPr>
            <a:picLocks noChangeAspect="1" noChangeArrowheads="1"/>
          </p:cNvPicPr>
          <p:nvPr/>
        </p:nvPicPr>
        <p:blipFill>
          <a:blip r:embed="rId1" cstate="print">
            <a:lum bright="25000" contrast="-26000"/>
          </a:blip>
          <a:srcRect/>
          <a:stretch>
            <a:fillRect/>
          </a:stretch>
        </p:blipFill>
        <p:spPr bwMode="auto">
          <a:xfrm>
            <a:off x="0" y="0"/>
            <a:ext cx="9143999" cy="6309320"/>
          </a:xfrm>
          <a:prstGeom prst="rect">
            <a:avLst/>
          </a:prstGeom>
          <a:noFill/>
        </p:spPr>
      </p:pic>
      <p:pic>
        <p:nvPicPr>
          <p:cNvPr id="3" name="Picture 2" descr="C:\Users\Tomelleri\Desktop\moscu_1934_granovski_468.jpg"/>
          <p:cNvPicPr>
            <a:picLocks noChangeAspect="1" noChangeArrowheads="1"/>
          </p:cNvPicPr>
          <p:nvPr/>
        </p:nvPicPr>
        <p:blipFill>
          <a:blip r:embed="rId1" cstate="print">
            <a:alphaModFix amt="76000"/>
            <a:lum bright="25000" contrast="-26000"/>
          </a:blip>
          <a:srcRect/>
          <a:stretch>
            <a:fillRect/>
          </a:stretch>
        </p:blipFill>
        <p:spPr bwMode="auto">
          <a:xfrm>
            <a:off x="0" y="0"/>
            <a:ext cx="9143999" cy="6309320"/>
          </a:xfrm>
          <a:prstGeom prst="rect">
            <a:avLst/>
          </a:prstGeom>
          <a:noFill/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Società del secondo mondo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2"/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CARATTERISTICHE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industriali , economia comunista e pianificata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Disuguaglianze di lavoro, genere e potere politico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U.R.S.S., Europa dell’EST, Cina</a:t>
            </a:r>
            <a:endParaRPr lang="it-IT" b="1" dirty="0" smtClean="0">
              <a:solidFill>
                <a:srgbClr val="202020"/>
              </a:solidFill>
            </a:endParaRPr>
          </a:p>
        </p:txBody>
      </p:sp>
      <p:sp>
        <p:nvSpPr>
          <p:cNvPr id="6" name="Segnaposto contenuto 3"/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PERIODO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ESISTENZA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1917-1989</a:t>
            </a:r>
            <a:endParaRPr lang="it-IT" b="1" dirty="0">
              <a:solidFill>
                <a:srgbClr val="2020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melleri\Desktop\favelas-450x299.jpg"/>
          <p:cNvPicPr>
            <a:picLocks noChangeAspect="1" noChangeArrowheads="1"/>
          </p:cNvPicPr>
          <p:nvPr/>
        </p:nvPicPr>
        <p:blipFill>
          <a:blip r:embed="rId1" cstate="print">
            <a:lum bright="25000" contrast="-35000"/>
          </a:blip>
          <a:srcRect/>
          <a:stretch>
            <a:fillRect/>
          </a:stretch>
        </p:blipFill>
        <p:spPr bwMode="auto">
          <a:xfrm>
            <a:off x="0" y="1"/>
            <a:ext cx="9144000" cy="6237311"/>
          </a:xfrm>
          <a:prstGeom prst="rect">
            <a:avLst/>
          </a:prstGeom>
          <a:noFill/>
        </p:spPr>
      </p:pic>
      <p:pic>
        <p:nvPicPr>
          <p:cNvPr id="3" name="Picture 3" descr="C:\Users\Tomelleri\Desktop\favelas-450x299.jpg"/>
          <p:cNvPicPr>
            <a:picLocks noChangeAspect="1" noChangeArrowheads="1"/>
          </p:cNvPicPr>
          <p:nvPr/>
        </p:nvPicPr>
        <p:blipFill>
          <a:blip r:embed="rId1" cstate="print">
            <a:lum bright="25000" contrast="-35000"/>
          </a:blip>
          <a:srcRect/>
          <a:stretch>
            <a:fillRect/>
          </a:stretch>
        </p:blipFill>
        <p:spPr bwMode="auto">
          <a:xfrm>
            <a:off x="0" y="1"/>
            <a:ext cx="9143999" cy="6237311"/>
          </a:xfrm>
          <a:prstGeom prst="rect">
            <a:avLst/>
          </a:prstGeom>
          <a:noFill/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Società del Terzo mondo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2"/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CARATTERISTICHE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Società non allineate 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Ex colonie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Economie emergenti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20 % risorse del pianeta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80% popolazione mondiale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	Disuguaglianze di ceto, classe sociale, genere, età, lavoro, ecc</a:t>
            </a:r>
            <a:r>
              <a:rPr lang="it-IT" b="1" dirty="0">
                <a:solidFill>
                  <a:srgbClr val="202020"/>
                </a:solidFill>
              </a:rPr>
              <a:t>.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/>
              <a:buNone/>
            </a:pPr>
            <a:endParaRPr lang="it-IT" dirty="0"/>
          </a:p>
        </p:txBody>
      </p:sp>
      <p:sp>
        <p:nvSpPr>
          <p:cNvPr id="6" name="Segnaposto contenuto 3"/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PERIODO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ESISTENZA</a:t>
            </a:r>
            <a:endParaRPr lang="it-IT" b="1" dirty="0" smtClean="0">
              <a:solidFill>
                <a:srgbClr val="20202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202020"/>
                </a:solidFill>
              </a:rPr>
              <a:t>XVIII secolo ad oggi</a:t>
            </a:r>
            <a:endParaRPr lang="it-IT" b="1" dirty="0" smtClean="0">
              <a:solidFill>
                <a:srgbClr val="2020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omelleri\Desktop\centro-commerciale.jpg"/>
          <p:cNvPicPr>
            <a:picLocks noChangeAspect="1" noChangeArrowheads="1"/>
          </p:cNvPicPr>
          <p:nvPr/>
        </p:nvPicPr>
        <p:blipFill>
          <a:blip r:embed="rId1" cstate="print">
            <a:lum bright="-11000" contrast="-25000"/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Società consumistica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CARATTERISTICHE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	Economia neoliberista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	De-regolazione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	Individualizzazione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	Speculazione finanziaria globale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	Disuguaglianze  di potere di consumo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endParaRPr lang="it-IT" sz="2000" dirty="0"/>
          </a:p>
        </p:txBody>
      </p:sp>
      <p:sp>
        <p:nvSpPr>
          <p:cNvPr id="10" name="Segnaposto contenuto 3"/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PERIODO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ESISTENZA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Dal 1989 ad oggi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0" y="90872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4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Trebuchet MS" panose="020B0603020202020204"/>
              </a:rPr>
              <a:t>Società</a:t>
            </a:r>
            <a:endParaRPr lang="it-IT" sz="3400" b="1" dirty="0" smtClean="0">
              <a:solidFill>
                <a:srgbClr val="FF0000"/>
              </a:solidFill>
              <a:latin typeface="Trebuchet MS" panose="020B0603020202020204" pitchFamily="34" charset="0"/>
              <a:ea typeface="+mj-ea"/>
              <a:cs typeface="Trebuchet MS" panose="020B0603020202020204"/>
            </a:endParaRPr>
          </a:p>
          <a:p>
            <a:pPr algn="just">
              <a:buNone/>
            </a:pPr>
            <a:r>
              <a:rPr lang="it-IT" dirty="0" smtClean="0">
                <a:solidFill>
                  <a:srgbClr val="3333CC"/>
                </a:solidFill>
                <a:latin typeface="Trebuchet MS" panose="020B0603020202020204" pitchFamily="34" charset="0"/>
                <a:ea typeface="+mj-ea"/>
                <a:cs typeface="Trebuchet MS" panose="020B0603020202020204"/>
              </a:rPr>
              <a:t>	</a:t>
            </a:r>
            <a:endParaRPr lang="it-IT" dirty="0" smtClean="0">
              <a:solidFill>
                <a:srgbClr val="3333CC"/>
              </a:solidFill>
              <a:latin typeface="Trebuchet MS" panose="020B0603020202020204" pitchFamily="34" charset="0"/>
              <a:ea typeface="+mj-ea"/>
              <a:cs typeface="Trebuchet MS" panose="020B0603020202020204"/>
            </a:endParaRPr>
          </a:p>
          <a:p>
            <a:pPr algn="just">
              <a:buNone/>
            </a:pPr>
            <a:r>
              <a:rPr lang="it-IT" dirty="0">
                <a:solidFill>
                  <a:srgbClr val="3333CC"/>
                </a:solidFill>
                <a:latin typeface="Trebuchet MS" panose="020B0603020202020204" pitchFamily="34" charset="0"/>
                <a:ea typeface="+mj-ea"/>
                <a:cs typeface="Trebuchet MS" panose="020B0603020202020204"/>
              </a:rPr>
              <a:t>	</a:t>
            </a:r>
            <a:r>
              <a:rPr lang="it-IT" dirty="0" smtClean="0">
                <a:solidFill>
                  <a:srgbClr val="3333CC"/>
                </a:solidFill>
                <a:latin typeface="Trebuchet MS" panose="020B0603020202020204" pitchFamily="34" charset="0"/>
                <a:ea typeface="+mj-ea"/>
                <a:cs typeface="Trebuchet MS" panose="020B0603020202020204"/>
              </a:rPr>
              <a:t>Insieme </a:t>
            </a:r>
            <a:r>
              <a:rPr lang="it-IT" dirty="0">
                <a:solidFill>
                  <a:srgbClr val="3333CC"/>
                </a:solidFill>
                <a:latin typeface="Trebuchet MS" panose="020B0603020202020204" pitchFamily="34" charset="0"/>
                <a:ea typeface="+mj-ea"/>
                <a:cs typeface="Trebuchet MS" panose="020B0603020202020204"/>
              </a:rPr>
              <a:t>di  varie relazioni storicamente situate (complementari e/o antagoniste; simmetriche), più o meno organizzate in un tutt’uno (istituzioni, sistema produttivo, cultura, valori, ecc.), che nel tempo vincola le sue differenti componenti, dotato di qualità e proprietà emergenti che retroagiscono sulle relazioni. </a:t>
            </a:r>
            <a:endParaRPr lang="it-IT" dirty="0" smtClean="0">
              <a:solidFill>
                <a:srgbClr val="3333CC"/>
              </a:solidFill>
              <a:latin typeface="Trebuchet MS" panose="020B0603020202020204" pitchFamily="34" charset="0"/>
              <a:ea typeface="+mj-ea"/>
              <a:cs typeface="Trebuchet MS" panose="020B0603020202020204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152460"/>
              </a:buClr>
              <a:buSzPct val="122000"/>
            </a:pPr>
            <a:r>
              <a:rPr lang="it-IT" sz="3000" dirty="0" smtClean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Testi d’esame</a:t>
            </a:r>
            <a:endParaRPr lang="it-IT" sz="3000" dirty="0" smtClean="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92448" y="1268760"/>
            <a:ext cx="8229600" cy="4419600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Croteau D., Hoynes W., </a:t>
            </a:r>
            <a:r>
              <a:rPr lang="it-IT" sz="2400" i="1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Sociologia </a:t>
            </a:r>
            <a:r>
              <a:rPr lang="it-IT" sz="2400" i="1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generale. Temi, concetti, strumenti</a:t>
            </a:r>
            <a:r>
              <a:rPr lang="it-IT" sz="24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, </a:t>
            </a:r>
            <a:r>
              <a:rPr lang="it-IT" sz="2400" dirty="0" err="1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MCGrawill-Hill Education (Italy), Milano, 2015.</a:t>
            </a:r>
            <a:endParaRPr lang="it-IT" sz="24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indent="0" algn="just">
              <a:buNone/>
            </a:pPr>
            <a:endParaRPr lang="it-IT" sz="24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algn="just"/>
            <a:r>
              <a:rPr lang="it-IT" sz="2400" i="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Tomelleri S., Artioli G., </a:t>
            </a:r>
            <a:r>
              <a:rPr lang="it-IT" sz="2400" i="1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Scoprire la collaborazione resiliente. Una ricerca-azione sulle relazioni interprofessionali in area sanitaria</a:t>
            </a:r>
            <a:r>
              <a:rPr lang="it-IT" sz="2400" i="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,FrancoAngeli, Milano, 2013.</a:t>
            </a:r>
            <a:endParaRPr lang="it-IT" sz="2400" i="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algn="just"/>
            <a:endParaRPr lang="it-IT" sz="2400" i="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algn="just"/>
            <a:r>
              <a:rPr lang="it-IT" sz="2400" i="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Sennett R., </a:t>
            </a:r>
            <a:r>
              <a:rPr lang="it-IT" sz="2400" i="1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Insieme. Rituali, piaceri, politiche della collaborazione</a:t>
            </a:r>
            <a:r>
              <a:rPr lang="it-IT" sz="2400" i="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, Feltrinelli, Milano, 2012.</a:t>
            </a:r>
            <a:endParaRPr lang="it-IT" sz="2400" i="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algn="just"/>
            <a:endParaRPr lang="it-IT" sz="2400" i="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algn="just"/>
            <a:endParaRPr lang="it-IT" sz="2400" i="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ln>
            <a:solidFill>
              <a:srgbClr val="152460"/>
            </a:solidFill>
          </a:ln>
        </p:spPr>
        <p:txBody>
          <a:bodyPr>
            <a:normAutofit fontScale="85000" lnSpcReduction="2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it-IT" dirty="0" smtClean="0">
                <a:latin typeface="Trebuchet MS" panose="020B0603020202020204"/>
                <a:cs typeface="Trebuchet MS" panose="020B0603020202020204"/>
              </a:rPr>
              <a:t>In questo piè di pagina si possono inserire paratesti</a:t>
            </a:r>
            <a:endParaRPr lang="it-IT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rebuchet MS" panose="020B0603020202020204"/>
                <a:cs typeface="Trebuchet MS" panose="020B0603020202020204"/>
              </a:rPr>
              <a:t>Immagine tutto schermo, con didascalia</a:t>
            </a:r>
            <a:endParaRPr lang="it-IT"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t="4444" b="4444"/>
          <a:stretch>
            <a:fillRect/>
          </a:stretch>
        </p:blipFill>
        <p:spPr/>
      </p:pic>
      <p:sp>
        <p:nvSpPr>
          <p:cNvPr id="10" name="Titolo 1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pPr algn="ctr"/>
            <a:r>
              <a:rPr lang="it-IT" smtClean="0"/>
              <a:t>Che cos’è una società?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152460"/>
              </a:buClr>
              <a:buSzPct val="122000"/>
            </a:pPr>
            <a:r>
              <a:rPr lang="it-IT" sz="3000" dirty="0" smtClean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Quando nasce la sociologia?</a:t>
            </a:r>
            <a:endParaRPr lang="it-IT" sz="3000" dirty="0" smtClean="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45" name="Immagin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28800"/>
            <a:ext cx="810039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152460"/>
              </a:buClr>
              <a:buSzPct val="122000"/>
            </a:pPr>
            <a:r>
              <a:rPr lang="it-IT" sz="3000" dirty="0" smtClean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Dove nasce la sociologia?</a:t>
            </a:r>
            <a:endParaRPr lang="it-IT" sz="3000" dirty="0" smtClean="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Segnaposto testo 9"/>
          <p:cNvSpPr txBox="1"/>
          <p:nvPr/>
        </p:nvSpPr>
        <p:spPr>
          <a:xfrm>
            <a:off x="251520" y="1556792"/>
            <a:ext cx="4419600" cy="445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Nel XVIII secolo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Francia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Germania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Gran Bretagna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Nel XX secolo</a:t>
            </a:r>
            <a:endParaRPr lang="it-IT" sz="190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Stati Uniti d’America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sz="190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Verdana" panose="020B06040305040402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0310" y="1389134"/>
            <a:ext cx="5546490" cy="423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152460"/>
              </a:buClr>
              <a:buSzPct val="122000"/>
            </a:pPr>
            <a:r>
              <a:rPr lang="it-IT" sz="3000" dirty="0" smtClean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Perché nasce la sociologia?</a:t>
            </a:r>
            <a:endParaRPr lang="it-IT" sz="3000" dirty="0" smtClean="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Segnaposto testo 9"/>
          <p:cNvSpPr txBox="1"/>
          <p:nvPr/>
        </p:nvSpPr>
        <p:spPr>
          <a:xfrm>
            <a:off x="2240632" y="1556792"/>
            <a:ext cx="4419600" cy="445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b="1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Rivoluzione politica </a:t>
            </a:r>
            <a:endParaRPr lang="it-IT" sz="1900" b="1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14 luglio 1789 presa della </a:t>
            </a:r>
            <a:r>
              <a:rPr lang="it-IT" sz="190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B</a:t>
            </a: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astiglia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sz="1900" b="1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b="1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Rivoluzione scientifica</a:t>
            </a:r>
            <a:endParaRPr lang="it-IT" sz="1900" b="1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lvl="0" indent="0" algn="ctr">
              <a:spcBef>
                <a:spcPct val="20000"/>
              </a:spcBef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 Niccolò </a:t>
            </a:r>
            <a:r>
              <a:rPr lang="it-IT" sz="190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Copernico 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lvl="0" indent="0" algn="ctr">
              <a:spcBef>
                <a:spcPct val="20000"/>
              </a:spcBef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Le </a:t>
            </a:r>
            <a:r>
              <a:rPr lang="it-IT" sz="190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rivoluzioni degli astri celesti (1543) 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lvl="0" indent="0" algn="ctr">
              <a:spcBef>
                <a:spcPct val="20000"/>
              </a:spcBef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Isaac </a:t>
            </a:r>
            <a:r>
              <a:rPr lang="it-IT" sz="1900" dirty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Newton I principi matematici della filosofia naturale (1687)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b="1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Rivoluzione Industriale</a:t>
            </a:r>
            <a:endParaRPr lang="it-IT" sz="1900" b="1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Macchina a vapore 1750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1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Elettricità 1870</a:t>
            </a:r>
            <a:endParaRPr lang="it-IT" sz="1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sz="1900" dirty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Verdana" panose="020B060403050404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57200" y="692696"/>
            <a:ext cx="8229600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6300" b="1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Dove nasce la sociologia</a:t>
            </a:r>
            <a:endParaRPr lang="it-IT" sz="6300" b="1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pPr>
              <a:buNone/>
            </a:pPr>
            <a:endParaRPr lang="it-IT" sz="5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  <a:ea typeface="+mj-ea"/>
                <a:cs typeface="Trebuchet MS" panose="020B0603020202020204"/>
              </a:rPr>
              <a:t>Francia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  <a:ea typeface="+mj-ea"/>
              <a:cs typeface="Trebuchet MS" panose="020B0603020202020204"/>
            </a:endParaRPr>
          </a:p>
          <a:p>
            <a:r>
              <a:rPr lang="it-IT" sz="5900" dirty="0">
                <a:solidFill>
                  <a:srgbClr val="3333CC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  <a:cs typeface="Trebuchet MS" panose="020B0603020202020204"/>
              </a:rPr>
              <a:t>ermania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  <a:cs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  <a:cs typeface="Trebuchet MS" panose="020B0603020202020204"/>
              </a:rPr>
              <a:t>Gran Bretagna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  <a:cs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  <a:cs typeface="Trebuchet MS" panose="020B0603020202020204"/>
              </a:rPr>
              <a:t>Slide sotto forma di elenco 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  <a:cs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  <a:cs typeface="Trebuchet MS" panose="020B0603020202020204"/>
              </a:rPr>
              <a:t>Copertina interna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  <a:cs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</a:rPr>
              <a:t>Gestione di una o più immagini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</a:rPr>
              <a:t>Valorizzazione di immagini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</a:rPr>
              <a:t>Utilizzo grafici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</a:rPr>
              <a:t>Utilizzo box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</a:endParaRPr>
          </a:p>
          <a:p>
            <a:r>
              <a:rPr lang="it-IT" sz="5900" dirty="0" smtClean="0">
                <a:solidFill>
                  <a:srgbClr val="3333CC"/>
                </a:solidFill>
                <a:latin typeface="Trebuchet MS" panose="020B0603020202020204"/>
              </a:rPr>
              <a:t>Smart Art, citazioni e filigrane</a:t>
            </a:r>
            <a:endParaRPr lang="it-IT" sz="5900" dirty="0" smtClean="0">
              <a:solidFill>
                <a:srgbClr val="3333CC"/>
              </a:solidFill>
              <a:latin typeface="Trebuchet MS" panose="020B0603020202020204"/>
            </a:endParaRPr>
          </a:p>
        </p:txBody>
      </p:sp>
      <p:pic>
        <p:nvPicPr>
          <p:cNvPr id="4" name="Picture 2" descr="C:\Users\Tomelleri\Desktop\1A02_01_cavallo.jpg"/>
          <p:cNvPicPr>
            <a:picLocks noChangeAspect="1" noChangeArrowheads="1"/>
          </p:cNvPicPr>
          <p:nvPr/>
        </p:nvPicPr>
        <p:blipFill>
          <a:blip r:embed="rId1" cstate="print">
            <a:lum contrast="-25000"/>
          </a:blip>
          <a:srcRect/>
          <a:stretch>
            <a:fillRect/>
          </a:stretch>
        </p:blipFill>
        <p:spPr bwMode="auto">
          <a:xfrm>
            <a:off x="1" y="0"/>
            <a:ext cx="9143999" cy="6237312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77422" y="-30606"/>
            <a:ext cx="8229600" cy="1039028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Società di caccia e raccolta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 txBox="1"/>
          <p:nvPr/>
        </p:nvSpPr>
        <p:spPr>
          <a:xfrm>
            <a:off x="477422" y="1011365"/>
            <a:ext cx="4038600" cy="41142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CARATTERISTICHE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	Organizzazione semplice e partecipativa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	Disuguaglianze minime di rango, di età e di genere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 txBox="1"/>
          <p:nvPr/>
        </p:nvSpPr>
        <p:spPr>
          <a:xfrm>
            <a:off x="4668422" y="980728"/>
            <a:ext cx="4038600" cy="41142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PERIODO ESISTENZA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chemeClr val="bg1"/>
                </a:solidFill>
              </a:rPr>
              <a:t>	50 mila anni fa ad oggi (popolazione pigmei </a:t>
            </a:r>
            <a:r>
              <a:rPr lang="it-IT" b="1" dirty="0" err="1" smtClean="0">
                <a:solidFill>
                  <a:schemeClr val="bg1"/>
                </a:solidFill>
              </a:rPr>
              <a:t>Mbuti</a:t>
            </a:r>
            <a:r>
              <a:rPr lang="it-IT" b="1" dirty="0" smtClean="0">
                <a:solidFill>
                  <a:schemeClr val="bg1"/>
                </a:solidFill>
              </a:rPr>
              <a:t>)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763688" y="5633502"/>
            <a:ext cx="442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Cavallo (15.000-10.000 </a:t>
            </a:r>
            <a:r>
              <a:rPr lang="it-IT" b="1" dirty="0" err="1" smtClean="0">
                <a:solidFill>
                  <a:srgbClr val="FF0000"/>
                </a:solidFill>
              </a:rPr>
              <a:t>a.c</a:t>
            </a:r>
            <a:r>
              <a:rPr lang="it-IT" b="1" dirty="0" smtClean="0">
                <a:solidFill>
                  <a:srgbClr val="FF0000"/>
                </a:solidFill>
              </a:rPr>
              <a:t>. Lascaux, Francia)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melleri\Desktop\agora_plan.jpg"/>
          <p:cNvPicPr>
            <a:picLocks noChangeAspect="1" noChangeArrowheads="1"/>
          </p:cNvPicPr>
          <p:nvPr/>
        </p:nvPicPr>
        <p:blipFill>
          <a:blip r:embed="rId1" cstate="print">
            <a:alphaModFix amt="72000"/>
            <a:lum bright="40000" contrast="-25000"/>
          </a:blip>
          <a:srcRect/>
          <a:stretch>
            <a:fillRect/>
          </a:stretch>
        </p:blipFill>
        <p:spPr bwMode="auto">
          <a:xfrm>
            <a:off x="1" y="0"/>
            <a:ext cx="9144000" cy="6165304"/>
          </a:xfrm>
          <a:prstGeom prst="rect">
            <a:avLst/>
          </a:prstGeom>
          <a:noFill/>
        </p:spPr>
      </p:pic>
      <p:sp>
        <p:nvSpPr>
          <p:cNvPr id="6" name="Segnaposto contenuto 2"/>
          <p:cNvSpPr txBox="1"/>
          <p:nvPr/>
        </p:nvSpPr>
        <p:spPr>
          <a:xfrm>
            <a:off x="457200" y="260648"/>
            <a:ext cx="4038600" cy="58655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FF0000"/>
                </a:solidFill>
              </a:rPr>
              <a:t>CARATTERISTICHE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/>
              <a:t>	</a:t>
            </a:r>
            <a:r>
              <a:rPr lang="it-IT" sz="2200" b="1" dirty="0" smtClean="0">
                <a:solidFill>
                  <a:schemeClr val="tx1"/>
                </a:solidFill>
              </a:rPr>
              <a:t>Agricoltura base economica principale, artigianato e commercio</a:t>
            </a:r>
            <a:endParaRPr lang="it-IT" sz="2200" b="1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buFont typeface="Arial" panose="020B0604020202020204"/>
              <a:buNone/>
            </a:pPr>
            <a:r>
              <a:rPr lang="it-IT" sz="2200" b="1" dirty="0" smtClean="0">
                <a:solidFill>
                  <a:schemeClr val="tx1"/>
                </a:solidFill>
              </a:rPr>
              <a:t>	</a:t>
            </a:r>
            <a:endParaRPr lang="it-IT" sz="16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200" b="1" dirty="0">
                <a:solidFill>
                  <a:schemeClr val="tx1"/>
                </a:solidFill>
              </a:rPr>
              <a:t>	</a:t>
            </a:r>
            <a:r>
              <a:rPr lang="it-IT" sz="2200" b="1" dirty="0" smtClean="0">
                <a:solidFill>
                  <a:schemeClr val="tx1"/>
                </a:solidFill>
              </a:rPr>
              <a:t>Comunità numerose, centinaia di migliaia fino a milioni</a:t>
            </a:r>
            <a:endParaRPr lang="it-IT" sz="2200" b="1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buFont typeface="Arial" panose="020B0604020202020204"/>
              <a:buNone/>
            </a:pPr>
            <a:r>
              <a:rPr lang="it-IT" sz="2200" b="1" dirty="0" smtClean="0">
                <a:solidFill>
                  <a:schemeClr val="tx1"/>
                </a:solidFill>
              </a:rPr>
              <a:t>	</a:t>
            </a:r>
            <a:endParaRPr lang="it-IT" sz="22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200" b="1" dirty="0">
                <a:solidFill>
                  <a:schemeClr val="tx1"/>
                </a:solidFill>
              </a:rPr>
              <a:t>	</a:t>
            </a:r>
            <a:r>
              <a:rPr lang="it-IT" sz="2200" b="1" dirty="0" smtClean="0">
                <a:solidFill>
                  <a:schemeClr val="tx1"/>
                </a:solidFill>
              </a:rPr>
              <a:t>Apparato di governo</a:t>
            </a:r>
            <a:endParaRPr lang="it-IT" sz="22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sz="2200" b="1" dirty="0" smtClean="0">
                <a:solidFill>
                  <a:schemeClr val="tx1"/>
                </a:solidFill>
              </a:rPr>
              <a:t>	Disuguaglianze di rango, età, sesso, classe sociale</a:t>
            </a:r>
            <a:endParaRPr lang="it-IT" sz="22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/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/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Segnaposto contenuto 3"/>
          <p:cNvSpPr txBox="1"/>
          <p:nvPr/>
        </p:nvSpPr>
        <p:spPr>
          <a:xfrm>
            <a:off x="4648200" y="260648"/>
            <a:ext cx="4038600" cy="58655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>
                <a:solidFill>
                  <a:srgbClr val="FF0000"/>
                </a:solidFill>
              </a:rPr>
              <a:t>PERIODO 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/>
              <a:buNone/>
            </a:pPr>
            <a:r>
              <a:rPr lang="it-IT" b="1" dirty="0" smtClean="0"/>
              <a:t>	6 mila </a:t>
            </a:r>
            <a:r>
              <a:rPr lang="it-IT" b="1" dirty="0" err="1" smtClean="0"/>
              <a:t>a.c.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	Sono interamente scomparse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/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omelleri\Desktop\metropoli.jpg"/>
          <p:cNvPicPr>
            <a:picLocks noChangeAspect="1" noChangeArrowheads="1"/>
          </p:cNvPicPr>
          <p:nvPr/>
        </p:nvPicPr>
        <p:blipFill>
          <a:blip r:embed="rId1" cstate="print">
            <a:alphaModFix amt="71000"/>
            <a:lum bright="10000" contrast="-25000"/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12" name="Segnaposto contenuto 2"/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/>
              <a:t>CARATTERISTICHE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	Industriali e capitalistiche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	Metropoli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	Centinaia di milioni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	Disuguaglianze di genere, età, classe sociale, reddito, lavoro, ceto di appartenenza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	</a:t>
            </a:r>
            <a:endParaRPr lang="it-IT" b="1" dirty="0"/>
          </a:p>
        </p:txBody>
      </p:sp>
      <p:sp>
        <p:nvSpPr>
          <p:cNvPr id="13" name="Segnaposto contenuto 3"/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122000"/>
              <a:buFont typeface="Arial" panose="020B0604020202020204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it-IT" b="1" dirty="0" smtClean="0"/>
              <a:t>PERIODO</a:t>
            </a:r>
            <a:endParaRPr lang="it-IT" b="1" dirty="0" smtClean="0"/>
          </a:p>
          <a:p>
            <a:pPr>
              <a:buFont typeface="Arial" panose="020B0604020202020204"/>
              <a:buNone/>
            </a:pPr>
            <a:r>
              <a:rPr lang="it-IT" b="1" dirty="0" smtClean="0"/>
              <a:t>XVIII secolo ad oggi</a:t>
            </a:r>
            <a:endParaRPr lang="it-IT" b="1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Società del Primo mondo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Bg_Template_Presentazione_v2">
  <a:themeElements>
    <a:clrScheme name="Impostazioni personalizzate 5">
      <a:dk1>
        <a:srgbClr val="202020"/>
      </a:dk1>
      <a:lt1>
        <a:sysClr val="window" lastClr="FFFFFF"/>
      </a:lt1>
      <a:dk2>
        <a:srgbClr val="0A1431"/>
      </a:dk2>
      <a:lt2>
        <a:srgbClr val="F5EFDE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4740A9"/>
      </a:hlink>
      <a:folHlink>
        <a:srgbClr val="70707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2899</Words>
  <Application>WPS Presentation</Application>
  <PresentationFormat>Presentazione su schermo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Bodoni SvtyTwo ITC TT-Book</vt:lpstr>
      <vt:lpstr>Verdana</vt:lpstr>
      <vt:lpstr>Arial</vt:lpstr>
      <vt:lpstr>Courier New</vt:lpstr>
      <vt:lpstr>Bodoni SvtyTwo ITC TT-Book</vt:lpstr>
      <vt:lpstr>Trebuchet MS</vt:lpstr>
      <vt:lpstr>Trebuchet MS</vt:lpstr>
      <vt:lpstr>Segoe Print</vt:lpstr>
      <vt:lpstr>Microsoft YaHei</vt:lpstr>
      <vt:lpstr/>
      <vt:lpstr>Arial Unicode MS</vt:lpstr>
      <vt:lpstr>Calibri</vt:lpstr>
      <vt:lpstr>UniBg_Template_Presentazione_v2</vt:lpstr>
      <vt:lpstr>PowerPoint 演示文稿</vt:lpstr>
      <vt:lpstr>Testi d’esame</vt:lpstr>
      <vt:lpstr>PowerPoint 演示文稿</vt:lpstr>
      <vt:lpstr>Quando nasce la sociologia?</vt:lpstr>
      <vt:lpstr>Dove nasce la sociologia?</vt:lpstr>
      <vt:lpstr>Perché nasce la sociologia?</vt:lpstr>
      <vt:lpstr>Società di caccia e raccolta</vt:lpstr>
      <vt:lpstr>PowerPoint 演示文稿</vt:lpstr>
      <vt:lpstr>Società del Primo mondo</vt:lpstr>
      <vt:lpstr>Società del secondo mondo</vt:lpstr>
      <vt:lpstr>Società del Terzo mondo</vt:lpstr>
      <vt:lpstr>Società consumistica</vt:lpstr>
      <vt:lpstr>PowerPoint 演示文稿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Questa è una copertina interna</dc:title>
  <dc:creator>Ad C</dc:creator>
  <cp:lastModifiedBy>roberta</cp:lastModifiedBy>
  <cp:revision>73</cp:revision>
  <dcterms:created xsi:type="dcterms:W3CDTF">2014-11-10T16:36:00Z</dcterms:created>
  <dcterms:modified xsi:type="dcterms:W3CDTF">2017-09-24T16:24:16Z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