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8"/>
  </p:notesMasterIdLst>
  <p:handoutMasterIdLst>
    <p:handoutMasterId r:id="rId22"/>
  </p:handoutMasterIdLst>
  <p:sldIdLst>
    <p:sldId id="278" r:id="rId3"/>
    <p:sldId id="277" r:id="rId4"/>
    <p:sldId id="257" r:id="rId5"/>
    <p:sldId id="258" r:id="rId6"/>
    <p:sldId id="259" r:id="rId7"/>
    <p:sldId id="295" r:id="rId9"/>
    <p:sldId id="260" r:id="rId10"/>
    <p:sldId id="261" r:id="rId11"/>
    <p:sldId id="269" r:id="rId12"/>
    <p:sldId id="270" r:id="rId13"/>
    <p:sldId id="309" r:id="rId14"/>
    <p:sldId id="310" r:id="rId15"/>
    <p:sldId id="311" r:id="rId16"/>
    <p:sldId id="320" r:id="rId17"/>
    <p:sldId id="321" r:id="rId18"/>
    <p:sldId id="330" r:id="rId19"/>
    <p:sldId id="331" r:id="rId20"/>
    <p:sldId id="30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56" y="-80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84"/>
      </p:cViewPr>
      <p:guideLst>
        <p:guide orient="horz" pos="291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0"/>
      <dgm:spPr/>
    </dgm:pt>
    <dgm:pt modelId="{3F25DA44-7F3E-4C17-A40B-7F663FDBEA65}">
      <dgm:prSet phldrT="[Text]" phldr="0" custT="0"/>
      <dgm:spPr/>
      <dgm:t>
        <a:bodyPr vert="horz" wrap="square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b="1"/>
            <a:t>scambio altruistico</a:t>
          </a:r>
          <a:endParaRPr lang="it-IT" altLang="en-US" b="1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/>
            <a:t>sacrificio del sé</a:t>
          </a:r>
          <a:endParaRPr lang="it-IT" altLang="en-US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/>
          </a:r>
          <a:endParaRPr lang="en-US"/>
        </a:p>
      </dgm:t>
    </dgm:pt>
    <dgm:pt modelId="{EE9066D1-3403-4469-8E8C-0D40A82430F2}" cxnId="{EBE75702-765E-41A6-9C4E-379DA1443475}" type="parTrans">
      <dgm:prSet/>
      <dgm:spPr/>
    </dgm:pt>
    <dgm:pt modelId="{8EC5AF5E-9C9F-410A-A755-A3EA5186F948}" cxnId="{EBE75702-765E-41A6-9C4E-379DA1443475}" type="sibTrans">
      <dgm:prSet/>
      <dgm:spPr/>
      <dgm:t>
        <a:bodyPr/>
        <a:p>
          <a:endParaRPr lang="en-US"/>
        </a:p>
      </dgm:t>
    </dgm:pt>
    <dgm:pt modelId="{2E2F4D3A-969C-4DB2-9FA9-5C4A40369351}">
      <dgm:prSet phldrT="[Text]" phldr="0" custT="0"/>
      <dgm:spPr/>
      <dgm:t>
        <a:bodyPr vert="horz" wrap="square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b="1"/>
            <a:t>scambio simmetrico</a:t>
          </a:r>
          <a:r>
            <a:rPr lang="it-IT" altLang="en-US" b="1"/>
            <a:t/>
          </a:r>
          <a:endParaRPr lang="it-IT" altLang="en-US" b="1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/>
            <a:t>win-win situation</a:t>
          </a:r>
          <a:r>
            <a:rPr lang="it-IT" altLang="en-US"/>
            <a:t/>
          </a:r>
          <a:endParaRPr lang="it-IT" altLang="en-US"/>
        </a:p>
      </dgm:t>
    </dgm:pt>
    <dgm:pt modelId="{1E934BFE-4D40-486C-8784-F698A10C4CF5}" cxnId="{64FA9A59-459A-4933-9A3D-40D398235200}" type="parTrans">
      <dgm:prSet/>
      <dgm:spPr/>
    </dgm:pt>
    <dgm:pt modelId="{EC1AFF77-9232-4EEB-95CB-85CEAB3B1FC0}" cxnId="{64FA9A59-459A-4933-9A3D-40D398235200}" type="sibTrans">
      <dgm:prSet/>
      <dgm:spPr/>
      <dgm:t>
        <a:bodyPr/>
        <a:p>
          <a:endParaRPr lang="en-US"/>
        </a:p>
      </dgm:t>
    </dgm:pt>
    <dgm:pt modelId="{37B86CFA-59B5-46FA-8A6B-9FB187CE14DF}">
      <dgm:prSet phldrT="[Text]" phldr="0" custT="0"/>
      <dgm:spPr/>
      <dgm:t>
        <a:bodyPr vert="horz" wrap="square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b="1"/>
            <a:t>scambio differenziale</a:t>
          </a:r>
          <a:endParaRPr lang="it-IT" altLang="en-US" b="1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/>
            <a:t>consapevolezza della diversità</a:t>
          </a:r>
          <a:r>
            <a:rPr lang="it-IT" altLang="en-US"/>
            <a:t/>
          </a:r>
          <a:endParaRPr lang="it-IT" altLang="en-US"/>
        </a:p>
      </dgm:t>
    </dgm:pt>
    <dgm:pt modelId="{9DABF4F3-A9E6-40B1-A863-AC9409CC14BB}" cxnId="{AB8128CD-A3D4-4438-9125-483DD2425A76}" type="parTrans">
      <dgm:prSet/>
      <dgm:spPr/>
    </dgm:pt>
    <dgm:pt modelId="{18EFF3C3-47F9-402B-A3F3-E9310EA281B4}" cxnId="{AB8128CD-A3D4-4438-9125-483DD2425A76}" type="sibTrans">
      <dgm:prSet/>
      <dgm:spPr/>
    </dgm:pt>
    <dgm:pt modelId="{76E61A0C-7072-4BC5-861A-A7AF4BB62C54}">
      <dgm:prSet phldr="0" custT="0"/>
      <dgm:spPr/>
      <dgm:t>
        <a:bodyPr vert="horz" wrap="square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b="1"/>
            <a:t>scambio a somma zero</a:t>
          </a:r>
          <a:endParaRPr lang="it-IT" b="1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/>
            <a:t>ogni guadagno corrisponde a una perdita</a:t>
          </a:r>
          <a:r>
            <a:rPr lang="it-IT"/>
            <a:t/>
          </a:r>
          <a:endParaRPr lang="it-IT"/>
        </a:p>
      </dgm:t>
    </dgm:pt>
    <dgm:pt modelId="{E219219D-F3CC-47B4-B467-04C37300CF9A}" cxnId="{6AFD9A12-6CF8-4B70-8BC5-242BF9F1085A}" type="parTrans">
      <dgm:prSet/>
      <dgm:spPr/>
    </dgm:pt>
    <dgm:pt modelId="{9FEC96CE-9D7D-4A93-90EC-69E62CE1D6B5}" cxnId="{6AFD9A12-6CF8-4B70-8BC5-242BF9F1085A}" type="sibTrans">
      <dgm:prSet/>
      <dgm:spPr/>
    </dgm:pt>
    <dgm:pt modelId="{1259C358-05B8-4F03-A94F-21E9CF42B98F}">
      <dgm:prSet phldr="0" custT="0"/>
      <dgm:spPr/>
      <dgm:t>
        <a:bodyPr vert="horz" wrap="square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b="1"/>
            <a:t>asso piglia tutto</a:t>
          </a:r>
          <a:endParaRPr lang="it-IT" b="1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/>
            <a:t>eliminazione dell'altro</a:t>
          </a:r>
          <a:r>
            <a:rPr lang="it-IT"/>
            <a:t/>
          </a:r>
          <a:endParaRPr lang="it-IT"/>
        </a:p>
      </dgm:t>
    </dgm:pt>
    <dgm:pt modelId="{4A735D7E-A465-495D-9156-867E57DBDB6B}" cxnId="{7DEA15D9-4F80-4255-82CD-BEFA72A3B6BF}" type="parTrans">
      <dgm:prSet/>
      <dgm:spPr/>
    </dgm:pt>
    <dgm:pt modelId="{090A2A5B-5FD4-4C84-8540-4E80EF037B68}" cxnId="{7DEA15D9-4F80-4255-82CD-BEFA72A3B6BF}" type="sibTrans">
      <dgm:prSet/>
      <dgm:spPr/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5">
        <dgm:presLayoutVars>
          <dgm:bulletEnabled val="1"/>
        </dgm:presLayoutVars>
      </dgm:prSet>
      <dgm:spPr/>
    </dgm:pt>
    <dgm:pt modelId="{8A5CF0CE-3323-464D-9C63-05C1BDB053F5}" type="pres">
      <dgm:prSet presAssocID="{8EC5AF5E-9C9F-410A-A755-A3EA5186F948}" presName="sibTrans" presStyleLbl="sibTrans2D1" presStyleIdx="0" presStyleCnt="4"/>
      <dgm:spPr/>
    </dgm:pt>
    <dgm:pt modelId="{5FA465F6-7607-499F-BFB2-52F4E071FB67}" type="pres">
      <dgm:prSet presAssocID="{8EC5AF5E-9C9F-410A-A755-A3EA5186F948}" presName="connectorText" presStyleCnt="0"/>
      <dgm:spPr/>
    </dgm:pt>
    <dgm:pt modelId="{552FB8E7-A5FB-4CC3-94C3-CE0BDF19F9F1}" type="pres">
      <dgm:prSet presAssocID="{2E2F4D3A-969C-4DB2-9FA9-5C4A40369351}" presName="node" presStyleLbl="node1" presStyleIdx="1" presStyleCnt="5">
        <dgm:presLayoutVars>
          <dgm:bulletEnabled val="1"/>
        </dgm:presLayoutVars>
      </dgm:prSet>
      <dgm:spPr/>
    </dgm:pt>
    <dgm:pt modelId="{353C3794-50AA-4D44-83C9-CE28317C3317}" type="pres">
      <dgm:prSet presAssocID="{EC1AFF77-9232-4EEB-95CB-85CEAB3B1FC0}" presName="sibTrans" presStyleLbl="sibTrans2D1" presStyleIdx="1" presStyleCnt="4"/>
      <dgm:spPr/>
    </dgm:pt>
    <dgm:pt modelId="{5AFF040D-0639-4120-9E39-DA822CF9F321}" type="pres">
      <dgm:prSet presAssocID="{EC1AFF77-9232-4EEB-95CB-85CEAB3B1FC0}" presName="connectorText" presStyleCnt="0"/>
      <dgm:spPr/>
    </dgm:pt>
    <dgm:pt modelId="{A1E15D63-E1FF-4A28-A04F-A2B65927BC31}" type="pres">
      <dgm:prSet presAssocID="{37B86CFA-59B5-46FA-8A6B-9FB187CE14DF}" presName="node" presStyleLbl="node1" presStyleIdx="2" presStyleCnt="5">
        <dgm:presLayoutVars>
          <dgm:bulletEnabled val="1"/>
        </dgm:presLayoutVars>
      </dgm:prSet>
      <dgm:spPr/>
    </dgm:pt>
    <dgm:pt modelId="{DE3C68B1-44AC-4FED-9515-F791E7FB86A1}" type="pres">
      <dgm:prSet presAssocID="{18EFF3C3-47F9-402B-A3F3-E9310EA281B4}" presName="sibTrans" presStyleLbl="sibTrans2D1" presStyleIdx="2" presStyleCnt="4"/>
      <dgm:spPr/>
    </dgm:pt>
    <dgm:pt modelId="{CC7F8B5D-9B51-41FB-93F4-C709DFB287AC}" type="pres">
      <dgm:prSet presAssocID="{18EFF3C3-47F9-402B-A3F3-E9310EA281B4}" presName="connectorText" presStyleCnt="0"/>
      <dgm:spPr/>
    </dgm:pt>
    <dgm:pt modelId="{2F706BE1-246A-4A29-A348-EAFEDB0B66BB}" type="pres">
      <dgm:prSet presAssocID="{76E61A0C-7072-4BC5-861A-A7AF4BB62C54}" presName="node" presStyleLbl="node1" presStyleIdx="3" presStyleCnt="5">
        <dgm:presLayoutVars>
          <dgm:bulletEnabled val="1"/>
        </dgm:presLayoutVars>
      </dgm:prSet>
      <dgm:spPr/>
    </dgm:pt>
    <dgm:pt modelId="{3668F89F-2E23-4819-B307-B5E31E45DB38}" type="pres">
      <dgm:prSet presAssocID="{9FEC96CE-9D7D-4A93-90EC-69E62CE1D6B5}" presName="sibTrans" presStyleLbl="sibTrans2D1" presStyleIdx="3" presStyleCnt="4"/>
      <dgm:spPr/>
    </dgm:pt>
    <dgm:pt modelId="{55FDD2D9-72ED-4830-BB95-3942A3411A68}" type="pres">
      <dgm:prSet presAssocID="{9FEC96CE-9D7D-4A93-90EC-69E62CE1D6B5}" presName="connectorText" presStyleCnt="0"/>
      <dgm:spPr/>
    </dgm:pt>
    <dgm:pt modelId="{2B0E4B17-3BB4-4CAD-8FF8-097D956F0280}" type="pres">
      <dgm:prSet presAssocID="{1259C358-05B8-4F03-A94F-21E9CF42B98F}" presName="node" presStyleLbl="node1" presStyleIdx="4" presStyleCnt="5">
        <dgm:presLayoutVars>
          <dgm:bulletEnabled val="1"/>
        </dgm:presLayoutVars>
      </dgm:prSet>
      <dgm:spPr/>
    </dgm:pt>
  </dgm:ptLst>
  <dgm:cxnLst>
    <dgm:cxn modelId="{EBE75702-765E-41A6-9C4E-379DA1443475}" srcId="{8EB1D179-D23D-41D4-AEEF-E4B9FEB06903}" destId="{3F25DA44-7F3E-4C17-A40B-7F663FDBEA65}" srcOrd="0" destOrd="0" parTransId="{EE9066D1-3403-4469-8E8C-0D40A82430F2}" sibTransId="{8EC5AF5E-9C9F-410A-A755-A3EA5186F948}"/>
    <dgm:cxn modelId="{64FA9A59-459A-4933-9A3D-40D398235200}" srcId="{8EB1D179-D23D-41D4-AEEF-E4B9FEB06903}" destId="{2E2F4D3A-969C-4DB2-9FA9-5C4A40369351}" srcOrd="1" destOrd="0" parTransId="{1E934BFE-4D40-486C-8784-F698A10C4CF5}" sibTransId="{EC1AFF77-9232-4EEB-95CB-85CEAB3B1FC0}"/>
    <dgm:cxn modelId="{AB8128CD-A3D4-4438-9125-483DD2425A76}" srcId="{8EB1D179-D23D-41D4-AEEF-E4B9FEB06903}" destId="{37B86CFA-59B5-46FA-8A6B-9FB187CE14DF}" srcOrd="2" destOrd="0" parTransId="{9DABF4F3-A9E6-40B1-A863-AC9409CC14BB}" sibTransId="{18EFF3C3-47F9-402B-A3F3-E9310EA281B4}"/>
    <dgm:cxn modelId="{6AFD9A12-6CF8-4B70-8BC5-242BF9F1085A}" srcId="{8EB1D179-D23D-41D4-AEEF-E4B9FEB06903}" destId="{76E61A0C-7072-4BC5-861A-A7AF4BB62C54}" srcOrd="3" destOrd="0" parTransId="{E219219D-F3CC-47B4-B467-04C37300CF9A}" sibTransId="{9FEC96CE-9D7D-4A93-90EC-69E62CE1D6B5}"/>
    <dgm:cxn modelId="{7DEA15D9-4F80-4255-82CD-BEFA72A3B6BF}" srcId="{8EB1D179-D23D-41D4-AEEF-E4B9FEB06903}" destId="{1259C358-05B8-4F03-A94F-21E9CF42B98F}" srcOrd="4" destOrd="0" parTransId="{4A735D7E-A465-495D-9156-867E57DBDB6B}" sibTransId="{090A2A5B-5FD4-4C84-8540-4E80EF037B68}"/>
    <dgm:cxn modelId="{C5FFE981-489F-494D-902B-A1C197E6C7C5}" type="presOf" srcId="{8EB1D179-D23D-41D4-AEEF-E4B9FEB06903}" destId="{BF708676-7EFC-4C81-9D3A-3E677EAC1C7B}" srcOrd="0" destOrd="0" presId="urn:microsoft.com/office/officeart/2005/8/layout/process1"/>
    <dgm:cxn modelId="{CEF1868E-0F38-474C-81D1-C3A85ACCA100}" type="presParOf" srcId="{BF708676-7EFC-4C81-9D3A-3E677EAC1C7B}" destId="{111DEAC9-5D4C-4A6A-A44E-082A26F60596}" srcOrd="0" destOrd="0" presId="urn:microsoft.com/office/officeart/2005/8/layout/process1"/>
    <dgm:cxn modelId="{ED077E1F-1775-4F83-9821-57C22D6519A7}" type="presOf" srcId="{3F25DA44-7F3E-4C17-A40B-7F663FDBEA65}" destId="{111DEAC9-5D4C-4A6A-A44E-082A26F60596}" srcOrd="0" destOrd="0" presId="urn:microsoft.com/office/officeart/2005/8/layout/process1"/>
    <dgm:cxn modelId="{15E4E557-700E-4C8B-A998-A0B2B7B93D89}" type="presParOf" srcId="{BF708676-7EFC-4C81-9D3A-3E677EAC1C7B}" destId="{8A5CF0CE-3323-464D-9C63-05C1BDB053F5}" srcOrd="1" destOrd="0" presId="urn:microsoft.com/office/officeart/2005/8/layout/process1"/>
    <dgm:cxn modelId="{1421C23D-4E7E-4938-969E-C9A11DD2A5F2}" type="presOf" srcId="{8EC5AF5E-9C9F-410A-A755-A3EA5186F948}" destId="{8A5CF0CE-3323-464D-9C63-05C1BDB053F5}" srcOrd="0" destOrd="0" presId="urn:microsoft.com/office/officeart/2005/8/layout/process1"/>
    <dgm:cxn modelId="{39EE0AFA-17A8-4E35-BBD1-B9F5FDA2CA23}" type="presParOf" srcId="{8A5CF0CE-3323-464D-9C63-05C1BDB053F5}" destId="{5FA465F6-7607-499F-BFB2-52F4E071FB67}" srcOrd="0" destOrd="1" presId="urn:microsoft.com/office/officeart/2005/8/layout/process1"/>
    <dgm:cxn modelId="{C060E6A9-9F3C-4567-BA28-092CE0110116}" type="presOf" srcId="{8EC5AF5E-9C9F-410A-A755-A3EA5186F948}" destId="{5FA465F6-7607-499F-BFB2-52F4E071FB67}" srcOrd="1" destOrd="0" presId="urn:microsoft.com/office/officeart/2005/8/layout/process1"/>
    <dgm:cxn modelId="{7E89DE2B-4548-4F72-BA54-45695B14AE20}" type="presParOf" srcId="{BF708676-7EFC-4C81-9D3A-3E677EAC1C7B}" destId="{552FB8E7-A5FB-4CC3-94C3-CE0BDF19F9F1}" srcOrd="2" destOrd="0" presId="urn:microsoft.com/office/officeart/2005/8/layout/process1"/>
    <dgm:cxn modelId="{D00E4408-C7BC-4A80-9838-B12CE2E03721}" type="presOf" srcId="{2E2F4D3A-969C-4DB2-9FA9-5C4A40369351}" destId="{552FB8E7-A5FB-4CC3-94C3-CE0BDF19F9F1}" srcOrd="0" destOrd="0" presId="urn:microsoft.com/office/officeart/2005/8/layout/process1"/>
    <dgm:cxn modelId="{FE1DFFFF-3914-4B02-97A1-875066633192}" type="presParOf" srcId="{BF708676-7EFC-4C81-9D3A-3E677EAC1C7B}" destId="{353C3794-50AA-4D44-83C9-CE28317C3317}" srcOrd="3" destOrd="0" presId="urn:microsoft.com/office/officeart/2005/8/layout/process1"/>
    <dgm:cxn modelId="{8A0D7442-F1A5-42D0-917A-8AC50613FBA8}" type="presOf" srcId="{EC1AFF77-9232-4EEB-95CB-85CEAB3B1FC0}" destId="{353C3794-50AA-4D44-83C9-CE28317C3317}" srcOrd="0" destOrd="0" presId="urn:microsoft.com/office/officeart/2005/8/layout/process1"/>
    <dgm:cxn modelId="{A132D5EE-606A-4EC1-A813-AD4E95838019}" type="presParOf" srcId="{353C3794-50AA-4D44-83C9-CE28317C3317}" destId="{5AFF040D-0639-4120-9E39-DA822CF9F321}" srcOrd="0" destOrd="3" presId="urn:microsoft.com/office/officeart/2005/8/layout/process1"/>
    <dgm:cxn modelId="{9B95CCCD-4E6B-4A8C-B851-65F7E2B8EA50}" type="presOf" srcId="{EC1AFF77-9232-4EEB-95CB-85CEAB3B1FC0}" destId="{5AFF040D-0639-4120-9E39-DA822CF9F321}" srcOrd="1" destOrd="0" presId="urn:microsoft.com/office/officeart/2005/8/layout/process1"/>
    <dgm:cxn modelId="{40439D4F-EF93-42CE-9AB4-52552D5CF48B}" type="presParOf" srcId="{BF708676-7EFC-4C81-9D3A-3E677EAC1C7B}" destId="{A1E15D63-E1FF-4A28-A04F-A2B65927BC31}" srcOrd="4" destOrd="0" presId="urn:microsoft.com/office/officeart/2005/8/layout/process1"/>
    <dgm:cxn modelId="{059FAB50-F97A-4995-8B09-791D18A9E304}" type="presOf" srcId="{37B86CFA-59B5-46FA-8A6B-9FB187CE14DF}" destId="{A1E15D63-E1FF-4A28-A04F-A2B65927BC31}" srcOrd="0" destOrd="0" presId="urn:microsoft.com/office/officeart/2005/8/layout/process1"/>
    <dgm:cxn modelId="{27A8527A-8A12-4E51-8D23-77A25E46CF8F}" type="presParOf" srcId="{BF708676-7EFC-4C81-9D3A-3E677EAC1C7B}" destId="{DE3C68B1-44AC-4FED-9515-F791E7FB86A1}" srcOrd="5" destOrd="0" presId="urn:microsoft.com/office/officeart/2005/8/layout/process1"/>
    <dgm:cxn modelId="{36782E71-CB65-4F1C-B9DE-D2D694710544}" type="presOf" srcId="{18EFF3C3-47F9-402B-A3F3-E9310EA281B4}" destId="{DE3C68B1-44AC-4FED-9515-F791E7FB86A1}" srcOrd="0" destOrd="0" presId="urn:microsoft.com/office/officeart/2005/8/layout/process1"/>
    <dgm:cxn modelId="{9A80667C-B07B-470C-865B-085D945B4B9C}" type="presParOf" srcId="{DE3C68B1-44AC-4FED-9515-F791E7FB86A1}" destId="{CC7F8B5D-9B51-41FB-93F4-C709DFB287AC}" srcOrd="0" destOrd="5" presId="urn:microsoft.com/office/officeart/2005/8/layout/process1"/>
    <dgm:cxn modelId="{553ED95A-374B-4043-B671-F9A4DF469F61}" type="presOf" srcId="{18EFF3C3-47F9-402B-A3F3-E9310EA281B4}" destId="{CC7F8B5D-9B51-41FB-93F4-C709DFB287AC}" srcOrd="1" destOrd="0" presId="urn:microsoft.com/office/officeart/2005/8/layout/process1"/>
    <dgm:cxn modelId="{226C8F33-5E07-4BF5-AA37-40DCEED735F6}" type="presParOf" srcId="{BF708676-7EFC-4C81-9D3A-3E677EAC1C7B}" destId="{2F706BE1-246A-4A29-A348-EAFEDB0B66BB}" srcOrd="6" destOrd="0" presId="urn:microsoft.com/office/officeart/2005/8/layout/process1"/>
    <dgm:cxn modelId="{10846A44-57B8-4B81-B513-BE1CE79F83B1}" type="presOf" srcId="{76E61A0C-7072-4BC5-861A-A7AF4BB62C54}" destId="{2F706BE1-246A-4A29-A348-EAFEDB0B66BB}" srcOrd="0" destOrd="0" presId="urn:microsoft.com/office/officeart/2005/8/layout/process1"/>
    <dgm:cxn modelId="{DC7EF0F0-EBA1-4E79-8C89-19FE99CFC28E}" type="presParOf" srcId="{BF708676-7EFC-4C81-9D3A-3E677EAC1C7B}" destId="{3668F89F-2E23-4819-B307-B5E31E45DB38}" srcOrd="7" destOrd="0" presId="urn:microsoft.com/office/officeart/2005/8/layout/process1"/>
    <dgm:cxn modelId="{0375D719-E407-4E38-A4B8-111AC053785B}" type="presOf" srcId="{9FEC96CE-9D7D-4A93-90EC-69E62CE1D6B5}" destId="{3668F89F-2E23-4819-B307-B5E31E45DB38}" srcOrd="0" destOrd="0" presId="urn:microsoft.com/office/officeart/2005/8/layout/process1"/>
    <dgm:cxn modelId="{3F2610BC-D7E2-4B6C-9B03-F2251DE94FA6}" type="presParOf" srcId="{3668F89F-2E23-4819-B307-B5E31E45DB38}" destId="{55FDD2D9-72ED-4830-BB95-3942A3411A68}" srcOrd="0" destOrd="7" presId="urn:microsoft.com/office/officeart/2005/8/layout/process1"/>
    <dgm:cxn modelId="{A6DBA1F8-788E-4FEA-9614-E105E9D6C1C9}" type="presOf" srcId="{9FEC96CE-9D7D-4A93-90EC-69E62CE1D6B5}" destId="{55FDD2D9-72ED-4830-BB95-3942A3411A68}" srcOrd="1" destOrd="0" presId="urn:microsoft.com/office/officeart/2005/8/layout/process1"/>
    <dgm:cxn modelId="{6D39319E-C421-4BBD-86DB-EBD8B56631DE}" type="presParOf" srcId="{BF708676-7EFC-4C81-9D3A-3E677EAC1C7B}" destId="{2B0E4B17-3BB4-4CAD-8FF8-097D956F0280}" srcOrd="8" destOrd="0" presId="urn:microsoft.com/office/officeart/2005/8/layout/process1"/>
    <dgm:cxn modelId="{996AD30F-C00B-4798-851C-D7FE317EE942}" type="presOf" srcId="{1259C358-05B8-4F03-A94F-21E9CF42B98F}" destId="{2B0E4B17-3BB4-4CAD-8FF8-097D956F028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CCA84-845D-4AFA-B5C9-F6524C28B363}" type="doc">
      <dgm:prSet loTypeId="urn:microsoft.com/office/officeart/2005/8/layout/radial3" loCatId="cycle" qsTypeId="urn:microsoft.com/office/officeart/2005/8/quickstyle/simple1" qsCatId="simple" csTypeId="urn:microsoft.com/office/officeart/2005/8/colors/accent3_1" csCatId="accent1" phldr="0"/>
      <dgm:spPr/>
      <dgm:t>
        <a:bodyPr/>
        <a:p>
          <a:endParaRPr lang="en-US"/>
        </a:p>
      </dgm:t>
    </dgm:pt>
    <dgm:pt modelId="{3B7D232D-7CD3-4CE8-9F64-CD8AC0A8F086}">
      <dgm:prSet phldrT="[Text]" phldr="1"/>
      <dgm:spPr/>
      <dgm:t>
        <a:bodyPr/>
        <a:p>
          <a:endParaRPr lang="en-US"/>
        </a:p>
      </dgm:t>
    </dgm:pt>
    <dgm:pt modelId="{C7F2A52F-E9AF-4FE6-B5CD-C166BF0ADD11}" cxnId="{9F38F23E-EA2A-49D7-8988-E0584EBF441E}" type="parTrans">
      <dgm:prSet/>
      <dgm:spPr/>
      <dgm:t>
        <a:bodyPr/>
        <a:p>
          <a:endParaRPr lang="en-US"/>
        </a:p>
      </dgm:t>
    </dgm:pt>
    <dgm:pt modelId="{30BC1A13-A670-40BD-AA58-D31C951E8C01}" cxnId="{9F38F23E-EA2A-49D7-8988-E0584EBF441E}" type="sibTrans">
      <dgm:prSet/>
      <dgm:spPr/>
      <dgm:t>
        <a:bodyPr/>
        <a:p>
          <a:endParaRPr lang="en-US"/>
        </a:p>
      </dgm:t>
    </dgm:pt>
    <dgm:pt modelId="{C7B2594F-967C-49BB-B2B4-428D59DF0E5B}">
      <dgm:prSet phldrT="[Text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1000">
              <a:solidFill>
                <a:schemeClr val="tx1"/>
              </a:solidFill>
            </a:rPr>
            <a:t>autorità guadagnata</a:t>
          </a:r>
          <a:r>
            <a:rPr lang="it-IT" altLang="en-US" sz="1000">
              <a:solidFill>
                <a:schemeClr val="tx1"/>
              </a:solidFill>
            </a:rPr>
            <a:t/>
          </a:r>
          <a:endParaRPr lang="it-IT" altLang="en-US" sz="1000">
            <a:solidFill>
              <a:schemeClr val="tx1"/>
            </a:solidFill>
          </a:endParaRPr>
        </a:p>
      </dgm:t>
    </dgm:pt>
    <dgm:pt modelId="{BDBB4B8B-EAF7-4324-AC79-B5938C48C343}" cxnId="{D9904BF1-D6BD-4174-A784-B7F7798D477E}" type="parTrans">
      <dgm:prSet/>
      <dgm:spPr/>
      <dgm:t>
        <a:bodyPr/>
        <a:p>
          <a:endParaRPr lang="en-US"/>
        </a:p>
      </dgm:t>
    </dgm:pt>
    <dgm:pt modelId="{33450FBC-DB64-439A-8E3F-E2574AEFCA86}" cxnId="{D9904BF1-D6BD-4174-A784-B7F7798D477E}" type="sibTrans">
      <dgm:prSet/>
      <dgm:spPr/>
      <dgm:t>
        <a:bodyPr/>
        <a:p>
          <a:endParaRPr lang="en-US"/>
        </a:p>
      </dgm:t>
    </dgm:pt>
    <dgm:pt modelId="{2754153E-2870-4A58-BD98-DAF85237F37A}">
      <dgm:prSet phldrT="[Text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900" b="1"/>
            <a:t>solidarietà</a:t>
          </a:r>
          <a:endParaRPr lang="it-IT" altLang="en-US" sz="900" b="1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900" b="1"/>
            <a:t>in caso di cris</a:t>
          </a:r>
          <a:r>
            <a:rPr lang="it-IT" altLang="en-US" sz="900"/>
            <a:t>i</a:t>
          </a:r>
          <a:r>
            <a:rPr lang="en-US" sz="900"/>
            <a:t/>
          </a:r>
          <a:endParaRPr lang="en-US" sz="900"/>
        </a:p>
      </dgm:t>
    </dgm:pt>
    <dgm:pt modelId="{42C2D6D1-657F-4D95-8E73-20ABF221F4DE}" cxnId="{A46385DD-582C-4970-BFCA-DD9A8CF92A26}" type="parTrans">
      <dgm:prSet/>
      <dgm:spPr/>
      <dgm:t>
        <a:bodyPr/>
        <a:p>
          <a:endParaRPr lang="en-US"/>
        </a:p>
      </dgm:t>
    </dgm:pt>
    <dgm:pt modelId="{2EBAC0DD-319C-4E29-BF39-DF789C3A671B}" cxnId="{A46385DD-582C-4970-BFCA-DD9A8CF92A26}" type="sibTrans">
      <dgm:prSet/>
      <dgm:spPr/>
      <dgm:t>
        <a:bodyPr/>
        <a:p>
          <a:endParaRPr lang="en-US"/>
        </a:p>
      </dgm:t>
    </dgm:pt>
    <dgm:pt modelId="{82717C1F-66C6-4A94-9A71-62F2105F77AB}">
      <dgm:prSet phldrT="[Text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1000">
              <a:solidFill>
                <a:schemeClr val="tx1"/>
              </a:solidFill>
            </a:rPr>
            <a:t>fiducia tra pari</a:t>
          </a:r>
          <a:r>
            <a:rPr lang="it-IT" altLang="en-US" sz="1000">
              <a:solidFill>
                <a:schemeClr val="tx1"/>
              </a:solidFill>
            </a:rPr>
            <a:t/>
          </a:r>
          <a:endParaRPr lang="it-IT" altLang="en-US" sz="1000">
            <a:solidFill>
              <a:schemeClr val="tx1"/>
            </a:solidFill>
          </a:endParaRPr>
        </a:p>
      </dgm:t>
    </dgm:pt>
    <dgm:pt modelId="{76E20547-2B14-46FF-8876-56FF1C0E3AD3}" cxnId="{F8EA653E-46B3-4823-A5F7-AFEAF2D3C6F1}" type="parTrans">
      <dgm:prSet/>
      <dgm:spPr/>
      <dgm:t>
        <a:bodyPr/>
        <a:p>
          <a:endParaRPr lang="en-US"/>
        </a:p>
      </dgm:t>
    </dgm:pt>
    <dgm:pt modelId="{5D0F8D1F-49D5-4EDC-83FB-B27D620915A5}" cxnId="{F8EA653E-46B3-4823-A5F7-AFEAF2D3C6F1}" type="sibTrans">
      <dgm:prSet/>
      <dgm:spPr/>
      <dgm:t>
        <a:bodyPr/>
        <a:p>
          <a:endParaRPr lang="en-US"/>
        </a:p>
      </dgm:t>
    </dgm:pt>
    <dgm:pt modelId="{C397CB15-7790-4F1A-896D-7552F2F7F294}" type="pres">
      <dgm:prSet presAssocID="{08DCCA84-845D-4AFA-B5C9-F6524C28B363}" presName="composite" presStyleCnt="0">
        <dgm:presLayoutVars>
          <dgm:chMax val="1"/>
          <dgm:dir/>
          <dgm:resizeHandles val="exact"/>
        </dgm:presLayoutVars>
      </dgm:prSet>
      <dgm:spPr/>
    </dgm:pt>
    <dgm:pt modelId="{947B5A56-686A-4842-A85E-F213490D2A53}" type="pres">
      <dgm:prSet presAssocID="{08DCCA84-845D-4AFA-B5C9-F6524C28B363}" presName="radial" presStyleCnt="0">
        <dgm:presLayoutVars>
          <dgm:animLvl val="ctr"/>
        </dgm:presLayoutVars>
      </dgm:prSet>
      <dgm:spPr/>
    </dgm:pt>
    <dgm:pt modelId="{4D249092-DA8C-4681-AA9C-207F2DFD3154}" type="pres">
      <dgm:prSet presAssocID="{3B7D232D-7CD3-4CE8-9F64-CD8AC0A8F086}" presName="centerShape" presStyleLbl="vennNode1" presStyleIdx="0" presStyleCnt="4"/>
      <dgm:spPr/>
    </dgm:pt>
    <dgm:pt modelId="{0ABA4A14-2574-4777-939A-8A91AE25FBF5}" type="pres">
      <dgm:prSet presAssocID="{C7B2594F-967C-49BB-B2B4-428D59DF0E5B}" presName="node" presStyleLbl="vennNode1" presStyleIdx="1" presStyleCnt="4">
        <dgm:presLayoutVars>
          <dgm:bulletEnabled val="1"/>
        </dgm:presLayoutVars>
      </dgm:prSet>
      <dgm:spPr/>
    </dgm:pt>
    <dgm:pt modelId="{A9981A18-75F3-41F3-9957-B40659E402CE}" type="pres">
      <dgm:prSet presAssocID="{2754153E-2870-4A58-BD98-DAF85237F37A}" presName="node" presStyleLbl="vennNode1" presStyleIdx="2" presStyleCnt="4">
        <dgm:presLayoutVars>
          <dgm:bulletEnabled val="1"/>
        </dgm:presLayoutVars>
      </dgm:prSet>
      <dgm:spPr/>
    </dgm:pt>
    <dgm:pt modelId="{5BB31F2C-9F6F-461E-B8AE-DAD63322F779}" type="pres">
      <dgm:prSet presAssocID="{82717C1F-66C6-4A94-9A71-62F2105F77AB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9F38F23E-EA2A-49D7-8988-E0584EBF441E}" srcId="{08DCCA84-845D-4AFA-B5C9-F6524C28B363}" destId="{3B7D232D-7CD3-4CE8-9F64-CD8AC0A8F086}" srcOrd="0" destOrd="0" parTransId="{C7F2A52F-E9AF-4FE6-B5CD-C166BF0ADD11}" sibTransId="{30BC1A13-A670-40BD-AA58-D31C951E8C01}"/>
    <dgm:cxn modelId="{D9904BF1-D6BD-4174-A784-B7F7798D477E}" srcId="{3B7D232D-7CD3-4CE8-9F64-CD8AC0A8F086}" destId="{C7B2594F-967C-49BB-B2B4-428D59DF0E5B}" srcOrd="0" destOrd="0" parTransId="{BDBB4B8B-EAF7-4324-AC79-B5938C48C343}" sibTransId="{33450FBC-DB64-439A-8E3F-E2574AEFCA86}"/>
    <dgm:cxn modelId="{A46385DD-582C-4970-BFCA-DD9A8CF92A26}" srcId="{3B7D232D-7CD3-4CE8-9F64-CD8AC0A8F086}" destId="{2754153E-2870-4A58-BD98-DAF85237F37A}" srcOrd="1" destOrd="0" parTransId="{42C2D6D1-657F-4D95-8E73-20ABF221F4DE}" sibTransId="{2EBAC0DD-319C-4E29-BF39-DF789C3A671B}"/>
    <dgm:cxn modelId="{F8EA653E-46B3-4823-A5F7-AFEAF2D3C6F1}" srcId="{3B7D232D-7CD3-4CE8-9F64-CD8AC0A8F086}" destId="{82717C1F-66C6-4A94-9A71-62F2105F77AB}" srcOrd="2" destOrd="0" parTransId="{76E20547-2B14-46FF-8876-56FF1C0E3AD3}" sibTransId="{5D0F8D1F-49D5-4EDC-83FB-B27D620915A5}"/>
    <dgm:cxn modelId="{08A14D75-0491-4F71-B6CF-96AA6F38741D}" type="presOf" srcId="{08DCCA84-845D-4AFA-B5C9-F6524C28B363}" destId="{C397CB15-7790-4F1A-896D-7552F2F7F294}" srcOrd="0" destOrd="0" presId="urn:microsoft.com/office/officeart/2005/8/layout/radial3"/>
    <dgm:cxn modelId="{A32E13B7-D3EB-4208-9C7C-8329C6FD5C8C}" type="presParOf" srcId="{C397CB15-7790-4F1A-896D-7552F2F7F294}" destId="{947B5A56-686A-4842-A85E-F213490D2A53}" srcOrd="0" destOrd="0" presId="urn:microsoft.com/office/officeart/2005/8/layout/radial3"/>
    <dgm:cxn modelId="{636FEB45-4719-41CD-B70C-A526578A3B1B}" type="presParOf" srcId="{947B5A56-686A-4842-A85E-F213490D2A53}" destId="{4D249092-DA8C-4681-AA9C-207F2DFD3154}" srcOrd="0" destOrd="0" presId="urn:microsoft.com/office/officeart/2005/8/layout/radial3"/>
    <dgm:cxn modelId="{8A86C318-59F3-49D2-A703-285390C7A4E1}" type="presOf" srcId="{3B7D232D-7CD3-4CE8-9F64-CD8AC0A8F086}" destId="{4D249092-DA8C-4681-AA9C-207F2DFD3154}" srcOrd="0" destOrd="0" presId="urn:microsoft.com/office/officeart/2005/8/layout/radial3"/>
    <dgm:cxn modelId="{A0230E42-8B28-4015-AB5F-C4ED360DC583}" type="presParOf" srcId="{947B5A56-686A-4842-A85E-F213490D2A53}" destId="{0ABA4A14-2574-4777-939A-8A91AE25FBF5}" srcOrd="1" destOrd="0" presId="urn:microsoft.com/office/officeart/2005/8/layout/radial3"/>
    <dgm:cxn modelId="{858E6C4D-CB23-45F3-9B34-669FA7EDA6DB}" type="presOf" srcId="{C7B2594F-967C-49BB-B2B4-428D59DF0E5B}" destId="{0ABA4A14-2574-4777-939A-8A91AE25FBF5}" srcOrd="0" destOrd="0" presId="urn:microsoft.com/office/officeart/2005/8/layout/radial3"/>
    <dgm:cxn modelId="{611C99F9-F0CC-447A-94CD-1B34C08FC789}" type="presParOf" srcId="{947B5A56-686A-4842-A85E-F213490D2A53}" destId="{A9981A18-75F3-41F3-9957-B40659E402CE}" srcOrd="2" destOrd="0" presId="urn:microsoft.com/office/officeart/2005/8/layout/radial3"/>
    <dgm:cxn modelId="{F7DEA70F-6967-4D7C-AB81-3824FA711AF4}" type="presOf" srcId="{2754153E-2870-4A58-BD98-DAF85237F37A}" destId="{A9981A18-75F3-41F3-9957-B40659E402CE}" srcOrd="0" destOrd="0" presId="urn:microsoft.com/office/officeart/2005/8/layout/radial3"/>
    <dgm:cxn modelId="{9EBE2C85-13FF-4EC7-95D1-2A0CFE38111E}" type="presParOf" srcId="{947B5A56-686A-4842-A85E-F213490D2A53}" destId="{5BB31F2C-9F6F-461E-B8AE-DAD63322F779}" srcOrd="3" destOrd="0" presId="urn:microsoft.com/office/officeart/2005/8/layout/radial3"/>
    <dgm:cxn modelId="{1DC2302D-70E3-451E-9A33-696381779165}" type="presOf" srcId="{82717C1F-66C6-4A94-9A71-62F2105F77AB}" destId="{5BB31F2C-9F6F-461E-B8AE-DAD63322F779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006205" cy="2747645"/>
        <a:chOff x="0" y="0"/>
        <a:chExt cx="9006205" cy="2747645"/>
      </a:xfrm>
    </dsp:grpSpPr>
    <dsp:sp>
      <dsp:nvSpPr>
        <dsp:cNvPr id="3" name="Rounded Rectangle 2"/>
        <dsp:cNvSpPr/>
      </dsp:nvSpPr>
      <dsp:spPr bwMode="white">
        <a:xfrm>
          <a:off x="0" y="798195"/>
          <a:ext cx="1364577" cy="115125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b="1"/>
            <a:t>scambio altruistico</a:t>
          </a:r>
          <a:endParaRPr lang="it-IT" altLang="en-US" b="1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/>
            <a:t>sacrificio del sé</a:t>
          </a:r>
          <a:endParaRPr lang="it-IT" altLang="en-US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0" y="798195"/>
        <a:ext cx="1364577" cy="1151255"/>
      </dsp:txXfrm>
    </dsp:sp>
    <dsp:sp>
      <dsp:nvSpPr>
        <dsp:cNvPr id="4" name="Right Arrow 3"/>
        <dsp:cNvSpPr/>
      </dsp:nvSpPr>
      <dsp:spPr bwMode="white">
        <a:xfrm>
          <a:off x="1492847" y="1204615"/>
          <a:ext cx="289290" cy="33841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492847" y="1204615"/>
        <a:ext cx="289290" cy="338415"/>
      </dsp:txXfrm>
    </dsp:sp>
    <dsp:sp>
      <dsp:nvSpPr>
        <dsp:cNvPr id="6" name="Rounded Rectangle 5"/>
        <dsp:cNvSpPr/>
      </dsp:nvSpPr>
      <dsp:spPr bwMode="white">
        <a:xfrm>
          <a:off x="1910407" y="798195"/>
          <a:ext cx="1364577" cy="115125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b="1"/>
            <a:t>scambio simmetrico</a:t>
          </a:r>
          <a:endParaRPr lang="it-IT" altLang="en-US" b="1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/>
            <a:t>win-win situation</a:t>
          </a:r>
          <a:endParaRPr lang="it-IT" altLang="en-US"/>
        </a:p>
      </dsp:txBody>
      <dsp:txXfrm>
        <a:off x="1910407" y="798195"/>
        <a:ext cx="1364577" cy="1151255"/>
      </dsp:txXfrm>
    </dsp:sp>
    <dsp:sp>
      <dsp:nvSpPr>
        <dsp:cNvPr id="7" name="Right Arrow 6"/>
        <dsp:cNvSpPr/>
      </dsp:nvSpPr>
      <dsp:spPr bwMode="white">
        <a:xfrm>
          <a:off x="3403254" y="1204615"/>
          <a:ext cx="289290" cy="33841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403254" y="1204615"/>
        <a:ext cx="289290" cy="338415"/>
      </dsp:txXfrm>
    </dsp:sp>
    <dsp:sp>
      <dsp:nvSpPr>
        <dsp:cNvPr id="9" name="Rounded Rectangle 8"/>
        <dsp:cNvSpPr/>
      </dsp:nvSpPr>
      <dsp:spPr bwMode="white">
        <a:xfrm>
          <a:off x="3820814" y="798195"/>
          <a:ext cx="1364577" cy="115125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b="1"/>
            <a:t>scambio differenziale</a:t>
          </a:r>
          <a:endParaRPr lang="it-IT" altLang="en-US" b="1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/>
            <a:t>consapevolezza della diversità</a:t>
          </a:r>
          <a:endParaRPr lang="it-IT" altLang="en-US"/>
        </a:p>
      </dsp:txBody>
      <dsp:txXfrm>
        <a:off x="3820814" y="798195"/>
        <a:ext cx="1364577" cy="1151255"/>
      </dsp:txXfrm>
    </dsp:sp>
    <dsp:sp>
      <dsp:nvSpPr>
        <dsp:cNvPr id="10" name="Right Arrow 9"/>
        <dsp:cNvSpPr/>
      </dsp:nvSpPr>
      <dsp:spPr bwMode="white">
        <a:xfrm>
          <a:off x="5313661" y="1204615"/>
          <a:ext cx="289290" cy="33841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313661" y="1204615"/>
        <a:ext cx="289290" cy="338415"/>
      </dsp:txXfrm>
    </dsp:sp>
    <dsp:sp>
      <dsp:nvSpPr>
        <dsp:cNvPr id="12" name="Rounded Rectangle 11"/>
        <dsp:cNvSpPr/>
      </dsp:nvSpPr>
      <dsp:spPr bwMode="white">
        <a:xfrm>
          <a:off x="5731221" y="798195"/>
          <a:ext cx="1364577" cy="115125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b="1"/>
            <a:t>scambio a somma zero</a:t>
          </a:r>
          <a:endParaRPr lang="it-IT" b="1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/>
            <a:t>ogni guadagno corrisponde a una perdita</a:t>
          </a:r>
          <a:endParaRPr lang="it-IT"/>
        </a:p>
      </dsp:txBody>
      <dsp:txXfrm>
        <a:off x="5731221" y="798195"/>
        <a:ext cx="1364577" cy="1151255"/>
      </dsp:txXfrm>
    </dsp:sp>
    <dsp:sp>
      <dsp:nvSpPr>
        <dsp:cNvPr id="13" name="Right Arrow 12"/>
        <dsp:cNvSpPr/>
      </dsp:nvSpPr>
      <dsp:spPr bwMode="white">
        <a:xfrm>
          <a:off x="7224068" y="1204615"/>
          <a:ext cx="289290" cy="33841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7224068" y="1204615"/>
        <a:ext cx="289290" cy="338415"/>
      </dsp:txXfrm>
    </dsp:sp>
    <dsp:sp>
      <dsp:nvSpPr>
        <dsp:cNvPr id="15" name="Rounded Rectangle 14"/>
        <dsp:cNvSpPr/>
      </dsp:nvSpPr>
      <dsp:spPr bwMode="white">
        <a:xfrm>
          <a:off x="7641628" y="798195"/>
          <a:ext cx="1364577" cy="115125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b="1"/>
            <a:t>asso piglia tutto</a:t>
          </a:r>
          <a:endParaRPr lang="it-IT" b="1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/>
            <a:t>eliminazione dell'altro</a:t>
          </a:r>
          <a:endParaRPr lang="it-IT"/>
        </a:p>
      </dsp:txBody>
      <dsp:txXfrm>
        <a:off x="7641628" y="798195"/>
        <a:ext cx="1364577" cy="1151255"/>
      </dsp:txXfrm>
    </dsp:sp>
    <dsp:sp>
      <dsp:nvSpPr>
        <dsp:cNvPr id="5" name="Right Arrow 4"/>
        <dsp:cNvSpPr/>
      </dsp:nvSpPr>
      <dsp:spPr bwMode="white">
        <a:xfrm>
          <a:off x="1492847" y="1204615"/>
          <a:ext cx="289290" cy="33841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1492847" y="1204615"/>
        <a:ext cx="289290" cy="338415"/>
      </dsp:txXfrm>
    </dsp:sp>
    <dsp:sp>
      <dsp:nvSpPr>
        <dsp:cNvPr id="8" name="Right Arrow 7"/>
        <dsp:cNvSpPr/>
      </dsp:nvSpPr>
      <dsp:spPr bwMode="white">
        <a:xfrm>
          <a:off x="3403254" y="1204615"/>
          <a:ext cx="289290" cy="33841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3403254" y="1204615"/>
        <a:ext cx="289290" cy="338415"/>
      </dsp:txXfrm>
    </dsp:sp>
    <dsp:sp>
      <dsp:nvSpPr>
        <dsp:cNvPr id="11" name="Right Arrow 10"/>
        <dsp:cNvSpPr/>
      </dsp:nvSpPr>
      <dsp:spPr bwMode="white">
        <a:xfrm>
          <a:off x="5313661" y="1204615"/>
          <a:ext cx="289290" cy="33841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5313661" y="1204615"/>
        <a:ext cx="289290" cy="338415"/>
      </dsp:txXfrm>
    </dsp:sp>
    <dsp:sp>
      <dsp:nvSpPr>
        <dsp:cNvPr id="14" name="Right Arrow 13"/>
        <dsp:cNvSpPr/>
      </dsp:nvSpPr>
      <dsp:spPr bwMode="white">
        <a:xfrm>
          <a:off x="7224068" y="1204615"/>
          <a:ext cx="289290" cy="33841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7224068" y="1204615"/>
        <a:ext cx="289290" cy="338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158615" cy="4158615"/>
        <a:chOff x="0" y="0"/>
        <a:chExt cx="4158615" cy="4158615"/>
      </a:xfrm>
    </dsp:grpSpPr>
    <dsp:sp>
      <dsp:nvSpPr>
        <dsp:cNvPr id="3" name="Oval 2"/>
        <dsp:cNvSpPr/>
      </dsp:nvSpPr>
      <dsp:spPr bwMode="white">
        <a:xfrm>
          <a:off x="800389" y="1496390"/>
          <a:ext cx="2557836" cy="2557836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54610" tIns="54610" rIns="54610" bIns="54610" anchor="ctr"/>
        <a:lstStyle>
          <a:lvl1pPr algn="ctr">
            <a:defRPr sz="4300"/>
          </a:lvl1pPr>
          <a:lvl2pPr marL="285750" indent="-285750" algn="ctr">
            <a:defRPr sz="3300"/>
          </a:lvl2pPr>
          <a:lvl3pPr marL="571500" indent="-285750" algn="ctr">
            <a:defRPr sz="3300"/>
          </a:lvl3pPr>
          <a:lvl4pPr marL="857250" indent="-285750" algn="ctr">
            <a:defRPr sz="3300"/>
          </a:lvl4pPr>
          <a:lvl5pPr marL="1143000" indent="-285750" algn="ctr">
            <a:defRPr sz="3300"/>
          </a:lvl5pPr>
          <a:lvl6pPr marL="1428750" indent="-285750" algn="ctr">
            <a:defRPr sz="3300"/>
          </a:lvl6pPr>
          <a:lvl7pPr marL="1714500" indent="-285750" algn="ctr">
            <a:defRPr sz="3300"/>
          </a:lvl7pPr>
          <a:lvl8pPr marL="2000250" indent="-285750" algn="ctr">
            <a:defRPr sz="3300"/>
          </a:lvl8pPr>
          <a:lvl9pPr marL="2286000" indent="-285750" algn="ctr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*</a:t>
          </a:r>
          <a:endParaRPr lang="en-US"/>
        </a:p>
      </dsp:txBody>
      <dsp:txXfrm>
        <a:off x="800389" y="1496390"/>
        <a:ext cx="2557836" cy="2557836"/>
      </dsp:txXfrm>
    </dsp:sp>
    <dsp:sp>
      <dsp:nvSpPr>
        <dsp:cNvPr id="4" name="Oval 3"/>
        <dsp:cNvSpPr/>
      </dsp:nvSpPr>
      <dsp:spPr bwMode="white">
        <a:xfrm>
          <a:off x="1439848" y="473256"/>
          <a:ext cx="1278918" cy="127891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11430" tIns="11430" rIns="11430" bIns="1143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/>
            <a:t>autorità guadagnata</a:t>
          </a:r>
          <a:endParaRPr lang="en-US"/>
        </a:p>
      </dsp:txBody>
      <dsp:txXfrm>
        <a:off x="1439848" y="473256"/>
        <a:ext cx="1278918" cy="1278918"/>
      </dsp:txXfrm>
    </dsp:sp>
    <dsp:sp>
      <dsp:nvSpPr>
        <dsp:cNvPr id="5" name="Oval 4"/>
        <dsp:cNvSpPr/>
      </dsp:nvSpPr>
      <dsp:spPr bwMode="white">
        <a:xfrm>
          <a:off x="2879697" y="2967146"/>
          <a:ext cx="1278918" cy="127891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11430" tIns="11430" rIns="11430" bIns="11430" anchor="ctr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/>
            <a:t>collaborazione in caso di crisi</a:t>
          </a:r>
          <a:endParaRPr lang="en-US"/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/>
            <a:t>*</a:t>
          </a:r>
          <a:endParaRPr lang="en-US"/>
        </a:p>
      </dsp:txBody>
      <dsp:txXfrm>
        <a:off x="2879697" y="2967146"/>
        <a:ext cx="1278918" cy="1278918"/>
      </dsp:txXfrm>
    </dsp:sp>
    <dsp:sp>
      <dsp:nvSpPr>
        <dsp:cNvPr id="7" name="Oval 6"/>
        <dsp:cNvSpPr/>
      </dsp:nvSpPr>
      <dsp:spPr bwMode="white">
        <a:xfrm>
          <a:off x="0" y="2967146"/>
          <a:ext cx="1278918" cy="127891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11430" tIns="11430" rIns="11430" bIns="1143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/>
            <a:t>solidarietà tra pari</a:t>
          </a:r>
          <a:endParaRPr lang="en-US"/>
        </a:p>
      </dsp:txBody>
      <dsp:txXfrm>
        <a:off x="0" y="2967146"/>
        <a:ext cx="1278918" cy="1278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" charset="0"/>
              </a:defRPr>
            </a:lvl1pPr>
          </a:lstStyle>
          <a:p>
            <a:endParaRPr lang="it-IT" alt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" charset="0"/>
              </a:defRPr>
            </a:lvl1pPr>
          </a:lstStyle>
          <a:p>
            <a:endParaRPr lang="it-IT" altLang="it-IT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" charset="0"/>
              </a:defRPr>
            </a:lvl1pPr>
          </a:lstStyle>
          <a:p>
            <a:endParaRPr lang="it-IT" alt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" charset="0"/>
              </a:defRPr>
            </a:lvl1pPr>
          </a:lstStyle>
          <a:p>
            <a:fld id="{018A3D9B-602D-46DA-88E0-783E476C5FA1}" type="slidenum">
              <a:rPr lang="it-IT" altLang="it-IT"/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" charset="0"/>
              </a:defRPr>
            </a:lvl1pPr>
          </a:lstStyle>
          <a:p>
            <a:endParaRPr lang="it-IT" alt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" charset="0"/>
              </a:defRPr>
            </a:lvl1pPr>
          </a:lstStyle>
          <a:p>
            <a:endParaRPr lang="it-IT" altLang="it-IT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Fare clic per modificare gli stili del testo dello schema</a:t>
            </a:r>
            <a:endParaRPr lang="en-US" altLang="en-US" smtClean="0"/>
          </a:p>
          <a:p>
            <a:pPr lvl="1"/>
            <a:r>
              <a:rPr lang="en-US" altLang="en-US" smtClean="0"/>
              <a:t>Secondo livello</a:t>
            </a:r>
            <a:endParaRPr lang="en-US" altLang="en-US" smtClean="0"/>
          </a:p>
          <a:p>
            <a:pPr lvl="2"/>
            <a:r>
              <a:rPr lang="en-US" altLang="en-US" smtClean="0"/>
              <a:t>Terzo livello</a:t>
            </a:r>
            <a:endParaRPr lang="en-US" altLang="en-US" smtClean="0"/>
          </a:p>
          <a:p>
            <a:pPr lvl="3"/>
            <a:r>
              <a:rPr lang="en-US" altLang="en-US" smtClean="0"/>
              <a:t>Quarto livello</a:t>
            </a:r>
            <a:endParaRPr lang="en-US" altLang="en-US" smtClean="0"/>
          </a:p>
          <a:p>
            <a:pPr lvl="4"/>
            <a:r>
              <a:rPr lang="en-US" altLang="en-US" smtClean="0"/>
              <a:t>Quinto livello</a:t>
            </a:r>
            <a:endParaRPr lang="it-IT" altLang="it-IT" smtClean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" charset="0"/>
              </a:defRPr>
            </a:lvl1pPr>
          </a:lstStyle>
          <a:p>
            <a:endParaRPr lang="it-IT" alt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" charset="0"/>
              </a:defRPr>
            </a:lvl1pPr>
          </a:lstStyle>
          <a:p>
            <a:fld id="{A5DB8162-3EEC-4B3F-B5CB-BA6FE670E68D}" type="slidenum">
              <a:rPr lang="it-IT" altLang="it-IT"/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2D6D410-4AD9-47A1-AE45-05A6FB926D92}" type="slidenum">
              <a:rPr lang="it-IT" altLang="it-IT"/>
            </a:fld>
            <a:endParaRPr lang="it-IT" alt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2D6D410-4AD9-47A1-AE45-05A6FB926D92}" type="slidenum">
              <a:rPr lang="it-IT" altLang="it-IT"/>
            </a:fld>
            <a:endParaRPr lang="it-IT" alt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416175"/>
            <a:ext cx="7772400" cy="1470025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152460"/>
                </a:solidFill>
              </a:defRPr>
            </a:lvl1pPr>
          </a:lstStyle>
          <a:p>
            <a:r>
              <a:rPr lang="it-IT" dirty="0" smtClean="0"/>
              <a:t>Copertina interna senza filigrana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della copertina intermedia</a:t>
            </a:r>
            <a:endParaRPr lang="it-IT" dirty="0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72EBF8-7CF5-44B7-B2BF-E22DE4D07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it-IT" dirty="0" smtClean="0"/>
              <a:t>Slide con box doppio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2BEE33-9594-4AE9-A839-62D2DB5FB75C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Slide con tre box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72EBF8-7CF5-44B7-B2BF-E22DE4D07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it-IT" dirty="0" smtClean="0"/>
              <a:t>Titolo dell’immagine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Didascalia dell’immagine.</a:t>
            </a:r>
            <a:endParaRPr lang="it-IT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11709E-A287-4BA0-9D4A-1802EE8E640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248400"/>
          </a:xfrm>
        </p:spPr>
        <p:txBody>
          <a:bodyPr/>
          <a:lstStyle/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0" y="304800"/>
            <a:ext cx="5562600" cy="1219200"/>
          </a:xfrm>
        </p:spPr>
        <p:txBody>
          <a:bodyPr/>
          <a:lstStyle>
            <a:lvl1pPr marL="0" indent="0" algn="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smtClean="0"/>
              <a:t>Titolo immagine/slide</a:t>
            </a:r>
            <a:endParaRPr lang="it-IT" dirty="0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2BEE33-9594-4AE9-A839-62D2DB5FB75C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15CE-3A43-4F67-9B11-538BD890A81B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03B5-1B33-4898-BF40-B07E917CAE22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76400"/>
            <a:ext cx="8229600" cy="4419600"/>
          </a:xfrm>
        </p:spPr>
        <p:txBody>
          <a:bodyPr/>
          <a:lstStyle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2BEE33-9594-4AE9-A839-62D2DB5FB75C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416175"/>
            <a:ext cx="7772400" cy="1470025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152460"/>
                </a:solidFill>
              </a:defRPr>
            </a:lvl1pPr>
          </a:lstStyle>
          <a:p>
            <a:r>
              <a:rPr lang="it-IT" dirty="0" smtClean="0"/>
              <a:t>Copertina interna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della copertina intermedia</a:t>
            </a:r>
            <a:endParaRPr lang="it-IT" dirty="0"/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2BEE33-9594-4AE9-A839-62D2DB5FB75C}" type="slidenum">
              <a:rPr lang="en-US" altLang="en-US" smtClean="0"/>
            </a:fld>
            <a:endParaRPr lang="en-US" altLang="en-US"/>
          </a:p>
        </p:txBody>
      </p:sp>
      <p:pic>
        <p:nvPicPr>
          <p:cNvPr id="6" name="Immagine 5" descr="Logo_UniBG_BLU_trasparenza-03.png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971800" y="914400"/>
            <a:ext cx="7860792" cy="7921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 dirty="0" smtClean="0"/>
              <a:t>Titolo slide con immagine singola</a:t>
            </a:r>
            <a:endParaRPr lang="it-IT" dirty="0"/>
          </a:p>
        </p:txBody>
      </p:sp>
      <p:sp>
        <p:nvSpPr>
          <p:cNvPr id="8" name="Segnaposto immagine 6"/>
          <p:cNvSpPr>
            <a:spLocks noGrp="1"/>
          </p:cNvSpPr>
          <p:nvPr>
            <p:ph type="pic" sz="quarter" idx="11" hasCustomPrompt="1"/>
          </p:nvPr>
        </p:nvSpPr>
        <p:spPr>
          <a:xfrm>
            <a:off x="4876800" y="1752600"/>
            <a:ext cx="3810000" cy="38100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752600"/>
            <a:ext cx="4038600" cy="38100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 lang="it-IT" sz="1100" baseline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Lorem</a:t>
            </a:r>
            <a:r>
              <a:rPr lang="it-IT" sz="2000" dirty="0" smtClean="0"/>
              <a:t> </a:t>
            </a:r>
            <a:r>
              <a:rPr lang="it-IT" sz="2000" dirty="0" err="1" smtClean="0"/>
              <a:t>ipsum</a:t>
            </a:r>
            <a:r>
              <a:rPr lang="it-IT" sz="2000" dirty="0" smtClean="0"/>
              <a:t> dolor sit </a:t>
            </a:r>
            <a:r>
              <a:rPr lang="it-IT" sz="2000" dirty="0" err="1" smtClean="0"/>
              <a:t>amet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consectetur</a:t>
            </a:r>
            <a:r>
              <a:rPr lang="it-IT" sz="2000" dirty="0" smtClean="0"/>
              <a:t> </a:t>
            </a:r>
            <a:r>
              <a:rPr lang="it-IT" sz="2000" dirty="0" err="1" smtClean="0"/>
              <a:t>adipiscing</a:t>
            </a:r>
            <a:r>
              <a:rPr lang="it-IT" sz="2000" dirty="0" smtClean="0"/>
              <a:t> </a:t>
            </a:r>
            <a:r>
              <a:rPr lang="it-IT" sz="2000" dirty="0" err="1" smtClean="0"/>
              <a:t>elit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sed</a:t>
            </a:r>
            <a:r>
              <a:rPr lang="it-IT" sz="2000" dirty="0" smtClean="0"/>
              <a:t> do </a:t>
            </a:r>
            <a:r>
              <a:rPr lang="it-IT" sz="2000" dirty="0" err="1" smtClean="0"/>
              <a:t>eiusmod</a:t>
            </a:r>
            <a:r>
              <a:rPr lang="it-IT" sz="2000" dirty="0" smtClean="0"/>
              <a:t> </a:t>
            </a:r>
            <a:r>
              <a:rPr lang="it-IT" sz="2000" dirty="0" err="1" smtClean="0"/>
              <a:t>tempor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incididunt</a:t>
            </a:r>
            <a:r>
              <a:rPr lang="it-IT" sz="2000" dirty="0" smtClean="0"/>
              <a:t> </a:t>
            </a:r>
            <a:r>
              <a:rPr lang="it-IT" sz="2000" dirty="0" err="1" smtClean="0"/>
              <a:t>ut</a:t>
            </a:r>
            <a:r>
              <a:rPr lang="it-IT" sz="2000" dirty="0" smtClean="0"/>
              <a:t> </a:t>
            </a:r>
            <a:r>
              <a:rPr lang="it-IT" sz="2000" dirty="0" err="1" smtClean="0"/>
              <a:t>labore</a:t>
            </a:r>
            <a:r>
              <a:rPr lang="it-IT" sz="2000" dirty="0" smtClean="0"/>
              <a:t> </a:t>
            </a:r>
            <a:r>
              <a:rPr lang="it-IT" sz="2000" dirty="0" err="1" smtClean="0"/>
              <a:t>et</a:t>
            </a:r>
            <a:r>
              <a:rPr lang="it-IT" sz="2000" dirty="0" smtClean="0"/>
              <a:t> dolore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lang="it-IT" dirty="0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3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2BEE33-9594-4AE9-A839-62D2DB5FB75C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 dirty="0" smtClean="0"/>
              <a:t>Titolo slide con immagine doppia</a:t>
            </a:r>
            <a:endParaRPr lang="it-IT" dirty="0"/>
          </a:p>
        </p:txBody>
      </p:sp>
      <p:sp>
        <p:nvSpPr>
          <p:cNvPr id="7" name="Segnaposto immagine 6"/>
          <p:cNvSpPr>
            <a:spLocks noGrp="1"/>
          </p:cNvSpPr>
          <p:nvPr>
            <p:ph type="pic" sz="quarter" idx="10" hasCustomPrompt="1"/>
          </p:nvPr>
        </p:nvSpPr>
        <p:spPr>
          <a:xfrm>
            <a:off x="4953000" y="1752600"/>
            <a:ext cx="3733800" cy="1866900"/>
          </a:xfrm>
        </p:spPr>
        <p:txBody>
          <a:bodyPr/>
          <a:lstStyle/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8" name="Segnaposto immagine 6"/>
          <p:cNvSpPr>
            <a:spLocks noGrp="1"/>
          </p:cNvSpPr>
          <p:nvPr>
            <p:ph type="pic" sz="quarter" idx="11" hasCustomPrompt="1"/>
          </p:nvPr>
        </p:nvSpPr>
        <p:spPr>
          <a:xfrm>
            <a:off x="4953000" y="3962400"/>
            <a:ext cx="3733800" cy="1866900"/>
          </a:xfrm>
        </p:spPr>
        <p:txBody>
          <a:bodyPr/>
          <a:lstStyle/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752600"/>
            <a:ext cx="4038600" cy="18669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Char char="•"/>
              <a:defRPr lang="it-IT" sz="1100" baseline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Lorem</a:t>
            </a:r>
            <a:r>
              <a:rPr lang="it-IT" sz="2000" dirty="0" smtClean="0"/>
              <a:t> </a:t>
            </a:r>
            <a:r>
              <a:rPr lang="it-IT" sz="2000" dirty="0" err="1" smtClean="0"/>
              <a:t>ipsum</a:t>
            </a:r>
            <a:r>
              <a:rPr lang="it-IT" sz="2000" dirty="0" smtClean="0"/>
              <a:t> dolor sit </a:t>
            </a:r>
            <a:r>
              <a:rPr lang="it-IT" sz="2000" dirty="0" err="1" smtClean="0"/>
              <a:t>amet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defRPr/>
            </a:pPr>
            <a:r>
              <a:rPr lang="it-IT" sz="2000" dirty="0" err="1" smtClean="0"/>
              <a:t>consectetur</a:t>
            </a:r>
            <a:r>
              <a:rPr lang="it-IT" sz="2000" dirty="0" smtClean="0"/>
              <a:t> </a:t>
            </a:r>
            <a:r>
              <a:rPr lang="it-IT" sz="2000" dirty="0" err="1" smtClean="0"/>
              <a:t>adipiscing</a:t>
            </a:r>
            <a:r>
              <a:rPr lang="it-IT" sz="2000" dirty="0" smtClean="0"/>
              <a:t> </a:t>
            </a:r>
            <a:r>
              <a:rPr lang="it-IT" sz="2000" dirty="0" err="1" smtClean="0"/>
              <a:t>elit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defRPr/>
            </a:pPr>
            <a:r>
              <a:rPr lang="it-IT" sz="2000" dirty="0" err="1" smtClean="0"/>
              <a:t>sed</a:t>
            </a:r>
            <a:r>
              <a:rPr lang="it-IT" sz="2000" dirty="0" smtClean="0"/>
              <a:t> do </a:t>
            </a:r>
            <a:r>
              <a:rPr lang="it-IT" sz="2000" dirty="0" err="1" smtClean="0"/>
              <a:t>eiusmod</a:t>
            </a:r>
            <a:r>
              <a:rPr lang="it-IT" sz="2000" dirty="0" smtClean="0"/>
              <a:t> </a:t>
            </a:r>
            <a:r>
              <a:rPr lang="it-IT" sz="2000" dirty="0" err="1" smtClean="0"/>
              <a:t>tempor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defRPr/>
            </a:pPr>
            <a:r>
              <a:rPr lang="it-IT" sz="2000" dirty="0" err="1" smtClean="0"/>
              <a:t>incididunt</a:t>
            </a:r>
            <a:r>
              <a:rPr lang="it-IT" sz="2000" dirty="0" smtClean="0"/>
              <a:t> </a:t>
            </a:r>
            <a:r>
              <a:rPr lang="it-IT" sz="2000" dirty="0" err="1" smtClean="0"/>
              <a:t>ut</a:t>
            </a:r>
            <a:r>
              <a:rPr lang="it-IT" sz="2000" dirty="0" smtClean="0"/>
              <a:t> </a:t>
            </a:r>
            <a:r>
              <a:rPr lang="it-IT" sz="2000" dirty="0" err="1" smtClean="0"/>
              <a:t>labore</a:t>
            </a:r>
            <a:r>
              <a:rPr lang="it-IT" sz="2000" dirty="0" smtClean="0"/>
              <a:t> </a:t>
            </a:r>
            <a:r>
              <a:rPr lang="it-IT" sz="2000" dirty="0" err="1" smtClean="0"/>
              <a:t>et</a:t>
            </a:r>
            <a:r>
              <a:rPr lang="it-IT" sz="2000" dirty="0" smtClean="0"/>
              <a:t> dolore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defRPr/>
            </a:pPr>
            <a:endParaRPr lang="it-IT" dirty="0"/>
          </a:p>
        </p:txBody>
      </p:sp>
      <p:sp>
        <p:nvSpPr>
          <p:cNvPr id="12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962400"/>
            <a:ext cx="4038600" cy="18669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 lang="it-IT" sz="1100" baseline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Lorem</a:t>
            </a:r>
            <a:r>
              <a:rPr lang="it-IT" sz="2000" dirty="0" smtClean="0"/>
              <a:t> </a:t>
            </a:r>
            <a:r>
              <a:rPr lang="it-IT" sz="2000" dirty="0" err="1" smtClean="0"/>
              <a:t>ipsum</a:t>
            </a:r>
            <a:r>
              <a:rPr lang="it-IT" sz="2000" dirty="0" smtClean="0"/>
              <a:t> dolor sit </a:t>
            </a:r>
            <a:r>
              <a:rPr lang="it-IT" sz="2000" dirty="0" err="1" smtClean="0"/>
              <a:t>amet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consectetur</a:t>
            </a:r>
            <a:r>
              <a:rPr lang="it-IT" sz="2000" dirty="0" smtClean="0"/>
              <a:t> </a:t>
            </a:r>
            <a:r>
              <a:rPr lang="it-IT" sz="2000" dirty="0" err="1" smtClean="0"/>
              <a:t>adipiscing</a:t>
            </a:r>
            <a:r>
              <a:rPr lang="it-IT" sz="2000" dirty="0" smtClean="0"/>
              <a:t> </a:t>
            </a:r>
            <a:r>
              <a:rPr lang="it-IT" sz="2000" dirty="0" err="1" smtClean="0"/>
              <a:t>elit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sed</a:t>
            </a:r>
            <a:r>
              <a:rPr lang="it-IT" sz="2000" dirty="0" smtClean="0"/>
              <a:t> do </a:t>
            </a:r>
            <a:r>
              <a:rPr lang="it-IT" sz="2000" dirty="0" err="1" smtClean="0"/>
              <a:t>eiusmod</a:t>
            </a:r>
            <a:r>
              <a:rPr lang="it-IT" sz="2000" dirty="0" smtClean="0"/>
              <a:t> </a:t>
            </a:r>
            <a:r>
              <a:rPr lang="it-IT" sz="2000" dirty="0" err="1" smtClean="0"/>
              <a:t>tempor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incididunt</a:t>
            </a:r>
            <a:r>
              <a:rPr lang="it-IT" sz="2000" dirty="0" smtClean="0"/>
              <a:t> </a:t>
            </a:r>
            <a:r>
              <a:rPr lang="it-IT" sz="2000" dirty="0" err="1" smtClean="0"/>
              <a:t>ut</a:t>
            </a:r>
            <a:r>
              <a:rPr lang="it-IT" sz="2000" dirty="0" smtClean="0"/>
              <a:t> </a:t>
            </a:r>
            <a:r>
              <a:rPr lang="it-IT" sz="2000" dirty="0" err="1" smtClean="0"/>
              <a:t>labore</a:t>
            </a:r>
            <a:r>
              <a:rPr lang="it-IT" sz="2000" dirty="0" smtClean="0"/>
              <a:t> </a:t>
            </a:r>
            <a:r>
              <a:rPr lang="it-IT" sz="2000" dirty="0" err="1" smtClean="0"/>
              <a:t>et</a:t>
            </a:r>
            <a:r>
              <a:rPr lang="it-IT" sz="2000" dirty="0" smtClean="0"/>
              <a:t> dolore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lang="it-IT" dirty="0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4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2BEE33-9594-4AE9-A839-62D2DB5FB75C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 dirty="0" smtClean="0"/>
              <a:t>Slide con grafico pagina intera</a:t>
            </a:r>
            <a:endParaRPr lang="it-IT" dirty="0"/>
          </a:p>
        </p:txBody>
      </p:sp>
      <p:sp>
        <p:nvSpPr>
          <p:cNvPr id="6" name="Segnaposto grafico 5"/>
          <p:cNvSpPr>
            <a:spLocks noGrp="1"/>
          </p:cNvSpPr>
          <p:nvPr>
            <p:ph type="chart" sz="quarter" idx="13" hasCustomPrompt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it-IT" smtClean="0"/>
              <a:t>Fare clic sull'icona per inserire un grafico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0015CE-3A43-4F67-9B11-538BD890A81B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 dirty="0" smtClean="0"/>
              <a:t>Slide grafico con didascalie</a:t>
            </a:r>
            <a:endParaRPr lang="it-IT" dirty="0"/>
          </a:p>
        </p:txBody>
      </p:sp>
      <p:sp>
        <p:nvSpPr>
          <p:cNvPr id="6" name="Segnaposto grafico 5"/>
          <p:cNvSpPr>
            <a:spLocks noGrp="1"/>
          </p:cNvSpPr>
          <p:nvPr>
            <p:ph type="chart" sz="quarter" idx="13" hasCustomPrompt="1"/>
          </p:nvPr>
        </p:nvSpPr>
        <p:spPr>
          <a:xfrm>
            <a:off x="457200" y="1676400"/>
            <a:ext cx="3733800" cy="4419600"/>
          </a:xfrm>
        </p:spPr>
        <p:txBody>
          <a:bodyPr/>
          <a:lstStyle/>
          <a:p>
            <a:r>
              <a:rPr lang="it-IT" smtClean="0"/>
              <a:t>Fare clic sull'icona per inserire un grafico</a:t>
            </a:r>
            <a:endParaRPr lang="it-IT"/>
          </a:p>
        </p:txBody>
      </p:sp>
      <p:sp>
        <p:nvSpPr>
          <p:cNvPr id="5" name="Segnaposto testo 9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676400"/>
            <a:ext cx="4038600" cy="4419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 lang="it-IT" sz="1100" baseline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Lorem</a:t>
            </a:r>
            <a:r>
              <a:rPr lang="it-IT" sz="2000" dirty="0" smtClean="0"/>
              <a:t> </a:t>
            </a:r>
            <a:r>
              <a:rPr lang="it-IT" sz="2000" dirty="0" err="1" smtClean="0"/>
              <a:t>ipsum</a:t>
            </a:r>
            <a:r>
              <a:rPr lang="it-IT" sz="2000" dirty="0" smtClean="0"/>
              <a:t> dolor sit </a:t>
            </a:r>
            <a:r>
              <a:rPr lang="it-IT" sz="2000" dirty="0" err="1" smtClean="0"/>
              <a:t>amet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consectetur</a:t>
            </a:r>
            <a:r>
              <a:rPr lang="it-IT" sz="2000" dirty="0" smtClean="0"/>
              <a:t> </a:t>
            </a:r>
            <a:r>
              <a:rPr lang="it-IT" sz="2000" dirty="0" err="1" smtClean="0"/>
              <a:t>adipiscing</a:t>
            </a:r>
            <a:r>
              <a:rPr lang="it-IT" sz="2000" dirty="0" smtClean="0"/>
              <a:t> </a:t>
            </a:r>
            <a:r>
              <a:rPr lang="it-IT" sz="2000" dirty="0" err="1" smtClean="0"/>
              <a:t>elit</a:t>
            </a:r>
            <a:r>
              <a:rPr lang="it-IT" sz="2000" dirty="0" smtClean="0"/>
              <a:t>,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sed</a:t>
            </a:r>
            <a:r>
              <a:rPr lang="it-IT" sz="2000" dirty="0" smtClean="0"/>
              <a:t> do </a:t>
            </a:r>
            <a:r>
              <a:rPr lang="it-IT" sz="2000" dirty="0" err="1" smtClean="0"/>
              <a:t>eiusmod</a:t>
            </a:r>
            <a:r>
              <a:rPr lang="it-IT" sz="2000" dirty="0" smtClean="0"/>
              <a:t> </a:t>
            </a:r>
            <a:r>
              <a:rPr lang="it-IT" sz="2000" dirty="0" err="1" smtClean="0"/>
              <a:t>tempor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r>
              <a:rPr lang="it-IT" sz="2000" dirty="0" err="1" smtClean="0"/>
              <a:t>incididunt</a:t>
            </a:r>
            <a:r>
              <a:rPr lang="it-IT" sz="2000" dirty="0" smtClean="0"/>
              <a:t> </a:t>
            </a:r>
            <a:r>
              <a:rPr lang="it-IT" sz="2000" dirty="0" err="1" smtClean="0"/>
              <a:t>ut</a:t>
            </a:r>
            <a:r>
              <a:rPr lang="it-IT" sz="2000" dirty="0" smtClean="0"/>
              <a:t> </a:t>
            </a:r>
            <a:r>
              <a:rPr lang="it-IT" sz="2000" dirty="0" err="1" smtClean="0"/>
              <a:t>labore</a:t>
            </a:r>
            <a:r>
              <a:rPr lang="it-IT" sz="2000" dirty="0" smtClean="0"/>
              <a:t> </a:t>
            </a:r>
            <a:r>
              <a:rPr lang="it-IT" sz="2000" dirty="0" err="1" smtClean="0"/>
              <a:t>et</a:t>
            </a:r>
            <a:r>
              <a:rPr lang="it-IT" sz="2000" dirty="0" smtClean="0"/>
              <a:t> dolore</a:t>
            </a:r>
            <a:endParaRPr lang="it-IT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None/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858000" y="6391275"/>
            <a:ext cx="21336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2BEE33-9594-4AE9-A839-62D2DB5FB75C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it-IT" dirty="0" smtClean="0"/>
              <a:t>Slide testo semplice con citazioni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00200"/>
            <a:ext cx="7620000" cy="2133600"/>
          </a:xfrm>
        </p:spPr>
        <p:txBody>
          <a:bodyPr>
            <a:normAutofit/>
          </a:bodyPr>
          <a:lstStyle>
            <a:lvl1pPr marL="71755" indent="0">
              <a:buNone/>
              <a:defRPr sz="2600" baseline="0"/>
            </a:lvl1pPr>
          </a:lstStyle>
          <a:p>
            <a:pPr lvl="0"/>
            <a:r>
              <a:rPr lang="it-IT" dirty="0" smtClean="0"/>
              <a:t>Questo è un testo semplice. Si consiglia di non inserire testi di dimensione inferiore ai 18pt per le presentazioni e di 16pt per gli stampati, specialmente se slide multiple su pagina singola</a:t>
            </a:r>
            <a:endParaRPr lang="it-IT" dirty="0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3886200"/>
            <a:ext cx="7620000" cy="2133600"/>
          </a:xfrm>
        </p:spPr>
        <p:txBody>
          <a:bodyPr/>
          <a:lstStyle>
            <a:lvl1pPr marL="71755" indent="0" algn="ctr">
              <a:buNone/>
              <a:defRPr i="1" baseline="0"/>
            </a:lvl1pPr>
          </a:lstStyle>
          <a:p>
            <a:pPr lvl="0"/>
            <a:r>
              <a:rPr lang="it-IT" dirty="0" smtClean="0"/>
              <a:t>Questo formato può essere usato per le citazioni altri elementi testuali da mettere in evidenza.</a:t>
            </a:r>
            <a:endParaRPr lang="it-IT" dirty="0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2BEE33-9594-4AE9-A839-62D2DB5FB75C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smart</a:t>
            </a:r>
            <a:r>
              <a:rPr lang="it-IT" dirty="0" smtClean="0"/>
              <a:t> art</a:t>
            </a:r>
            <a:endParaRPr lang="it-IT" dirty="0"/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172200" y="6391275"/>
            <a:ext cx="2819400" cy="365125"/>
          </a:xfrm>
          <a:ln>
            <a:solidFill>
              <a:srgbClr val="152460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2BEE33-9594-4AE9-A839-62D2DB5FB75C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2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Questo è un punto elenco di primo livello</a:t>
            </a:r>
            <a:endParaRPr lang="it-IT" dirty="0" smtClean="0"/>
          </a:p>
          <a:p>
            <a:pPr lvl="1"/>
            <a:r>
              <a:rPr lang="it-IT" sz="2400" dirty="0" smtClean="0"/>
              <a:t>Questo è un punto elenco di secondo livello</a:t>
            </a:r>
            <a:endParaRPr lang="it-IT" sz="2400" dirty="0" smtClean="0"/>
          </a:p>
          <a:p>
            <a:pPr lvl="2"/>
            <a:r>
              <a:rPr lang="it-IT" dirty="0" smtClean="0"/>
              <a:t>Evitare di utilizzare punti elenco di terzo livello, laddove necessario usare un testo rientrante corsivo di minimo 18pt nelle presentazioni e di 16pt negli stampati </a:t>
            </a: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BEE33-9594-4AE9-A839-62D2DB5FB75C}" type="slidenum">
              <a:rPr lang="en-US" altLang="en-US" smtClean="0"/>
            </a:fld>
            <a:endParaRPr lang="en-US" altLang="en-US"/>
          </a:p>
        </p:txBody>
      </p:sp>
      <p:sp>
        <p:nvSpPr>
          <p:cNvPr id="7" name="Rettangolo 6"/>
          <p:cNvSpPr/>
          <p:nvPr/>
        </p:nvSpPr>
        <p:spPr>
          <a:xfrm>
            <a:off x="0" y="6282265"/>
            <a:ext cx="9144000" cy="621772"/>
          </a:xfrm>
          <a:prstGeom prst="rect">
            <a:avLst/>
          </a:prstGeom>
          <a:solidFill>
            <a:srgbClr val="1524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152460"/>
              </a:solidFill>
            </a:endParaRPr>
          </a:p>
        </p:txBody>
      </p:sp>
      <p:pic>
        <p:nvPicPr>
          <p:cNvPr id="8" name="Immagine 7" descr="Logo_UniBG_BIANCO_trasparenza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" y="6359149"/>
            <a:ext cx="457200" cy="46075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33400" y="6445539"/>
            <a:ext cx="5323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200" dirty="0" smtClean="0">
                <a:solidFill>
                  <a:srgbClr val="E9E9E9"/>
                </a:solidFill>
                <a:latin typeface="Bodoni SvtyTwo ITC TT-Book"/>
                <a:cs typeface="Bodoni SvtyTwo ITC TT-Book"/>
              </a:rPr>
              <a:t>UNIVERSITÀ  DEGLI  STUDI </a:t>
            </a:r>
            <a:r>
              <a:rPr lang="it-IT" sz="1200" baseline="0" dirty="0" smtClean="0">
                <a:solidFill>
                  <a:srgbClr val="E9E9E9"/>
                </a:solidFill>
                <a:latin typeface="Bodoni SvtyTwo ITC TT-Book"/>
                <a:cs typeface="Bodoni SvtyTwo ITC TT-Book"/>
              </a:rPr>
              <a:t> </a:t>
            </a:r>
            <a:r>
              <a:rPr lang="it-IT" sz="1200" dirty="0" err="1" smtClean="0">
                <a:solidFill>
                  <a:srgbClr val="E9E9E9"/>
                </a:solidFill>
                <a:latin typeface="Bodoni SvtyTwo ITC TT-Book"/>
                <a:cs typeface="Bodoni SvtyTwo ITC TT-Book"/>
              </a:rPr>
              <a:t>DI</a:t>
            </a:r>
            <a:r>
              <a:rPr lang="it-IT" sz="1200" dirty="0" smtClean="0">
                <a:solidFill>
                  <a:srgbClr val="E9E9E9"/>
                </a:solidFill>
                <a:latin typeface="Bodoni SvtyTwo ITC TT-Book"/>
                <a:cs typeface="Bodoni SvtyTwo ITC TT-Book"/>
              </a:rPr>
              <a:t>  BERGAMO</a:t>
            </a:r>
            <a:endParaRPr lang="it-IT" sz="1200" dirty="0">
              <a:solidFill>
                <a:srgbClr val="E9E9E9"/>
              </a:solidFill>
              <a:latin typeface="Bodoni SvtyTwo ITC TT-Book"/>
              <a:cs typeface="Bodoni SvtyTwo ITC TT-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Verdana" panose="020B0604030504040204"/>
          <a:ea typeface="+mj-ea"/>
          <a:cs typeface="Verdana" panose="020B0604030504040204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52460"/>
        </a:buClr>
        <a:buSzPct val="122000"/>
        <a:buFont typeface="Arial" panose="020B0604020202020204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Verdana" panose="020B0604030504040204"/>
          <a:ea typeface="+mn-ea"/>
          <a:cs typeface="Verdana" panose="020B0604030504040204"/>
        </a:defRPr>
      </a:lvl1pPr>
      <a:lvl2pPr marL="741680" indent="-284480" algn="l" defTabSz="457200" rtl="0" eaLnBrk="1" latinLnBrk="0" hangingPunct="1">
        <a:spcBef>
          <a:spcPct val="20000"/>
        </a:spcBef>
        <a:buClr>
          <a:srgbClr val="152460"/>
        </a:buClr>
        <a:buSzPct val="76000"/>
        <a:buFont typeface="Courier New" panose="02070309020205020404"/>
        <a:buChar char="o"/>
        <a:defRPr sz="2400" kern="1200">
          <a:solidFill>
            <a:schemeClr val="tx1">
              <a:lumMod val="90000"/>
              <a:lumOff val="10000"/>
            </a:schemeClr>
          </a:solidFill>
          <a:latin typeface="Verdana" panose="020B0604030504040204"/>
          <a:ea typeface="+mn-ea"/>
          <a:cs typeface="Verdana" panose="020B0604030504040204"/>
        </a:defRPr>
      </a:lvl2pPr>
      <a:lvl3pPr marL="964565" indent="0" algn="just" defTabSz="457200" rtl="0" eaLnBrk="1" latinLnBrk="0" hangingPunct="1">
        <a:spcBef>
          <a:spcPts val="600"/>
        </a:spcBef>
        <a:spcAft>
          <a:spcPts val="600"/>
        </a:spcAft>
        <a:buFontTx/>
        <a:buNone/>
        <a:defRPr sz="1800" i="1" kern="1200" baseline="0">
          <a:solidFill>
            <a:schemeClr val="tx1">
              <a:lumMod val="90000"/>
              <a:lumOff val="10000"/>
            </a:schemeClr>
          </a:solidFill>
          <a:latin typeface="Verdana" panose="020B0604030504040204"/>
          <a:ea typeface="+mn-ea"/>
          <a:cs typeface="Verdana" panose="020B0604030504040204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Verdana" panose="020B0604030504040204"/>
          <a:ea typeface="+mn-ea"/>
          <a:cs typeface="Verdana" panose="020B0604030504040204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Verdana" panose="020B0604030504040204"/>
          <a:ea typeface="+mn-ea"/>
          <a:cs typeface="Verdana" panose="020B0604030504040204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8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265C"/>
          </a:solidFill>
          <a:ln>
            <a:solidFill>
              <a:srgbClr val="1326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6" descr="Logo_UniBG_BIANCO_trasparenza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63" y="381000"/>
            <a:ext cx="1058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676400" y="609600"/>
            <a:ext cx="6477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rgbClr val="FFFFFF"/>
                </a:solidFill>
                <a:latin typeface="Bodoni SvtyTwo ITC TT-Book" pitchFamily="-96" charset="0"/>
                <a:ea typeface="Bodoni SvtyTwo ITC TT-Book" pitchFamily="-96" charset="0"/>
                <a:cs typeface="Bodoni SvtyTwo ITC TT-Book" pitchFamily="-96" charset="0"/>
              </a:rPr>
              <a:t>UNIVERSITÀ DEGLI STUDI DI BERGAMO</a:t>
            </a:r>
            <a:endParaRPr lang="it-IT" sz="2800" dirty="0">
              <a:solidFill>
                <a:srgbClr val="FFFFFF"/>
              </a:solidFill>
              <a:latin typeface="Bodoni SvtyTwo ITC TT-Book" pitchFamily="-96" charset="0"/>
              <a:ea typeface="Bodoni SvtyTwo ITC TT-Book" pitchFamily="-96" charset="0"/>
              <a:cs typeface="Bodoni SvtyTwo ITC TT-Book" pitchFamily="-96" charset="0"/>
            </a:endParaRPr>
          </a:p>
        </p:txBody>
      </p:sp>
      <p:pic>
        <p:nvPicPr>
          <p:cNvPr id="10" name="Immagine 11" descr="Logo_UniBG_BIANCO_trasparenza.png"/>
          <p:cNvPicPr>
            <a:picLocks noChangeAspect="1"/>
          </p:cNvPicPr>
          <p:nvPr/>
        </p:nvPicPr>
        <p:blipFill>
          <a:blip r:embed="rId1">
            <a:alphaModFix amt="6000"/>
          </a:blip>
          <a:srcRect/>
          <a:stretch>
            <a:fillRect/>
          </a:stretch>
        </p:blipFill>
        <p:spPr bwMode="auto">
          <a:xfrm>
            <a:off x="3544094" y="836459"/>
            <a:ext cx="7780338" cy="784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500062" y="1700808"/>
            <a:ext cx="8339137" cy="4022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40000"/>
              </a:spcBef>
            </a:pPr>
            <a:endParaRPr lang="it-IT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40000"/>
              </a:spcBef>
            </a:pPr>
            <a:r>
              <a:rPr lang="it-IT" sz="3600" dirty="0" smtClean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rPr>
              <a:t>Richard Sennett</a:t>
            </a:r>
            <a:endParaRPr lang="it-IT" sz="3600" dirty="0" smtClean="0">
              <a:solidFill>
                <a:schemeClr val="bg1"/>
              </a:solidFill>
              <a:latin typeface="Trebuchet MS" panose="020B0603020202020204"/>
              <a:cs typeface="Trebuchet MS" panose="020B0603020202020204"/>
            </a:endParaRPr>
          </a:p>
          <a:p>
            <a:pPr algn="ctr">
              <a:lnSpc>
                <a:spcPct val="80000"/>
              </a:lnSpc>
              <a:spcBef>
                <a:spcPct val="40000"/>
              </a:spcBef>
            </a:pPr>
            <a:r>
              <a:rPr lang="it-IT" sz="3600" i="1" dirty="0" smtClean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rPr>
              <a:t>Insieme</a:t>
            </a:r>
            <a:endParaRPr lang="it-IT" sz="3600" i="1" dirty="0" smtClean="0">
              <a:solidFill>
                <a:schemeClr val="bg1"/>
              </a:solidFill>
              <a:latin typeface="Trebuchet MS" panose="020B0603020202020204"/>
              <a:cs typeface="Trebuchet MS" panose="020B0603020202020204"/>
            </a:endParaRPr>
          </a:p>
          <a:p>
            <a:pPr algn="ctr">
              <a:lnSpc>
                <a:spcPct val="80000"/>
              </a:lnSpc>
              <a:spcBef>
                <a:spcPct val="40000"/>
              </a:spcBef>
            </a:pPr>
            <a:r>
              <a:rPr lang="it-IT" sz="2000" i="1" dirty="0" smtClean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rPr>
              <a:t>Rituali, piaceri, politiche della collaborazione</a:t>
            </a:r>
            <a:endParaRPr lang="it-IT" sz="2000" i="1" dirty="0" smtClean="0">
              <a:solidFill>
                <a:schemeClr val="bg1"/>
              </a:solidFill>
              <a:latin typeface="Trebuchet MS" panose="020B0603020202020204"/>
              <a:cs typeface="Trebuchet MS" panose="020B0603020202020204"/>
            </a:endParaRPr>
          </a:p>
          <a:p>
            <a:pPr algn="ctr">
              <a:lnSpc>
                <a:spcPct val="80000"/>
              </a:lnSpc>
              <a:spcBef>
                <a:spcPct val="40000"/>
              </a:spcBef>
            </a:pPr>
            <a:endParaRPr lang="it-IT" sz="3600" dirty="0">
              <a:solidFill>
                <a:schemeClr val="bg1"/>
              </a:solidFill>
              <a:latin typeface="Trebuchet MS" panose="020B0603020202020204"/>
              <a:cs typeface="Trebuchet MS" panose="020B0603020202020204"/>
            </a:endParaRPr>
          </a:p>
          <a:p>
            <a:pPr algn="ctr"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rPr>
              <a:t>dott.ssa Roberta Bova</a:t>
            </a:r>
            <a:endParaRPr lang="it-IT" sz="2000" dirty="0">
              <a:solidFill>
                <a:schemeClr val="bg1"/>
              </a:solidFill>
              <a:latin typeface="Trebuchet MS" panose="020B0603020202020204"/>
              <a:cs typeface="Trebuchet MS" panose="020B0603020202020204"/>
            </a:endParaRPr>
          </a:p>
          <a:p>
            <a:pPr algn="ctr">
              <a:lnSpc>
                <a:spcPct val="80000"/>
              </a:lnSpc>
              <a:spcBef>
                <a:spcPct val="40000"/>
              </a:spcBef>
            </a:pP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063" y="5181600"/>
            <a:ext cx="6934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sz="2800" dirty="0">
              <a:solidFill>
                <a:schemeClr val="bg1"/>
              </a:solidFill>
              <a:latin typeface="Verdana" panose="020B0604030504040204" pitchFamily="-96" charset="0"/>
              <a:ea typeface="Verdana" panose="020B0604030504040204" pitchFamily="-96" charset="0"/>
              <a:cs typeface="Verdana" panose="020B0604030504040204" pitchFamily="-9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it-IT" altLang="en-US">
                <a:solidFill>
                  <a:srgbClr val="FF0000"/>
                </a:solidFill>
              </a:rPr>
              <a:t>SECONDA PARTE:</a:t>
            </a:r>
            <a:br>
              <a:rPr lang="it-IT" altLang="en-US">
                <a:solidFill>
                  <a:srgbClr val="FF0000"/>
                </a:solidFill>
              </a:rPr>
            </a:br>
            <a:r>
              <a:rPr lang="it-IT" altLang="en-US" sz="2400">
                <a:solidFill>
                  <a:srgbClr val="FF0000"/>
                </a:solidFill>
              </a:rPr>
              <a:t>Come si è indebolita la collaborazione?</a:t>
            </a:r>
            <a:endParaRPr lang="it-IT" altLang="en-US" sz="240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p>
            <a:pPr marL="0" indent="0" algn="just">
              <a:buNone/>
            </a:pPr>
            <a:r>
              <a:rPr lang="it-IT" altLang="en-US" b="1" i="1"/>
              <a:t>CONSAPEVOLEZZA</a:t>
            </a:r>
            <a:r>
              <a:rPr lang="it-IT" altLang="en-US" b="1"/>
              <a:t>: </a:t>
            </a:r>
            <a:r>
              <a:rPr lang="it-IT" altLang="en-US"/>
              <a:t>ogni individuo è strutturalmente legato alla comunità a cui appartiene, tuttavia questo legame oggi si è indebolito.</a:t>
            </a:r>
            <a:endParaRPr lang="it-IT" altLang="en-US"/>
          </a:p>
          <a:p>
            <a:pPr marL="0" indent="0" algn="just">
              <a:buNone/>
            </a:pPr>
            <a:endParaRPr lang="it-IT" altLang="en-US"/>
          </a:p>
          <a:p>
            <a:pPr marL="0" indent="0" algn="just">
              <a:buNone/>
            </a:pPr>
            <a:r>
              <a:rPr lang="it-IT" altLang="en-US" b="1" i="1"/>
              <a:t>IPOTESI DELL'AUTORE</a:t>
            </a:r>
            <a:r>
              <a:rPr lang="it-IT" altLang="en-US" b="1"/>
              <a:t>: </a:t>
            </a:r>
            <a:r>
              <a:rPr lang="it-IT" altLang="en-US"/>
              <a:t>le cause della rottura del legame tra individuo e comunità vanno individuate nella crescente disuguaglianza, nella mobilità fisica e nell'isolamento sociale. </a:t>
            </a:r>
            <a:endParaRPr lang="it-IT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it-IT" altLang="en-US" sz="2400">
                <a:solidFill>
                  <a:srgbClr val="FF0000"/>
                </a:solidFill>
              </a:rPr>
              <a:t>Quando e come nasce </a:t>
            </a:r>
            <a:br>
              <a:rPr lang="it-IT" altLang="en-US" sz="2400">
                <a:solidFill>
                  <a:srgbClr val="FF0000"/>
                </a:solidFill>
              </a:rPr>
            </a:br>
            <a:r>
              <a:rPr lang="it-IT" altLang="en-US" sz="2400">
                <a:solidFill>
                  <a:srgbClr val="FF0000"/>
                </a:solidFill>
              </a:rPr>
              <a:t>la disuguaglianza?</a:t>
            </a:r>
            <a:endParaRPr lang="it-IT" altLang="en-US" sz="240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8230235" cy="4203065"/>
          </a:xfrm>
        </p:spPr>
        <p:txBody>
          <a:bodyPr>
            <a:normAutofit lnSpcReduction="20000"/>
          </a:bodyPr>
          <a:p>
            <a:pPr marL="0" indent="0" algn="just">
              <a:buNone/>
            </a:pPr>
            <a:r>
              <a:rPr lang="it-IT" altLang="en-US" sz="2000"/>
              <a:t>Secondo il rapporto UNICEF 2007, i bambini crescono in contesti di maggiore disuguaglianza e ciò determina l'aumento di fenomeni di bullismo, di invidia per i possesso di beni materiali, di passivazione nelle relazioni sociali.</a:t>
            </a:r>
            <a:endParaRPr lang="it-IT" altLang="en-US" sz="2000"/>
          </a:p>
          <a:p>
            <a:pPr marL="0" indent="0" algn="just">
              <a:buNone/>
            </a:pPr>
            <a:endParaRPr lang="it-IT" altLang="en-US" sz="2000"/>
          </a:p>
          <a:p>
            <a:pPr marL="0" indent="0" algn="just">
              <a:buNone/>
            </a:pPr>
            <a:endParaRPr lang="it-IT" altLang="en-US" sz="2000"/>
          </a:p>
          <a:p>
            <a:pPr marL="0" indent="0">
              <a:buNone/>
            </a:pPr>
            <a:endParaRPr lang="it-IT" altLang="en-US" sz="2000"/>
          </a:p>
          <a:p>
            <a:pPr marL="0" indent="0">
              <a:buNone/>
            </a:pPr>
            <a:endParaRPr lang="it-IT" altLang="en-US" sz="2000"/>
          </a:p>
          <a:p>
            <a:pPr marL="0" indent="0" algn="ctr">
              <a:buNone/>
            </a:pPr>
            <a:r>
              <a:rPr lang="it-IT" altLang="en-US" sz="2400" b="1" i="1"/>
              <a:t>Ressentement</a:t>
            </a:r>
            <a:endParaRPr lang="it-IT" altLang="en-US" sz="2400" b="1" i="1"/>
          </a:p>
          <a:p>
            <a:pPr marL="0" indent="0" algn="ctr">
              <a:buNone/>
            </a:pPr>
            <a:r>
              <a:rPr lang="it-IT" altLang="en-US" sz="2000"/>
              <a:t>Senso di frustrazione, legato ad una bassa autostima che determina invidia ed ostilità verso colui che viene identificato come colpevole.</a:t>
            </a:r>
            <a:endParaRPr lang="it-IT" altLang="en-US" sz="2000"/>
          </a:p>
          <a:p>
            <a:pPr marL="0" indent="0" algn="ctr">
              <a:buNone/>
            </a:pPr>
            <a:r>
              <a:rPr lang="it-IT" altLang="en-US" sz="2000"/>
              <a:t>Le forme odierne di compensazione sono individuabili nel consumo capitalistico e nell'utilizzo di social-networks.</a:t>
            </a:r>
            <a:endParaRPr lang="it-IT" altLang="en-US" sz="2000"/>
          </a:p>
          <a:p>
            <a:pPr marL="0" indent="0">
              <a:buNone/>
            </a:pPr>
            <a:endParaRPr lang="it-IT" altLang="en-US" sz="2000"/>
          </a:p>
        </p:txBody>
      </p:sp>
      <p:sp>
        <p:nvSpPr>
          <p:cNvPr id="2" name="Down Arrow 1"/>
          <p:cNvSpPr/>
          <p:nvPr/>
        </p:nvSpPr>
        <p:spPr>
          <a:xfrm>
            <a:off x="4380865" y="2906395"/>
            <a:ext cx="383540" cy="7473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pic>
        <p:nvPicPr>
          <p:cNvPr id="3" name="Picture Placeholder 2" descr="Capro-Espiatorio-680x365"/>
          <p:cNvPicPr>
            <a:picLocks noChangeAspect="1"/>
          </p:cNvPicPr>
          <p:nvPr>
            <p:ph type="pic" sz="quarter" idx="11"/>
          </p:nvPr>
        </p:nvPicPr>
        <p:blipFill>
          <a:blip r:embed="rId1"/>
          <a:stretch>
            <a:fillRect/>
          </a:stretch>
        </p:blipFill>
        <p:spPr>
          <a:xfrm>
            <a:off x="5786755" y="196215"/>
            <a:ext cx="2900680" cy="15563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62255" y="521970"/>
          <a:ext cx="4219575" cy="520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5800" y="828040"/>
            <a:ext cx="4210685" cy="4893310"/>
          </a:xfrm>
        </p:spPr>
        <p:txBody>
          <a:bodyPr anchor="t" anchorCtr="0">
            <a:noAutofit/>
          </a:bodyPr>
          <a:p>
            <a:pPr marL="0" indent="0" algn="just">
              <a:lnSpc>
                <a:spcPct val="150000"/>
              </a:lnSpc>
              <a:buFont typeface="Arial" panose="020B0604020202020204" pitchFamily="34" charset="0"/>
            </a:pPr>
            <a:r>
              <a:rPr lang="it-IT" altLang="en-US" sz="1800" b="0">
                <a:solidFill>
                  <a:schemeClr val="tx1"/>
                </a:solidFill>
              </a:rPr>
              <a:t>Nei tradizionali contesti lavorativi (</a:t>
            </a:r>
            <a:r>
              <a:rPr lang="it-IT" altLang="en-US" sz="1800">
                <a:solidFill>
                  <a:schemeClr val="tx1"/>
                </a:solidFill>
              </a:rPr>
              <a:t>triangolo sociale</a:t>
            </a:r>
            <a:r>
              <a:rPr lang="it-IT" altLang="en-US" sz="1800" b="0">
                <a:solidFill>
                  <a:schemeClr val="tx1"/>
                </a:solidFill>
              </a:rPr>
              <a:t>), </a:t>
            </a:r>
            <a:r>
              <a:rPr lang="it-IT" altLang="en-US" sz="1800" b="0">
                <a:solidFill>
                  <a:schemeClr val="tx1"/>
                </a:solidFill>
                <a:sym typeface="+mn-ea"/>
              </a:rPr>
              <a:t>i lavoratori trascorrevano molti anni nella stessa impresa, condividendo le stesse pratiche (</a:t>
            </a:r>
            <a:r>
              <a:rPr lang="it-IT" altLang="en-US" sz="1800">
                <a:solidFill>
                  <a:schemeClr val="tx1"/>
                </a:solidFill>
                <a:sym typeface="+mn-ea"/>
              </a:rPr>
              <a:t>fiducia tra pari </a:t>
            </a:r>
            <a:r>
              <a:rPr lang="it-IT" altLang="en-US" sz="1800" b="0">
                <a:solidFill>
                  <a:schemeClr val="tx1"/>
                </a:solidFill>
                <a:sym typeface="+mn-ea"/>
              </a:rPr>
              <a:t>e </a:t>
            </a:r>
            <a:r>
              <a:rPr lang="it-IT" altLang="en-US" sz="1800">
                <a:solidFill>
                  <a:schemeClr val="tx1"/>
                </a:solidFill>
                <a:sym typeface="+mn-ea"/>
              </a:rPr>
              <a:t>solidarietà in caso di</a:t>
            </a:r>
            <a:br>
              <a:rPr lang="it-IT" altLang="en-US" sz="1800">
                <a:solidFill>
                  <a:schemeClr val="tx1"/>
                </a:solidFill>
                <a:sym typeface="+mn-ea"/>
              </a:rPr>
            </a:br>
            <a:r>
              <a:rPr lang="it-IT" altLang="en-US" sz="1800">
                <a:solidFill>
                  <a:schemeClr val="tx1"/>
                </a:solidFill>
                <a:sym typeface="+mn-ea"/>
              </a:rPr>
              <a:t>crisi</a:t>
            </a:r>
            <a:r>
              <a:rPr lang="it-IT" altLang="en-US" sz="1800" b="0">
                <a:solidFill>
                  <a:schemeClr val="tx1"/>
                </a:solidFill>
                <a:sym typeface="+mn-ea"/>
              </a:rPr>
              <a:t>)</a:t>
            </a:r>
            <a:r>
              <a:rPr lang="it-IT" altLang="en-US" sz="1800" b="0">
                <a:solidFill>
                  <a:schemeClr val="tx1"/>
                </a:solidFill>
              </a:rPr>
              <a:t> e i ruoli di potere corrispondevano ad una maggiore competenza (</a:t>
            </a:r>
            <a:r>
              <a:rPr lang="it-IT" altLang="en-US" sz="1800">
                <a:solidFill>
                  <a:schemeClr val="tx1"/>
                </a:solidFill>
              </a:rPr>
              <a:t>autorità gudagnata). </a:t>
            </a:r>
            <a:r>
              <a:rPr lang="it-IT" altLang="en-US" sz="1800" b="0">
                <a:solidFill>
                  <a:schemeClr val="tx1"/>
                </a:solidFill>
              </a:rPr>
              <a:t>Oggi invece, la crescente mobilità fisica, unita alla scarsa competenza del proprio lavoro creano un “</a:t>
            </a:r>
            <a:r>
              <a:rPr lang="it-IT" altLang="en-US" sz="1800">
                <a:solidFill>
                  <a:schemeClr val="tx1"/>
                </a:solidFill>
              </a:rPr>
              <a:t>effetto silos”</a:t>
            </a:r>
            <a:r>
              <a:rPr lang="it-IT" altLang="en-US" sz="1800" b="0">
                <a:solidFill>
                  <a:schemeClr val="tx1"/>
                </a:solidFill>
              </a:rPr>
              <a:t>.</a:t>
            </a:r>
            <a:endParaRPr lang="it-IT" altLang="en-US" sz="1800" b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5475" y="1697990"/>
            <a:ext cx="3870325" cy="3879215"/>
          </a:xfrm>
        </p:spPr>
        <p:txBody>
          <a:bodyPr/>
          <a:p>
            <a:r>
              <a:rPr altLang="en-US">
                <a:solidFill>
                  <a:schemeClr val="bg1"/>
                </a:solidFill>
              </a:rPr>
              <a:t>t</a:t>
            </a:r>
            <a:endParaRPr altLang="en-US" b="1">
              <a:solidFill>
                <a:schemeClr val="bg1"/>
              </a:solidFill>
            </a:endParaRPr>
          </a:p>
        </p:txBody>
      </p:sp>
      <p:sp>
        <p:nvSpPr>
          <p:cNvPr id="7" name="Flowchart: Extract 6"/>
          <p:cNvSpPr/>
          <p:nvPr/>
        </p:nvSpPr>
        <p:spPr>
          <a:xfrm>
            <a:off x="1278890" y="2269490"/>
            <a:ext cx="2186305" cy="1704975"/>
          </a:xfrm>
          <a:prstGeom prst="flowChartExtra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r>
              <a:rPr lang="it-IT" altLang="en-US" sz="1400" b="1" i="1">
                <a:solidFill>
                  <a:schemeClr val="tx1"/>
                </a:solidFill>
                <a:sym typeface="+mn-ea"/>
              </a:rPr>
              <a:t>triangolo sociale</a:t>
            </a:r>
            <a:endParaRPr lang="it-IT" altLang="en-US" sz="1400" b="1" i="1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Title 3"/>
          <p:cNvSpPr>
            <a:spLocks noGrp="1"/>
          </p:cNvSpPr>
          <p:nvPr/>
        </p:nvSpPr>
        <p:spPr>
          <a:xfrm>
            <a:off x="457200" y="192405"/>
            <a:ext cx="8356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j-ea"/>
                <a:cs typeface="Verdana" panose="020B0604030504040204"/>
              </a:defRPr>
            </a:lvl1pPr>
          </a:lstStyle>
          <a:p>
            <a:r>
              <a:rPr lang="it-IT" altLang="en-US" sz="2400">
                <a:solidFill>
                  <a:srgbClr val="FF0000"/>
                </a:solidFill>
              </a:rPr>
              <a:t>La rottura del triangolo sociale</a:t>
            </a:r>
            <a:endParaRPr lang="it-IT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it-IT" altLang="en-US" sz="2400">
                <a:solidFill>
                  <a:srgbClr val="FF0000"/>
                </a:solidFill>
              </a:rPr>
              <a:t>Cosa si intende per “sé non collaborativo”?</a:t>
            </a:r>
            <a:endParaRPr lang="it-IT" altLang="en-US" sz="240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289685"/>
            <a:ext cx="7530465" cy="4272915"/>
          </a:xfrm>
        </p:spPr>
        <p:txBody>
          <a:bodyPr>
            <a:normAutofit/>
          </a:bodyPr>
          <a:p>
            <a:pPr marL="0" indent="0" algn="just">
              <a:buNone/>
            </a:pPr>
            <a:r>
              <a:rPr lang="it-IT" altLang="en-US" sz="1800"/>
              <a:t>Definizione sociologica di una tipologia di individuo caratterizzato da:</a:t>
            </a:r>
            <a:endParaRPr lang="it-IT" altLang="en-US" sz="1800"/>
          </a:p>
          <a:p>
            <a:pPr marL="0" indent="0" algn="just">
              <a:buNone/>
            </a:pPr>
            <a:endParaRPr lang="it-IT" altLang="en-US" sz="1800"/>
          </a:p>
          <a:p>
            <a:pPr marL="0" indent="0" algn="just">
              <a:buNone/>
            </a:pPr>
            <a:endParaRPr lang="it-IT" altLang="en-US" sz="180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altLang="en-US" sz="1800" b="1"/>
              <a:t>Narcisismo</a:t>
            </a:r>
            <a:r>
              <a:rPr lang="it-IT" altLang="en-US" sz="1800"/>
              <a:t>: rispecchia solo se stesso negli altri e vuole mantenere il massimo controllo sulla realtà.</a:t>
            </a:r>
            <a:endParaRPr lang="it-IT" altLang="en-US" sz="180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en-US" sz="180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altLang="en-US" sz="1800" b="1"/>
              <a:t>Autocompiacimento</a:t>
            </a:r>
            <a:r>
              <a:rPr lang="it-IT" altLang="en-US" sz="1800"/>
              <a:t>: è indifferente alla realtà esterna, che vorrebbe mantenere congelata.</a:t>
            </a:r>
            <a:endParaRPr lang="it-IT" altLang="en-US" sz="1800"/>
          </a:p>
          <a:p>
            <a:pPr algn="just">
              <a:buFont typeface="Arial" panose="020B0604020202020204" pitchFamily="34" charset="0"/>
              <a:buChar char="•"/>
            </a:pPr>
            <a:endParaRPr lang="it-IT" altLang="en-US" sz="180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altLang="en-US" sz="1800" b="1"/>
              <a:t>Insicurezza ontologica</a:t>
            </a:r>
            <a:r>
              <a:rPr lang="it-IT" altLang="en-US" sz="1800"/>
              <a:t>: è incapace</a:t>
            </a:r>
            <a:endParaRPr lang="it-IT" altLang="en-US" sz="1800"/>
          </a:p>
          <a:p>
            <a:pPr marL="0" indent="0" algn="just">
              <a:buFont typeface="Arial" panose="020B0604020202020204" pitchFamily="34" charset="0"/>
            </a:pPr>
            <a:r>
              <a:rPr lang="it-IT" altLang="en-US" sz="1800"/>
              <a:t>     di interagire con l'alterità e dunque </a:t>
            </a:r>
            <a:endParaRPr lang="it-IT" altLang="en-US" sz="1800"/>
          </a:p>
          <a:p>
            <a:pPr marL="0" indent="0" algn="just">
              <a:buFont typeface="Arial" panose="020B0604020202020204" pitchFamily="34" charset="0"/>
            </a:pPr>
            <a:r>
              <a:rPr lang="it-IT" altLang="en-US" sz="1800"/>
              <a:t>     si ritira in se stesso.</a:t>
            </a:r>
            <a:endParaRPr lang="it-IT" altLang="en-US" sz="1800"/>
          </a:p>
        </p:txBody>
      </p:sp>
      <p:pic>
        <p:nvPicPr>
          <p:cNvPr id="2" name="Picture Placeholder 1" descr="ego-espejo"/>
          <p:cNvPicPr>
            <a:picLocks noChangeAspect="1"/>
          </p:cNvPicPr>
          <p:nvPr>
            <p:ph type="pic" sz="quarter" idx="11"/>
          </p:nvPr>
        </p:nvPicPr>
        <p:blipFill>
          <a:blip r:embed="rId1"/>
          <a:stretch>
            <a:fillRect/>
          </a:stretch>
        </p:blipFill>
        <p:spPr>
          <a:xfrm>
            <a:off x="5881370" y="3838575"/>
            <a:ext cx="3169920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it-IT" altLang="en-US">
                <a:solidFill>
                  <a:srgbClr val="FF0000"/>
                </a:solidFill>
              </a:rPr>
              <a:t>TERZA PARTE:</a:t>
            </a:r>
            <a:br>
              <a:rPr lang="it-IT" altLang="en-US" sz="2400">
                <a:solidFill>
                  <a:srgbClr val="FF0000"/>
                </a:solidFill>
              </a:rPr>
            </a:br>
            <a:r>
              <a:rPr lang="it-IT" altLang="en-US" sz="2400">
                <a:solidFill>
                  <a:srgbClr val="FF0000"/>
                </a:solidFill>
              </a:rPr>
              <a:t>Come rafforzare la collaborazione?</a:t>
            </a:r>
            <a:endParaRPr lang="it-IT" altLang="en-US" sz="240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6565" y="1772920"/>
            <a:ext cx="8230235" cy="4323080"/>
          </a:xfrm>
        </p:spPr>
        <p:txBody>
          <a:bodyPr>
            <a:normAutofit lnSpcReduction="10000"/>
          </a:bodyPr>
          <a:p>
            <a:pPr marL="0" indent="0" algn="just">
              <a:buNone/>
            </a:pPr>
            <a:r>
              <a:rPr lang="it-IT" altLang="en-US" sz="2400" b="1" i="1"/>
              <a:t>CONSAPEVOLEZZA</a:t>
            </a:r>
            <a:r>
              <a:rPr lang="it-IT" altLang="en-US" sz="2400" b="1"/>
              <a:t>:</a:t>
            </a:r>
            <a:r>
              <a:rPr lang="it-IT" altLang="en-US" sz="2400"/>
              <a:t>Disuguaglianza sociale, mobilità fisica e isolamento sociale stanno indebolendo la collaborazione.</a:t>
            </a:r>
            <a:endParaRPr lang="it-IT" altLang="en-US" sz="2400"/>
          </a:p>
          <a:p>
            <a:pPr marL="0" indent="0" algn="just">
              <a:buNone/>
            </a:pPr>
            <a:endParaRPr lang="it-IT" altLang="en-US" sz="2400" i="1"/>
          </a:p>
          <a:p>
            <a:pPr marL="0" indent="0" algn="just">
              <a:buNone/>
            </a:pPr>
            <a:r>
              <a:rPr lang="it-IT" altLang="en-US" sz="2400" b="1" i="1"/>
              <a:t>PROPOSTA DELL'AUTORE:</a:t>
            </a:r>
            <a:r>
              <a:rPr lang="it-IT" altLang="en-US" sz="2400"/>
              <a:t> è possibile individuare delle pratiche e dei contesti per reinvigorire la collaborazione:</a:t>
            </a:r>
            <a:endParaRPr lang="it-IT" altLang="en-US" sz="2400"/>
          </a:p>
          <a:p>
            <a:pPr marL="0" indent="0" algn="just">
              <a:buNone/>
            </a:pPr>
            <a:endParaRPr lang="it-IT" altLang="en-US" sz="2400"/>
          </a:p>
          <a:p>
            <a:pPr lvl="1" algn="just">
              <a:buFont typeface="Wingdings" panose="05000000000000000000" charset="0"/>
              <a:buChar char=""/>
            </a:pPr>
            <a:r>
              <a:rPr lang="it-IT" altLang="en-US" sz="2400"/>
              <a:t>il laboratorio artigianale</a:t>
            </a:r>
            <a:endParaRPr lang="it-IT" altLang="en-US" sz="2400"/>
          </a:p>
          <a:p>
            <a:pPr lvl="1" algn="just">
              <a:buFont typeface="Wingdings" panose="05000000000000000000" charset="0"/>
              <a:buChar char=""/>
            </a:pPr>
            <a:r>
              <a:rPr lang="it-IT" altLang="en-US" sz="2400"/>
              <a:t>la diplomazia quotidiana</a:t>
            </a:r>
            <a:endParaRPr lang="it-IT" altLang="en-US" sz="2400"/>
          </a:p>
          <a:p>
            <a:pPr lvl="1" algn="just">
              <a:buFont typeface="Wingdings" panose="05000000000000000000" charset="0"/>
              <a:buChar char=""/>
            </a:pPr>
            <a:r>
              <a:rPr lang="it-IT" altLang="en-US" sz="2400"/>
              <a:t>la comunità</a:t>
            </a:r>
            <a:endParaRPr lang="it-IT" altLang="en-US" sz="2400"/>
          </a:p>
          <a:p>
            <a:pPr marL="0" indent="0" algn="just">
              <a:buNone/>
            </a:pPr>
            <a:endParaRPr lang="it-IT" altLang="en-US" sz="2400"/>
          </a:p>
          <a:p>
            <a:pPr algn="just"/>
            <a:endParaRPr lang="it-IT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it-IT" altLang="en-US" sz="2400">
                <a:solidFill>
                  <a:srgbClr val="FF0000"/>
                </a:solidFill>
              </a:rPr>
              <a:t>Il laboratorio </a:t>
            </a:r>
            <a:br>
              <a:rPr lang="it-IT" altLang="en-US" sz="2400">
                <a:solidFill>
                  <a:srgbClr val="FF0000"/>
                </a:solidFill>
              </a:rPr>
            </a:br>
            <a:r>
              <a:rPr lang="it-IT" altLang="en-US" sz="2400">
                <a:solidFill>
                  <a:srgbClr val="FF0000"/>
                </a:solidFill>
              </a:rPr>
              <a:t>artigianale</a:t>
            </a:r>
            <a:endParaRPr lang="it-IT" altLang="en-US" sz="240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725295"/>
            <a:ext cx="8329295" cy="3837305"/>
          </a:xfrm>
        </p:spPr>
        <p:txBody>
          <a:bodyPr>
            <a:normAutofit/>
          </a:bodyPr>
          <a:p>
            <a:pPr marL="0" indent="0" algn="ctr">
              <a:buNone/>
            </a:pPr>
            <a:endParaRPr lang="it-IT" altLang="en-US" sz="2400"/>
          </a:p>
          <a:p>
            <a:pPr marL="0" indent="0" algn="ctr">
              <a:buNone/>
            </a:pPr>
            <a:endParaRPr lang="it-IT" altLang="en-US" sz="2400"/>
          </a:p>
          <a:p>
            <a:pPr marL="0" indent="0" algn="ctr">
              <a:buNone/>
            </a:pPr>
            <a:r>
              <a:rPr lang="it-IT" altLang="en-US" sz="1800"/>
              <a:t>Il laboratorio artigianale </a:t>
            </a:r>
            <a:endParaRPr lang="it-IT" altLang="en-US" sz="1800"/>
          </a:p>
          <a:p>
            <a:pPr marL="0" indent="0" algn="ctr">
              <a:buNone/>
            </a:pPr>
            <a:r>
              <a:rPr lang="it-IT" altLang="en-US" sz="1800"/>
              <a:t>è un contesto in cui vengono </a:t>
            </a:r>
            <a:endParaRPr lang="it-IT" altLang="en-US" sz="1800"/>
          </a:p>
          <a:p>
            <a:pPr marL="0" indent="0" algn="ctr">
              <a:buNone/>
            </a:pPr>
            <a:r>
              <a:rPr lang="it-IT" altLang="en-US" sz="1800"/>
              <a:t>apprese delle abilità </a:t>
            </a:r>
            <a:endParaRPr lang="it-IT" altLang="en-US" sz="1800"/>
          </a:p>
          <a:p>
            <a:pPr marL="0" indent="0" algn="ctr">
              <a:buNone/>
            </a:pPr>
            <a:r>
              <a:rPr lang="it-IT" altLang="en-US" sz="1800"/>
              <a:t>che possono essere metafore </a:t>
            </a:r>
            <a:endParaRPr lang="it-IT" altLang="en-US" sz="1800"/>
          </a:p>
          <a:p>
            <a:pPr marL="0" indent="0" algn="ctr">
              <a:buNone/>
            </a:pPr>
            <a:r>
              <a:rPr lang="it-IT" altLang="en-US" sz="1800"/>
              <a:t>della collaborazione</a:t>
            </a:r>
            <a:endParaRPr lang="it-IT" altLang="en-US" sz="1800"/>
          </a:p>
          <a:p>
            <a:pPr marL="0" indent="0" algn="just">
              <a:buNone/>
            </a:pPr>
            <a:endParaRPr lang="it-IT" altLang="en-US" sz="2400"/>
          </a:p>
          <a:p>
            <a:pPr algn="just"/>
            <a:endParaRPr lang="it-IT" altLang="en-US"/>
          </a:p>
          <a:p>
            <a:pPr algn="just"/>
            <a:endParaRPr lang="it-IT" altLang="en-US"/>
          </a:p>
          <a:p>
            <a:pPr algn="just"/>
            <a:endParaRPr lang="it-IT" altLang="en-US"/>
          </a:p>
          <a:p>
            <a:pPr algn="just"/>
            <a:endParaRPr lang="it-IT" altLang="en-US"/>
          </a:p>
        </p:txBody>
      </p:sp>
      <p:sp>
        <p:nvSpPr>
          <p:cNvPr id="2" name="Right Arrow Callout 1"/>
          <p:cNvSpPr/>
          <p:nvPr/>
        </p:nvSpPr>
        <p:spPr>
          <a:xfrm>
            <a:off x="236855" y="2534285"/>
            <a:ext cx="2729865" cy="2199005"/>
          </a:xfrm>
          <a:prstGeom prst="righ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pPr algn="just"/>
            <a:r>
              <a:rPr lang="it-IT" altLang="en-US" sz="1400" b="1">
                <a:solidFill>
                  <a:schemeClr val="tx1"/>
                </a:solidFill>
                <a:sym typeface="+mn-ea"/>
              </a:rPr>
              <a:t>Gestualità facciale e corporea</a:t>
            </a:r>
            <a:r>
              <a:rPr lang="it-IT" altLang="en-US" sz="1400">
                <a:solidFill>
                  <a:schemeClr val="tx1"/>
                </a:solidFill>
                <a:sym typeface="+mn-ea"/>
              </a:rPr>
              <a:t> </a:t>
            </a:r>
            <a:endParaRPr lang="it-IT" altLang="en-US" sz="1400">
              <a:solidFill>
                <a:schemeClr val="tx1"/>
              </a:solidFill>
              <a:sym typeface="+mn-ea"/>
            </a:endParaRPr>
          </a:p>
          <a:p>
            <a:pPr algn="just"/>
            <a:r>
              <a:rPr lang="it-IT" altLang="en-US" sz="1400">
                <a:solidFill>
                  <a:schemeClr val="tx1"/>
                </a:solidFill>
                <a:sym typeface="+mn-ea"/>
              </a:rPr>
              <a:t>in grado di veicolare messaggi e di creare un legame emotivo.</a:t>
            </a:r>
            <a:endParaRPr lang="it-IT" altLang="en-US" sz="1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Left Arrow Callout 2"/>
          <p:cNvSpPr/>
          <p:nvPr/>
        </p:nvSpPr>
        <p:spPr>
          <a:xfrm>
            <a:off x="6221095" y="2593975"/>
            <a:ext cx="2885440" cy="2100580"/>
          </a:xfrm>
          <a:prstGeom prst="lef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pPr algn="just"/>
            <a:r>
              <a:rPr lang="it-IT" altLang="en-US" sz="1400" b="1">
                <a:solidFill>
                  <a:schemeClr val="tx1"/>
                </a:solidFill>
                <a:sym typeface="+mn-ea"/>
              </a:rPr>
              <a:t>Lavoro con la resistenza</a:t>
            </a:r>
            <a:r>
              <a:rPr lang="it-IT" altLang="en-US" sz="1400">
                <a:solidFill>
                  <a:schemeClr val="tx1"/>
                </a:solidFill>
                <a:sym typeface="+mn-ea"/>
              </a:rPr>
              <a:t> applicazione di una forza minima per risolvere problemi senza dover eliminare gli ostacoli.</a:t>
            </a:r>
            <a:endParaRPr lang="it-IT" altLang="en-US" sz="140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3556635" y="273685"/>
            <a:ext cx="2239645" cy="202184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pPr algn="just"/>
            <a:r>
              <a:rPr lang="it-IT" altLang="en-US" sz="1400" b="1">
                <a:solidFill>
                  <a:schemeClr val="tx1"/>
                </a:solidFill>
                <a:sym typeface="+mn-ea"/>
              </a:rPr>
              <a:t>Introiezione di abitudini</a:t>
            </a:r>
            <a:endParaRPr lang="it-IT" altLang="en-US" sz="1400" b="1">
              <a:solidFill>
                <a:schemeClr val="tx1"/>
              </a:solidFill>
              <a:sym typeface="+mn-ea"/>
            </a:endParaRPr>
          </a:p>
          <a:p>
            <a:pPr algn="just"/>
            <a:r>
              <a:rPr lang="it-IT" altLang="en-US" sz="1400">
                <a:solidFill>
                  <a:schemeClr val="tx1"/>
                </a:solidFill>
                <a:sym typeface="+mn-ea"/>
              </a:rPr>
              <a:t>ripetizione ritmata di azioni che diventano rituali.</a:t>
            </a:r>
            <a:endParaRPr lang="it-IT" altLang="en-US" sz="140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3556635" y="4108450"/>
            <a:ext cx="2664460" cy="2252345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pPr algn="just"/>
            <a:r>
              <a:rPr lang="it-IT" altLang="en-US" sz="1400" b="1">
                <a:solidFill>
                  <a:schemeClr val="tx1"/>
                </a:solidFill>
                <a:sym typeface="+mn-ea"/>
              </a:rPr>
              <a:t>Riconfigurazione</a:t>
            </a:r>
            <a:r>
              <a:rPr lang="it-IT" altLang="en-US" sz="1400">
                <a:solidFill>
                  <a:schemeClr val="tx1"/>
                </a:solidFill>
                <a:sym typeface="+mn-ea"/>
              </a:rPr>
              <a:t> aggiustamento che non stabisce esattamente i limiti e dunque lascia spazio alla continua negoziazione.</a:t>
            </a:r>
            <a:endParaRPr lang="it-IT" altLang="en-US" sz="14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8" name="Picture Placeholder 7" descr="stradivarius"/>
          <p:cNvPicPr>
            <a:picLocks noChangeAspect="1"/>
          </p:cNvPicPr>
          <p:nvPr>
            <p:ph type="pic" sz="quarter" idx="11"/>
          </p:nvPr>
        </p:nvPicPr>
        <p:blipFill>
          <a:blip r:embed="rId1"/>
          <a:stretch>
            <a:fillRect/>
          </a:stretch>
        </p:blipFill>
        <p:spPr>
          <a:xfrm>
            <a:off x="7299960" y="123825"/>
            <a:ext cx="1709420" cy="16852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18210"/>
          </a:xfrm>
        </p:spPr>
        <p:txBody>
          <a:bodyPr>
            <a:normAutofit/>
          </a:bodyPr>
          <a:p>
            <a:r>
              <a:rPr lang="it-IT" altLang="en-US" sz="2400">
                <a:solidFill>
                  <a:srgbClr val="FF0000"/>
                </a:solidFill>
              </a:rPr>
              <a:t>La diplomazia quotidiana</a:t>
            </a:r>
            <a:endParaRPr lang="it-IT" altLang="en-US" sz="240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835" y="1557020"/>
            <a:ext cx="8228965" cy="4370070"/>
          </a:xfrm>
        </p:spPr>
        <p:txBody>
          <a:bodyPr>
            <a:normAutofit lnSpcReduction="10000"/>
          </a:bodyPr>
          <a:p>
            <a:pPr algn="just"/>
            <a:r>
              <a:rPr lang="it-IT" altLang="en-US" sz="2400" b="1">
                <a:latin typeface="+mj-lt"/>
              </a:rPr>
              <a:t>Cos'è? </a:t>
            </a:r>
            <a:r>
              <a:rPr lang="it-IT" altLang="en-US" sz="2400">
                <a:latin typeface="+mj-lt"/>
              </a:rPr>
              <a:t>Abilità di costruire un contesto </a:t>
            </a:r>
            <a:endParaRPr lang="it-IT" altLang="en-US" sz="2400">
              <a:latin typeface="+mj-lt"/>
            </a:endParaRPr>
          </a:p>
          <a:p>
            <a:pPr algn="just"/>
            <a:r>
              <a:rPr lang="it-IT" altLang="en-US" sz="2400">
                <a:latin typeface="+mj-lt"/>
              </a:rPr>
              <a:t>sociale in cui interagire con persone </a:t>
            </a:r>
            <a:endParaRPr lang="it-IT" altLang="en-US" sz="2400">
              <a:latin typeface="+mj-lt"/>
            </a:endParaRPr>
          </a:p>
          <a:p>
            <a:pPr algn="just"/>
            <a:r>
              <a:rPr lang="it-IT" altLang="en-US" sz="2400">
                <a:latin typeface="+mj-lt"/>
              </a:rPr>
              <a:t>sconosciute o con le quali si è in conflitto. </a:t>
            </a:r>
            <a:endParaRPr lang="it-IT" altLang="en-US" sz="2400">
              <a:latin typeface="+mj-lt"/>
            </a:endParaRPr>
          </a:p>
          <a:p>
            <a:pPr algn="just"/>
            <a:endParaRPr lang="it-IT" altLang="en-US" sz="2400">
              <a:latin typeface="+mj-lt"/>
            </a:endParaRPr>
          </a:p>
          <a:p>
            <a:pPr algn="just"/>
            <a:r>
              <a:rPr lang="it-IT" altLang="en-US" sz="2400" b="1">
                <a:latin typeface="+mj-lt"/>
              </a:rPr>
              <a:t>Come agisce?</a:t>
            </a:r>
            <a:r>
              <a:rPr lang="it-IT" altLang="en-US" sz="2400">
                <a:latin typeface="+mj-lt"/>
              </a:rPr>
              <a:t> Grazie a rituali quotidiani informali (saluti, cortesia, atteggiamento non direttivo) che creano un legame, mantenendo il distacco→ empatia.</a:t>
            </a:r>
            <a:endParaRPr lang="it-IT" altLang="en-US" sz="2400">
              <a:latin typeface="+mj-lt"/>
            </a:endParaRPr>
          </a:p>
          <a:p>
            <a:pPr algn="just"/>
            <a:endParaRPr lang="it-IT" altLang="en-US" sz="2400">
              <a:latin typeface="+mj-lt"/>
            </a:endParaRPr>
          </a:p>
          <a:p>
            <a:pPr algn="just"/>
            <a:r>
              <a:rPr lang="it-IT" altLang="en-US" sz="2400" b="1">
                <a:latin typeface="+mj-lt"/>
              </a:rPr>
              <a:t>Con quale scopo?</a:t>
            </a:r>
            <a:r>
              <a:rPr lang="it-IT" altLang="en-US" sz="2400">
                <a:latin typeface="+mj-lt"/>
              </a:rPr>
              <a:t> Per raggiungere l'obbiettivo di collaborare, mantenedo le differenze che caratterizzano ogni soggetto.</a:t>
            </a:r>
            <a:endParaRPr lang="it-IT" altLang="en-US" sz="2400">
              <a:latin typeface="+mj-lt"/>
            </a:endParaRPr>
          </a:p>
        </p:txBody>
      </p:sp>
      <p:pic>
        <p:nvPicPr>
          <p:cNvPr id="2" name="Content Placeholder 1" descr="hans-holbein-il-giovane-gli-ambasciatori-francesi-1533-national-gallery-londra1"/>
          <p:cNvPicPr>
            <a:picLocks noChangeAspect="1"/>
          </p:cNvPicPr>
          <p:nvPr>
            <p:ph type="pic" sz="quarter" idx="11"/>
          </p:nvPr>
        </p:nvPicPr>
        <p:blipFill>
          <a:blip r:embed="rId1"/>
          <a:stretch>
            <a:fillRect/>
          </a:stretch>
        </p:blipFill>
        <p:spPr>
          <a:xfrm>
            <a:off x="7092315" y="169545"/>
            <a:ext cx="1819275" cy="17900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it-IT" altLang="en-US" sz="2400">
                <a:solidFill>
                  <a:srgbClr val="FF0000"/>
                </a:solidFill>
              </a:rPr>
              <a:t>la collaborazione come piacere</a:t>
            </a:r>
            <a:endParaRPr lang="it-IT" altLang="en-US" sz="240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p>
            <a:pPr marL="0" indent="0" algn="just">
              <a:buNone/>
            </a:pPr>
            <a:r>
              <a:rPr lang="it-IT" altLang="en-US" sz="1800"/>
              <a:t>La partecipazione alla vita collettiva è un bisogno fondamentale di ogni persona, quando manca si creano fenomeni come il lutto (Freud) o l'anomia (Durkheim).Tuttavia questa partecipazione prevede un impegno, in termini di :</a:t>
            </a:r>
            <a:endParaRPr lang="it-IT" altLang="en-US" sz="1800"/>
          </a:p>
          <a:p>
            <a:pPr marL="0" indent="0" algn="just">
              <a:buNone/>
            </a:pPr>
            <a:endParaRPr lang="it-IT" altLang="en-US" sz="2000">
              <a:latin typeface="Arial" panose="020B0604020202020204" pitchFamily="34" charset="0"/>
            </a:endParaRPr>
          </a:p>
          <a:p>
            <a:pPr lvl="1" algn="just"/>
            <a:r>
              <a:rPr lang="it-IT" altLang="en-US"/>
              <a:t>sacrificio</a:t>
            </a:r>
            <a:r>
              <a:rPr lang="it-IT" altLang="en-US">
                <a:latin typeface="Arial" panose="020B0604020202020204" pitchFamily="34" charset="0"/>
              </a:rPr>
              <a:t>                  </a:t>
            </a:r>
            <a:endParaRPr lang="it-IT" altLang="en-US">
              <a:latin typeface="Arial" panose="020B0604020202020204" pitchFamily="34" charset="0"/>
            </a:endParaRPr>
          </a:p>
          <a:p>
            <a:pPr lvl="1" algn="just"/>
            <a:r>
              <a:rPr lang="it-IT" altLang="en-US"/>
              <a:t>tempo</a:t>
            </a:r>
            <a:endParaRPr lang="it-IT" altLang="en-US">
              <a:latin typeface="Arial" panose="020B0604020202020204" pitchFamily="34" charset="0"/>
            </a:endParaRPr>
          </a:p>
          <a:p>
            <a:pPr lvl="1" algn="just"/>
            <a:r>
              <a:rPr lang="it-IT" altLang="en-US"/>
              <a:t>affidabilità</a:t>
            </a:r>
            <a:endParaRPr lang="it-IT" altLang="en-US">
              <a:latin typeface="Arial" panose="020B0604020202020204" pitchFamily="34" charset="0"/>
            </a:endParaRPr>
          </a:p>
        </p:txBody>
      </p:sp>
      <p:cxnSp>
        <p:nvCxnSpPr>
          <p:cNvPr id="2" name="Straight Arrow Connector 1"/>
          <p:cNvCxnSpPr/>
          <p:nvPr/>
        </p:nvCxnSpPr>
        <p:spPr>
          <a:xfrm flipV="1">
            <a:off x="2940050" y="4594225"/>
            <a:ext cx="1122045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2701925" y="4859655"/>
            <a:ext cx="1261745" cy="156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372485" y="5234305"/>
            <a:ext cx="689610" cy="217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32-Point Star 6"/>
          <p:cNvSpPr/>
          <p:nvPr/>
        </p:nvSpPr>
        <p:spPr>
          <a:xfrm>
            <a:off x="4241165" y="1982470"/>
            <a:ext cx="5128260" cy="4914900"/>
          </a:xfrm>
          <a:prstGeom prst="star32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127000"/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pPr algn="just"/>
            <a:r>
              <a:rPr lang="it-IT" altLang="en-US" sz="1800">
                <a:solidFill>
                  <a:schemeClr val="bg1"/>
                </a:solidFill>
              </a:rPr>
              <a:t>La partecipazione alla comunità è dunque una vocazione (Weber), basata su regole informali, aperta al diverso, attuata tramite azioni pratiche e la condividisione prolungata.</a:t>
            </a:r>
            <a:endParaRPr lang="it-IT" altLang="en-US" sz="1800">
              <a:solidFill>
                <a:schemeClr val="bg1"/>
              </a:solidFill>
            </a:endParaRPr>
          </a:p>
        </p:txBody>
      </p:sp>
      <p:pic>
        <p:nvPicPr>
          <p:cNvPr id="8" name="Picture Placeholder 7" descr="Hull_House_art_dn_n076595_1924_dbloc_sized"/>
          <p:cNvPicPr>
            <a:picLocks noChangeAspect="1"/>
          </p:cNvPicPr>
          <p:nvPr>
            <p:ph type="pic" sz="quarter" idx="11"/>
          </p:nvPr>
        </p:nvPicPr>
        <p:blipFill>
          <a:blip r:embed="rId1"/>
          <a:stretch>
            <a:fillRect/>
          </a:stretch>
        </p:blipFill>
        <p:spPr>
          <a:xfrm>
            <a:off x="7105650" y="83820"/>
            <a:ext cx="1903730" cy="15252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565" y="162560"/>
            <a:ext cx="8230235" cy="93345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p>
            <a:r>
              <a:rPr lang="it-IT" altLang="en-US" sz="2400">
                <a:solidFill>
                  <a:srgbClr val="FF0000"/>
                </a:solidFill>
              </a:rPr>
              <a:t>In conclusione...</a:t>
            </a:r>
            <a:endParaRPr lang="it-IT" altLang="en-US" sz="240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5105" y="1096645"/>
            <a:ext cx="4108450" cy="2482215"/>
          </a:xfr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31750"/>
          </a:effectLst>
          <a:scene3d>
            <a:camera prst="obliqueTopLeft"/>
            <a:lightRig rig="threePt" dir="t"/>
          </a:scene3d>
        </p:spPr>
        <p:txBody>
          <a:bodyPr>
            <a:noAutofit/>
          </a:bodyPr>
          <a:p>
            <a:pPr marL="0" indent="0">
              <a:buNone/>
            </a:pPr>
            <a:r>
              <a:rPr lang="it-IT" altLang="en-US" sz="1400" b="1" i="1"/>
              <a:t>1. </a:t>
            </a:r>
            <a:r>
              <a:rPr lang="it-IT" altLang="en-US" sz="1400" b="1" i="1"/>
              <a:t>LA COLLABORAZION PRENDE FORMA:</a:t>
            </a:r>
            <a:endParaRPr lang="it-IT" altLang="en-US" sz="1400" b="1" i="1"/>
          </a:p>
          <a:p>
            <a:pPr algn="just"/>
            <a:r>
              <a:rPr lang="it-IT" altLang="en-US" sz="1400"/>
              <a:t>La collaborazione è un'abilità congenita, basata sull'empatia;</a:t>
            </a:r>
            <a:endParaRPr lang="it-IT" altLang="en-US" sz="1400"/>
          </a:p>
          <a:p>
            <a:pPr algn="just"/>
            <a:r>
              <a:rPr lang="it-IT" altLang="en-US" sz="1400"/>
              <a:t>Consiste nel riconoscimento dialogico della diversità e nella continua negoziazione di dinamiche competitive; </a:t>
            </a:r>
            <a:endParaRPr lang="it-IT" altLang="en-US" sz="1400"/>
          </a:p>
          <a:p>
            <a:pPr algn="just"/>
            <a:r>
              <a:rPr lang="it-IT" altLang="en-US" sz="1400">
                <a:latin typeface="Century Schoolbook" panose="02040604050505020304" charset="0"/>
              </a:rPr>
              <a:t>È</a:t>
            </a:r>
            <a:r>
              <a:rPr lang="it-IT" altLang="en-US" sz="1400"/>
              <a:t> garantita da ritualità che sono nate nei contesti urbani dell'Europa moderna, presso le sedi diplomatiche e i laboratori artigianali. </a:t>
            </a:r>
            <a:endParaRPr lang="it-IT" altLang="en-US" sz="1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73755" y="4615815"/>
            <a:ext cx="5168265" cy="1590040"/>
          </a:xfr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scene3d>
            <a:camera prst="obliqueBottomRight"/>
            <a:lightRig rig="threePt" dir="t"/>
          </a:scene3d>
        </p:spPr>
        <p:txBody>
          <a:bodyPr>
            <a:normAutofit/>
          </a:bodyPr>
          <a:p>
            <a:r>
              <a:rPr altLang="en-US" sz="1400" b="1" i="1"/>
              <a:t>3. COME RAFFORZARE LA COLLABORAZIONE:</a:t>
            </a:r>
            <a:endParaRPr altLang="en-US" sz="1400" b="1" i="1"/>
          </a:p>
          <a:p>
            <a:pPr>
              <a:buFont typeface="Arial" panose="020B0604020202020204" pitchFamily="34" charset="0"/>
              <a:buChar char="•"/>
            </a:pPr>
            <a:r>
              <a:rPr altLang="en-US" sz="1400"/>
              <a:t>imparando dai contesti dove si pratica collaborazione </a:t>
            </a:r>
            <a:r>
              <a:rPr altLang="en-US" sz="1400">
                <a:latin typeface="Arial" panose="020B0604020202020204" pitchFamily="34" charset="0"/>
              </a:rPr>
              <a:t>→ laboratorio artigianale</a:t>
            </a:r>
            <a:endParaRPr altLang="en-US" sz="14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altLang="en-US" sz="1400">
                <a:latin typeface="Arial" panose="020B0604020202020204" pitchFamily="34" charset="0"/>
              </a:rPr>
              <a:t>creando situazioni di socialbilità e distacco → diplomazia quotidiana</a:t>
            </a:r>
            <a:endParaRPr altLang="en-US" sz="14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altLang="en-US" sz="1400">
                <a:latin typeface="Arial" panose="020B0604020202020204" pitchFamily="34" charset="0"/>
              </a:rPr>
              <a:t>vivendo la vita in comunità come una vocazione finalizzata alla stessa collaborazione</a:t>
            </a:r>
            <a:endParaRPr altLang="en-US" sz="1400">
              <a:latin typeface="Arial" panose="020B0604020202020204" pitchFamily="34" charset="0"/>
            </a:endParaRPr>
          </a:p>
        </p:txBody>
      </p:sp>
      <p:sp>
        <p:nvSpPr>
          <p:cNvPr id="8" name="Text Placeholder 4"/>
          <p:cNvSpPr>
            <a:spLocks noGrp="1"/>
          </p:cNvSpPr>
          <p:nvPr/>
        </p:nvSpPr>
        <p:spPr>
          <a:xfrm>
            <a:off x="5080635" y="775970"/>
            <a:ext cx="3855085" cy="2609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scene3d>
            <a:camera prst="obliqueBottomRight"/>
            <a:lightRig rig="threePt" dir="t"/>
          </a:scene3d>
        </p:spPr>
        <p:txBody>
          <a:bodyPr vert="horz" lIns="91440" tIns="45720" rIns="91440" bIns="45720" rtlCol="0">
            <a:normAutofit lnSpcReduction="10000"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60"/>
              </a:buClr>
              <a:buSzPct val="122000"/>
              <a:buFont typeface="Arial" panose="020B0604020202020204"/>
              <a:buChar char="•"/>
              <a:defRPr lang="it-IT" sz="1100" kern="120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  <a:lvl2pPr marL="741680" indent="-284480" algn="l" defTabSz="457200" rtl="0" eaLnBrk="1" latinLnBrk="0" hangingPunct="1">
              <a:spcBef>
                <a:spcPct val="20000"/>
              </a:spcBef>
              <a:buClr>
                <a:srgbClr val="152460"/>
              </a:buClr>
              <a:buSzPct val="76000"/>
              <a:buFont typeface="Courier New" panose="02070309020205020404"/>
              <a:buChar char="o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2pPr>
            <a:lvl3pPr marL="964565" indent="0" algn="just" defTabSz="4572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1800" i="1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/>
                <a:ea typeface="+mn-ea"/>
                <a:cs typeface="Verdana" panose="020B0604030504040204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en-US" sz="1400" b="1" i="1"/>
              <a:t>2. COME SI </a:t>
            </a:r>
            <a:r>
              <a:rPr lang="it-IT" altLang="en-US" sz="1400" b="1" i="1">
                <a:latin typeface="Century Schoolbook" panose="02040604050505020304" charset="0"/>
              </a:rPr>
              <a:t>È</a:t>
            </a:r>
            <a:r>
              <a:rPr lang="it-IT" altLang="en-US" sz="1400" b="1" i="1"/>
              <a:t> INDEBOLITA LA COLLABORAZIONE:</a:t>
            </a:r>
            <a:endParaRPr lang="it-IT" altLang="en-US" sz="1400" b="1" i="1"/>
          </a:p>
          <a:p>
            <a:pPr algn="just"/>
            <a:r>
              <a:rPr lang="it-IT" altLang="en-US" sz="1400"/>
              <a:t>Sin dall'infanzia i bambni sperimentano una  disuguaglianza crescente e ciò determina il ressentment. </a:t>
            </a:r>
            <a:endParaRPr lang="it-IT" altLang="en-US" sz="1400"/>
          </a:p>
          <a:p>
            <a:pPr algn="just"/>
            <a:r>
              <a:rPr lang="it-IT" altLang="en-US" sz="1400"/>
              <a:t>I contesti lavorativi non si basano più su fiducia, solidarietà ed autorevolezza, ma sull'isolamento del lavoratori</a:t>
            </a:r>
            <a:endParaRPr lang="it-IT" altLang="en-US" sz="1400"/>
          </a:p>
          <a:p>
            <a:pPr algn="just"/>
            <a:r>
              <a:rPr lang="it-IT" altLang="en-US" sz="1400"/>
              <a:t>Gli individui dimostrano atteggiamenti di chiusura in sé, narcisismo ed autocompiacimento</a:t>
            </a:r>
            <a:endParaRPr lang="it-IT" altLang="en-US" sz="1400"/>
          </a:p>
        </p:txBody>
      </p:sp>
      <p:sp>
        <p:nvSpPr>
          <p:cNvPr id="2" name="Right Arrow 1"/>
          <p:cNvSpPr/>
          <p:nvPr/>
        </p:nvSpPr>
        <p:spPr>
          <a:xfrm>
            <a:off x="4313555" y="2249170"/>
            <a:ext cx="1071245" cy="4019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6318885" y="3385820"/>
            <a:ext cx="657860" cy="12299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pic>
        <p:nvPicPr>
          <p:cNvPr id="8196" name="Picture 7" descr="C:\Users\focbo\dal computer\Documents\fiorella\Libro_coll_resiliente\organizzazione-aziendale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540" y="3838575"/>
            <a:ext cx="1779905" cy="2220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2578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PRIMA PARTE: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sz="2400" dirty="0">
                <a:solidFill>
                  <a:srgbClr val="FF0000"/>
                </a:solidFill>
              </a:rPr>
              <a:t>La mentalità collaborativa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b="1" i="1" dirty="0">
                <a:latin typeface="+mj-lt"/>
                <a:ea typeface="Arial Unicode MS" panose="020B0604020202020204" charset="-122"/>
              </a:rPr>
              <a:t>CONSAPEVOLEZZA</a:t>
            </a:r>
            <a:r>
              <a:rPr lang="it-IT" dirty="0">
                <a:latin typeface="+mj-lt"/>
                <a:ea typeface="Arial Unicode MS" panose="020B0604020202020204" charset="-122"/>
              </a:rPr>
              <a:t>: la società contemporanea è contraddistinta dal “tribalismo” →</a:t>
            </a:r>
            <a:r>
              <a:rPr lang="it-IT" dirty="0">
                <a:latin typeface="+mj-lt"/>
              </a:rPr>
              <a:t> “noi contro voi”. Pertanto il diverso viene spesso interpretato come un nemico.</a:t>
            </a:r>
            <a:endParaRPr lang="it-IT" dirty="0">
              <a:latin typeface="+mj-lt"/>
            </a:endParaRPr>
          </a:p>
          <a:p>
            <a:pPr algn="just"/>
            <a:endParaRPr lang="it-IT" dirty="0">
              <a:latin typeface="+mj-lt"/>
            </a:endParaRPr>
          </a:p>
          <a:p>
            <a:pPr algn="just"/>
            <a:r>
              <a:rPr lang="it-IT" b="1" i="1" dirty="0">
                <a:latin typeface="+mj-lt"/>
              </a:rPr>
              <a:t>PROPOSTA DELL'AUTORE</a:t>
            </a:r>
            <a:r>
              <a:rPr lang="it-IT" dirty="0">
                <a:latin typeface="+mj-lt"/>
              </a:rPr>
              <a:t>: individuare i paradigmi fondativi e le pratiche che facilitano la “collaborazione”→il piacere e i vantaggi reciproci dati dallo stare assieme.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2400" dirty="0">
                <a:solidFill>
                  <a:srgbClr val="FF0000"/>
                </a:solidFill>
              </a:rPr>
              <a:t>Su cosa si basa la collaborazione?</a:t>
            </a:r>
            <a:br>
              <a:rPr lang="it-IT" altLang="it-IT" sz="2400" dirty="0">
                <a:solidFill>
                  <a:srgbClr val="FF0000"/>
                </a:solidFill>
              </a:rPr>
            </a:br>
            <a:br>
              <a:rPr lang="it-IT" altLang="it-IT" sz="2400" dirty="0">
                <a:solidFill>
                  <a:srgbClr val="FF0000"/>
                </a:solidFill>
              </a:rPr>
            </a:br>
            <a:r>
              <a:rPr lang="it-IT" altLang="it-IT" sz="1800" i="1" dirty="0">
                <a:solidFill>
                  <a:schemeClr val="tx1"/>
                </a:solidFill>
              </a:rPr>
              <a:t>Risp: </a:t>
            </a:r>
            <a:r>
              <a:rPr lang="it-IT" altLang="it-IT" sz="1800" b="0" dirty="0">
                <a:solidFill>
                  <a:schemeClr val="tx1"/>
                </a:solidFill>
              </a:rPr>
              <a:t>sull'empatia, perché le differenze tra le persone sono ineliminabili.</a:t>
            </a:r>
            <a:br>
              <a:rPr lang="it-IT" altLang="it-IT" sz="1800" dirty="0">
                <a:solidFill>
                  <a:schemeClr val="tx1"/>
                </a:solidFill>
              </a:rPr>
            </a:br>
            <a:endParaRPr lang="it-IT" altLang="it-IT" sz="1800" dirty="0">
              <a:solidFill>
                <a:schemeClr val="tx1"/>
              </a:solidFill>
            </a:endParaRP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-1295400" y="3479800"/>
            <a:ext cx="8229600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pPr marL="0" indent="0" algn="ctr">
              <a:buNone/>
            </a:pPr>
            <a:r>
              <a:rPr lang="it-IT" altLang="it-IT" sz="1800" b="1" dirty="0"/>
              <a:t>collaborazione</a:t>
            </a:r>
            <a:endParaRPr lang="it-IT" altLang="it-IT" sz="1800" b="1" dirty="0"/>
          </a:p>
          <a:p>
            <a:pPr marL="0" indent="0" algn="ctr">
              <a:buNone/>
            </a:pPr>
            <a:endParaRPr lang="it-IT" altLang="it-IT" dirty="0"/>
          </a:p>
          <a:p>
            <a:endParaRPr lang="it-IT" altLang="it-IT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627120" y="2204720"/>
            <a:ext cx="800735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956175" y="2204720"/>
            <a:ext cx="480060" cy="259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lowchart: Alternate Process 4"/>
          <p:cNvSpPr/>
          <p:nvPr/>
        </p:nvSpPr>
        <p:spPr>
          <a:xfrm>
            <a:off x="602615" y="2709545"/>
            <a:ext cx="3707130" cy="320675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en-US" sz="1800" b="1" i="1">
                <a:solidFill>
                  <a:schemeClr val="dk1"/>
                </a:solidFill>
                <a:sym typeface="+mn-ea"/>
              </a:rPr>
              <a:t>empatia</a:t>
            </a:r>
            <a:endParaRPr lang="it-IT" altLang="en-US" sz="1800" b="1" i="1">
              <a:solidFill>
                <a:schemeClr val="dk1"/>
              </a:solidFill>
              <a:sym typeface="+mn-ea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>
              <a:solidFill>
                <a:schemeClr val="dk1"/>
              </a:solidFill>
            </a:endParaRPr>
          </a:p>
          <a:p>
            <a:pPr marL="285750" lvl="1" indent="-285750" algn="just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it-IT" altLang="en-US" sz="1400">
                <a:solidFill>
                  <a:schemeClr val="dk1"/>
                </a:solidFill>
                <a:sym typeface="+mn-ea"/>
              </a:rPr>
              <a:t>capacità di riconoscere l'altro, a partire dalle reciproche differenze.</a:t>
            </a:r>
            <a:endParaRPr lang="it-IT" altLang="en-US" sz="1400">
              <a:solidFill>
                <a:schemeClr val="dk1"/>
              </a:solidFill>
            </a:endParaRPr>
          </a:p>
          <a:p>
            <a:pPr marL="285750" lvl="1" indent="-285750" algn="just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dk1"/>
                </a:solidFill>
                <a:sym typeface="+mn-ea"/>
              </a:rPr>
              <a:t>a</a:t>
            </a:r>
            <a:r>
              <a:rPr lang="it-IT" altLang="en-US" sz="1400">
                <a:solidFill>
                  <a:schemeClr val="dk1"/>
                </a:solidFill>
                <a:sym typeface="+mn-ea"/>
              </a:rPr>
              <a:t>bilità pratica che si sviluppa sin dall'infanzia: dalla comunicazione bambino-genitore (2-3 anni).</a:t>
            </a:r>
            <a:endParaRPr lang="it-IT" altLang="en-US" sz="1400">
              <a:solidFill>
                <a:schemeClr val="dk1"/>
              </a:solidFill>
              <a:sym typeface="+mn-ea"/>
            </a:endParaRPr>
          </a:p>
          <a:p>
            <a:pPr marL="285750" lvl="1" indent="-285750" algn="just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it-IT" altLang="en-US" sz="1400">
                <a:solidFill>
                  <a:schemeClr val="dk1"/>
                </a:solidFill>
                <a:sym typeface="+mn-ea"/>
              </a:rPr>
              <a:t>capacità di ascolto, dialogo e comprensione dell'altro.</a:t>
            </a:r>
            <a:endParaRPr lang="it-IT" altLang="en-US" sz="1400">
              <a:solidFill>
                <a:schemeClr val="dk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endParaRPr lang="en-US" sz="1400"/>
          </a:p>
        </p:txBody>
      </p:sp>
      <p:sp>
        <p:nvSpPr>
          <p:cNvPr id="6" name="Flowchart: Alternate Process 5"/>
          <p:cNvSpPr/>
          <p:nvPr/>
        </p:nvSpPr>
        <p:spPr>
          <a:xfrm>
            <a:off x="5084445" y="2708910"/>
            <a:ext cx="3602355" cy="3330575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en-US" sz="1800" b="1" i="1">
                <a:solidFill>
                  <a:schemeClr val="dk1"/>
                </a:solidFill>
                <a:sym typeface="+mn-ea"/>
              </a:rPr>
              <a:t>simpatia</a:t>
            </a:r>
            <a:endParaRPr lang="it-IT" altLang="en-US" sz="1800" b="1" i="1">
              <a:solidFill>
                <a:schemeClr val="dk1"/>
              </a:solidFill>
              <a:sym typeface="+mn-ea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it-IT" altLang="en-US" sz="1400">
              <a:solidFill>
                <a:schemeClr val="dk1"/>
              </a:solidFill>
            </a:endParaRPr>
          </a:p>
          <a:p>
            <a:pPr marL="285750" lvl="0" indent="-285750" algn="just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it-IT" altLang="en-US" sz="1400">
                <a:solidFill>
                  <a:schemeClr val="dk1"/>
                </a:solidFill>
                <a:sym typeface="+mn-ea"/>
              </a:rPr>
              <a:t>identificazione con l'altro che ignora le differenze.</a:t>
            </a:r>
            <a:endParaRPr lang="it-IT" altLang="en-US" sz="1400">
              <a:solidFill>
                <a:schemeClr val="dk1"/>
              </a:solidFill>
            </a:endParaRPr>
          </a:p>
          <a:p>
            <a:pPr marL="285750" lvl="0" indent="-285750" algn="just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it-IT" altLang="en-US" sz="1400">
                <a:solidFill>
                  <a:schemeClr val="dk1"/>
                </a:solidFill>
                <a:sym typeface="+mn-ea"/>
              </a:rPr>
              <a:t>corrisponde ai primissimi stadi di sviluppo del bambino, quando si identifica completamente con la madre.</a:t>
            </a:r>
            <a:endParaRPr lang="it-IT" altLang="en-US" sz="1400">
              <a:solidFill>
                <a:schemeClr val="dk1"/>
              </a:solidFill>
            </a:endParaRPr>
          </a:p>
          <a:p>
            <a:pPr marL="285750" lvl="0" indent="-285750" algn="just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it-IT" altLang="en-US" sz="1400">
                <a:solidFill>
                  <a:schemeClr val="dk1"/>
                </a:solidFill>
                <a:sym typeface="+mn-ea"/>
              </a:rPr>
              <a:t>abilità dialettica che mira alla sitesi-identità tra opinioni o valori contrastanti.</a:t>
            </a:r>
            <a:endParaRPr lang="en-US" sz="1400"/>
          </a:p>
        </p:txBody>
      </p:sp>
      <p:sp>
        <p:nvSpPr>
          <p:cNvPr id="7" name="Text Box 6"/>
          <p:cNvSpPr txBox="1"/>
          <p:nvPr/>
        </p:nvSpPr>
        <p:spPr>
          <a:xfrm>
            <a:off x="3165475" y="1595120"/>
            <a:ext cx="2954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it-IT" altLang="en-US" b="1" i="1">
                <a:latin typeface="+mj-lt"/>
              </a:rPr>
              <a:t>collaborazione</a:t>
            </a:r>
            <a:endParaRPr lang="it-IT" altLang="en-US" b="1" i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29600" cy="877570"/>
          </a:xfrm>
        </p:spPr>
        <p:txBody>
          <a:bodyPr>
            <a:normAutofit/>
          </a:bodyPr>
          <a:lstStyle/>
          <a:p>
            <a:pPr algn="l"/>
            <a:r>
              <a:rPr lang="it-IT" alt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collaborazione prende forma</a:t>
            </a:r>
            <a:endParaRPr lang="it-IT" altLang="it-IT" sz="2400" dirty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318260"/>
            <a:ext cx="8090535" cy="2147570"/>
          </a:xfrm>
        </p:spPr>
        <p:txBody>
          <a:bodyPr>
            <a:normAutofit/>
          </a:bodyPr>
          <a:lstStyle/>
          <a:p>
            <a:pPr algn="just">
              <a:buFont typeface="Monotype Sorts" charset="2"/>
              <a:buNone/>
            </a:pPr>
            <a:r>
              <a:rPr lang="it-IT" altLang="it-IT" sz="2000" b="1" i="1" dirty="0">
                <a:solidFill>
                  <a:schemeClr val="tx1"/>
                </a:solidFill>
              </a:rPr>
              <a:t>Quando nasce la questione sociale?</a:t>
            </a:r>
            <a:r>
              <a:rPr lang="it-IT" altLang="it-IT" i="1" dirty="0">
                <a:solidFill>
                  <a:schemeClr val="tx1"/>
                </a:solidFill>
              </a:rPr>
              <a:t> </a:t>
            </a:r>
            <a:endParaRPr lang="it-IT" altLang="it-IT" i="1" dirty="0">
              <a:solidFill>
                <a:schemeClr val="tx1"/>
              </a:solidFill>
            </a:endParaRPr>
          </a:p>
          <a:p>
            <a:pPr algn="just">
              <a:buFont typeface="Monotype Sorts" charset="2"/>
              <a:buNone/>
            </a:pPr>
            <a:r>
              <a:rPr lang="it-IT" altLang="it-IT" sz="2000" b="1" i="1" dirty="0">
                <a:solidFill>
                  <a:schemeClr val="tx1"/>
                </a:solidFill>
              </a:rPr>
              <a:t>Risp</a:t>
            </a:r>
            <a:r>
              <a:rPr lang="it-IT" altLang="it-IT" sz="2000" b="1" dirty="0">
                <a:solidFill>
                  <a:schemeClr val="tx1"/>
                </a:solidFill>
              </a:rPr>
              <a:t>: </a:t>
            </a:r>
            <a:r>
              <a:rPr lang="it-IT" altLang="it-IT" sz="2000" dirty="0">
                <a:solidFill>
                  <a:schemeClr val="tx1"/>
                </a:solidFill>
              </a:rPr>
              <a:t>Alla fine dell'800 la società europea e quella americana sperimentano per la prima volta la compresenza, in città e quartieri, di grandi masse, composte da persone radicalmente diverse (afro-americani, ebrei, irlandesi, italiani, ecc..).</a:t>
            </a:r>
            <a:endParaRPr lang="it-IT" altLang="it-IT" sz="2000" dirty="0">
              <a:solidFill>
                <a:schemeClr val="tx1"/>
              </a:solidFill>
            </a:endParaRPr>
          </a:p>
          <a:p>
            <a:pPr algn="just">
              <a:buFont typeface="Monotype Sorts" charset="2"/>
              <a:buNone/>
            </a:pPr>
            <a:endParaRPr lang="it-IT" altLang="it-IT" sz="2000" b="1" dirty="0">
              <a:solidFill>
                <a:schemeClr val="tx1"/>
              </a:solidFill>
            </a:endParaRPr>
          </a:p>
          <a:p>
            <a:pPr lvl="7" algn="just">
              <a:buFont typeface="Monotype Sorts" charset="2"/>
              <a:buNone/>
            </a:pPr>
            <a:endParaRPr lang="it-IT" altLang="it-IT" sz="1280" b="1" dirty="0">
              <a:solidFill>
                <a:schemeClr val="tx1"/>
              </a:solidFill>
            </a:endParaRPr>
          </a:p>
          <a:p>
            <a:pPr lvl="7" algn="just">
              <a:buFont typeface="Monotype Sorts" charset="2"/>
              <a:buNone/>
            </a:pPr>
            <a:endParaRPr lang="it-IT" altLang="it-IT" dirty="0">
              <a:solidFill>
                <a:schemeClr val="tx1"/>
              </a:solidFill>
            </a:endParaRPr>
          </a:p>
        </p:txBody>
      </p:sp>
      <p:pic>
        <p:nvPicPr>
          <p:cNvPr id="2" name="Picture Placeholder 1" descr="LONDRA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tretch>
            <a:fillRect/>
          </a:stretch>
        </p:blipFill>
        <p:spPr>
          <a:xfrm>
            <a:off x="5704205" y="3440430"/>
            <a:ext cx="2843530" cy="2296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8415" y="3466465"/>
            <a:ext cx="9773920" cy="2362835"/>
          </a:xfrm>
        </p:spPr>
        <p:txBody>
          <a:bodyPr>
            <a:normAutofit lnSpcReduction="20000"/>
          </a:bodyPr>
          <a:p>
            <a:pPr lvl="1" algn="l">
              <a:buFont typeface="Monotype Sorts" charset="2"/>
              <a:buNone/>
            </a:pPr>
            <a:endParaRPr altLang="it-IT" sz="1995" b="1" dirty="0">
              <a:solidFill>
                <a:schemeClr val="tx1"/>
              </a:solidFill>
              <a:sym typeface="+mn-ea"/>
            </a:endParaRPr>
          </a:p>
          <a:p>
            <a:pPr lvl="1" algn="l">
              <a:buFont typeface="Monotype Sorts" charset="2"/>
              <a:buNone/>
            </a:pPr>
            <a:r>
              <a:rPr altLang="it-IT" sz="1995" b="1" i="1" dirty="0">
                <a:solidFill>
                  <a:schemeClr val="tx1"/>
                </a:solidFill>
                <a:sym typeface="+mn-ea"/>
              </a:rPr>
              <a:t>Come viene interpretata </a:t>
            </a:r>
            <a:endParaRPr lang="it-IT" altLang="it-IT" sz="1995" b="1" i="1" dirty="0">
              <a:solidFill>
                <a:schemeClr val="tx1"/>
              </a:solidFill>
            </a:endParaRPr>
          </a:p>
          <a:p>
            <a:pPr lvl="1" algn="l">
              <a:buFont typeface="Monotype Sorts" charset="2"/>
              <a:buNone/>
            </a:pPr>
            <a:r>
              <a:rPr altLang="it-IT" sz="1995" b="1" i="1" dirty="0">
                <a:solidFill>
                  <a:schemeClr val="tx1"/>
                </a:solidFill>
                <a:sym typeface="+mn-ea"/>
              </a:rPr>
              <a:t>la presenza “del diverso”? </a:t>
            </a:r>
            <a:endParaRPr lang="it-IT" altLang="it-IT" sz="1995" b="1" i="1" dirty="0">
              <a:solidFill>
                <a:schemeClr val="tx1"/>
              </a:solidFill>
            </a:endParaRPr>
          </a:p>
          <a:p>
            <a:pPr lvl="1" algn="l">
              <a:buFont typeface="Monotype Sorts" charset="2"/>
              <a:buNone/>
            </a:pPr>
            <a:r>
              <a:rPr altLang="it-IT" sz="1995" b="1" i="1" dirty="0">
                <a:solidFill>
                  <a:schemeClr val="tx1"/>
                </a:solidFill>
                <a:sym typeface="+mn-ea"/>
              </a:rPr>
              <a:t>Risp</a:t>
            </a:r>
            <a:r>
              <a:rPr altLang="it-IT" sz="1995" b="1" dirty="0">
                <a:solidFill>
                  <a:schemeClr val="tx1"/>
                </a:solidFill>
                <a:sym typeface="+mn-ea"/>
              </a:rPr>
              <a:t>: </a:t>
            </a:r>
            <a:r>
              <a:rPr altLang="it-IT" sz="1995" dirty="0">
                <a:solidFill>
                  <a:schemeClr val="tx1"/>
                </a:solidFill>
                <a:sym typeface="+mn-ea"/>
              </a:rPr>
              <a:t> Gli studiosi dell'epoca teorizzano</a:t>
            </a:r>
            <a:endParaRPr altLang="it-IT" sz="1995" dirty="0">
              <a:solidFill>
                <a:schemeClr val="tx1"/>
              </a:solidFill>
              <a:sym typeface="+mn-ea"/>
            </a:endParaRPr>
          </a:p>
          <a:p>
            <a:pPr lvl="1" algn="l">
              <a:buFont typeface="Monotype Sorts" charset="2"/>
              <a:buNone/>
            </a:pPr>
            <a:r>
              <a:rPr altLang="it-IT" sz="1995" dirty="0">
                <a:solidFill>
                  <a:schemeClr val="tx1"/>
                </a:solidFill>
                <a:sym typeface="+mn-ea"/>
              </a:rPr>
              <a:t> la presenza dell'alterità e propongono</a:t>
            </a:r>
            <a:endParaRPr altLang="it-IT" sz="1995" dirty="0">
              <a:solidFill>
                <a:schemeClr val="tx1"/>
              </a:solidFill>
              <a:sym typeface="+mn-ea"/>
            </a:endParaRPr>
          </a:p>
          <a:p>
            <a:pPr lvl="1" algn="l">
              <a:buFont typeface="Monotype Sorts" charset="2"/>
              <a:buNone/>
            </a:pPr>
            <a:r>
              <a:rPr altLang="it-IT" sz="1995" dirty="0">
                <a:solidFill>
                  <a:schemeClr val="tx1"/>
                </a:solidFill>
                <a:sym typeface="+mn-ea"/>
              </a:rPr>
              <a:t> modelli di collaborazione tra diversi.</a:t>
            </a:r>
            <a:endParaRPr lang="it-IT" altLang="it-IT" sz="1995" dirty="0">
              <a:solidFill>
                <a:schemeClr val="tx1"/>
              </a:solidFill>
            </a:endParaRPr>
          </a:p>
          <a:p>
            <a:pPr lvl="1" algn="l">
              <a:buFont typeface="Monotype Sorts" charset="2"/>
              <a:buNone/>
            </a:pPr>
            <a:r>
              <a:rPr altLang="it-IT" sz="1995" dirty="0">
                <a:solidFill>
                  <a:schemeClr val="tx1"/>
                </a:solidFill>
                <a:sym typeface="+mn-ea"/>
              </a:rPr>
              <a:t> </a:t>
            </a:r>
            <a:endParaRPr lang="it-IT" altLang="it-IT" sz="1995" dirty="0">
              <a:solidFill>
                <a:schemeClr val="tx1"/>
              </a:solidFill>
            </a:endParaRPr>
          </a:p>
          <a:p>
            <a:pPr lvl="7" algn="l">
              <a:buFont typeface="Monotype Sorts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835" y="274955"/>
            <a:ext cx="8228965" cy="792480"/>
          </a:xfrm>
        </p:spPr>
        <p:txBody>
          <a:bodyPr>
            <a:normAutofit/>
          </a:bodyPr>
          <a:lstStyle/>
          <a:p>
            <a:r>
              <a:rPr lang="it-IT" altLang="it-IT" sz="2400">
                <a:solidFill>
                  <a:srgbClr val="FF0000"/>
                </a:solidFill>
              </a:rPr>
              <a:t>Come può essere amministrata l'alterità?</a:t>
            </a:r>
            <a:endParaRPr lang="it-IT" altLang="it-IT" sz="240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8070"/>
            <a:ext cx="8228965" cy="5058410"/>
          </a:xfrm>
        </p:spPr>
        <p:txBody>
          <a:bodyPr>
            <a:normAutofit lnSpcReduction="20000"/>
          </a:bodyPr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it-IT" altLang="it-IT" sz="2400" b="1" i="1" dirty="0">
                <a:solidFill>
                  <a:schemeClr val="tx1"/>
                </a:solidFill>
                <a:latin typeface="+mj-lt"/>
                <a:ea typeface="Arial Unicode MS" panose="020B0604020202020204" charset="-122"/>
                <a:sym typeface="+mn-ea"/>
              </a:rPr>
              <a:t>Simmel </a:t>
            </a:r>
            <a:r>
              <a:rPr lang="it-IT" altLang="it-IT" sz="2400" b="1" dirty="0">
                <a:solidFill>
                  <a:schemeClr val="tx1"/>
                </a:solidFill>
                <a:latin typeface="+mj-lt"/>
                <a:ea typeface="Arial Unicode MS" panose="020B0604020202020204" charset="-122"/>
                <a:sym typeface="+mn-ea"/>
              </a:rPr>
              <a:t>→ </a:t>
            </a:r>
            <a:r>
              <a:rPr lang="it-IT" altLang="it-IT" sz="1800" b="1" dirty="0">
                <a:solidFill>
                  <a:schemeClr val="tx1"/>
                </a:solidFill>
                <a:latin typeface="+mj-lt"/>
                <a:ea typeface="Arial Unicode MS" panose="020B0604020202020204" charset="-122"/>
                <a:sym typeface="+mn-ea"/>
              </a:rPr>
              <a:t>ricchezza dell'alterità</a:t>
            </a:r>
            <a:r>
              <a:rPr lang="it-IT" altLang="it-IT" sz="1800" dirty="0">
                <a:solidFill>
                  <a:schemeClr val="tx1"/>
                </a:solidFill>
                <a:latin typeface="+mj-lt"/>
                <a:ea typeface="Arial Unicode MS" panose="020B0604020202020204" charset="-122"/>
                <a:sym typeface="+mn-ea"/>
              </a:rPr>
              <a:t>:la vita sociale è arricchita dalla presenza dell'altro e la sua presenza deve essere amministrata grazie a rituali di sociabilità (savoir-fare, diplomazia, consapevolezza delle differenze).</a:t>
            </a:r>
            <a:endParaRPr lang="it-IT" altLang="it-IT" sz="1800" dirty="0">
              <a:solidFill>
                <a:schemeClr val="tx1"/>
              </a:solidFill>
              <a:latin typeface="+mj-lt"/>
              <a:ea typeface="Arial Unicode MS" panose="020B0604020202020204" charset="-122"/>
              <a:sym typeface="+mn-ea"/>
            </a:endParaRPr>
          </a:p>
          <a:p>
            <a:pPr algn="just">
              <a:buFont typeface="Monotype Sorts" charset="2"/>
              <a:buNone/>
            </a:pPr>
            <a:endParaRPr lang="it-IT" altLang="it-IT" sz="1800" dirty="0">
              <a:solidFill>
                <a:schemeClr val="tx1"/>
              </a:solidFill>
              <a:latin typeface="+mj-lt"/>
              <a:ea typeface="Arial Unicode MS" panose="020B0604020202020204" charset="-122"/>
              <a:sym typeface="+mn-ea"/>
            </a:endParaRPr>
          </a:p>
          <a:p>
            <a:pPr algn="just">
              <a:buFont typeface="Monotype Sorts" charset="2"/>
              <a:buNone/>
            </a:pPr>
            <a:r>
              <a:rPr lang="it-IT" altLang="it-IT" sz="2400" b="1" i="1" dirty="0">
                <a:solidFill>
                  <a:schemeClr val="tx1"/>
                </a:solidFill>
                <a:latin typeface="+mj-lt"/>
                <a:ea typeface="Arial Unicode MS" panose="020B0604020202020204" charset="-122"/>
                <a:sym typeface="+mn-ea"/>
              </a:rPr>
              <a:t>Addams e Alinsky </a:t>
            </a:r>
            <a:r>
              <a:rPr lang="it-IT" altLang="it-IT" sz="2400" b="1" dirty="0">
                <a:solidFill>
                  <a:schemeClr val="tx1"/>
                </a:solidFill>
                <a:latin typeface="+mj-lt"/>
                <a:ea typeface="Arial Unicode MS" panose="020B0604020202020204" charset="-122"/>
                <a:sym typeface="+mn-ea"/>
              </a:rPr>
              <a:t>→ </a:t>
            </a:r>
            <a:r>
              <a:rPr lang="it-IT" altLang="it-IT" sz="1800" b="1" dirty="0">
                <a:solidFill>
                  <a:schemeClr val="tx1"/>
                </a:solidFill>
                <a:latin typeface="+mj-lt"/>
                <a:ea typeface="Arial Unicode MS" panose="020B0604020202020204" charset="-122"/>
                <a:sym typeface="+mn-ea"/>
              </a:rPr>
              <a:t>informalità e condivisione</a:t>
            </a:r>
            <a:r>
              <a:rPr lang="it-IT" altLang="it-IT" sz="1800" dirty="0">
                <a:solidFill>
                  <a:schemeClr val="tx1"/>
                </a:solidFill>
                <a:latin typeface="+mj-lt"/>
                <a:ea typeface="Arial Unicode MS" panose="020B0604020202020204" charset="-122"/>
                <a:sym typeface="+mn-ea"/>
              </a:rPr>
              <a:t>: tra le masse popolari rischia di prodursi isolamento e “guerra tra poveri”, dunque l'azione sociale deve basarsi sulla condivisione quotidiana di spazi ed attività (</a:t>
            </a:r>
            <a:r>
              <a:rPr lang="it-IT" altLang="it-IT" sz="1800" i="1" dirty="0">
                <a:solidFill>
                  <a:schemeClr val="tx1"/>
                </a:solidFill>
                <a:latin typeface="+mj-lt"/>
                <a:ea typeface="Arial Unicode MS" panose="020B0604020202020204" charset="-122"/>
                <a:sym typeface="+mn-ea"/>
              </a:rPr>
              <a:t>settlement houses</a:t>
            </a:r>
            <a:r>
              <a:rPr lang="it-IT" altLang="it-IT" sz="1800" dirty="0">
                <a:solidFill>
                  <a:schemeClr val="tx1"/>
                </a:solidFill>
                <a:latin typeface="+mj-lt"/>
                <a:ea typeface="Arial Unicode MS" panose="020B0604020202020204" charset="-122"/>
                <a:sym typeface="+mn-ea"/>
              </a:rPr>
              <a:t>).</a:t>
            </a:r>
            <a:endParaRPr lang="it-IT" altLang="it-IT" sz="1800" dirty="0">
              <a:solidFill>
                <a:schemeClr val="tx1"/>
              </a:solidFill>
              <a:latin typeface="+mj-lt"/>
              <a:ea typeface="Arial Unicode MS" panose="020B0604020202020204" charset="-122"/>
              <a:sym typeface="+mn-ea"/>
            </a:endParaRPr>
          </a:p>
          <a:p>
            <a:pPr algn="just">
              <a:buFont typeface="Monotype Sorts" charset="2"/>
              <a:buNone/>
            </a:pPr>
            <a:endParaRPr lang="it-IT" altLang="it-IT" sz="1800" dirty="0">
              <a:solidFill>
                <a:schemeClr val="tx1"/>
              </a:solidFill>
              <a:latin typeface="+mj-lt"/>
              <a:ea typeface="Arial Unicode MS" panose="020B0604020202020204" charset="-122"/>
              <a:sym typeface="+mn-ea"/>
            </a:endParaRPr>
          </a:p>
          <a:p>
            <a:pPr algn="just">
              <a:buFont typeface="Monotype Sorts" charset="2"/>
              <a:buNone/>
            </a:pPr>
            <a:r>
              <a:rPr lang="it-IT" altLang="it-IT" sz="2400" b="1" i="1" dirty="0">
                <a:solidFill>
                  <a:schemeClr val="tx1"/>
                </a:solidFill>
                <a:latin typeface="+mj-lt"/>
                <a:ea typeface="Arial Unicode MS" panose="020B0604020202020204" charset="-122"/>
                <a:sym typeface="+mn-ea"/>
              </a:rPr>
              <a:t>Owen e Furier</a:t>
            </a:r>
            <a:r>
              <a:rPr lang="it-IT" altLang="it-IT" sz="2400" b="1" dirty="0">
                <a:solidFill>
                  <a:schemeClr val="tx1"/>
                </a:solidFill>
                <a:latin typeface="+mj-lt"/>
                <a:ea typeface="Arial Unicode MS" panose="020B0604020202020204" charset="-122"/>
                <a:sym typeface="+mn-ea"/>
              </a:rPr>
              <a:t> → </a:t>
            </a:r>
            <a:r>
              <a:rPr lang="it-IT" altLang="it-IT" sz="1800" b="1" dirty="0">
                <a:solidFill>
                  <a:schemeClr val="tx1"/>
                </a:solidFill>
                <a:latin typeface="+mj-lt"/>
                <a:ea typeface="Arial Unicode MS" panose="020B0604020202020204" charset="-122"/>
                <a:sym typeface="+mn-ea"/>
              </a:rPr>
              <a:t>laboratorio artigianale</a:t>
            </a:r>
            <a:r>
              <a:rPr lang="it-IT" altLang="it-IT" sz="1800" dirty="0">
                <a:solidFill>
                  <a:schemeClr val="tx1"/>
                </a:solidFill>
                <a:latin typeface="+mj-lt"/>
                <a:ea typeface="Arial Unicode MS" panose="020B0604020202020204" charset="-122"/>
                <a:sym typeface="+mn-ea"/>
              </a:rPr>
              <a:t>: la collaborazione tra diversi è favorita dalla creazione di contesti strutturati, con regole e ritualità prefissate, in cui le persone possano lavorare assieme.</a:t>
            </a:r>
            <a:endParaRPr lang="it-IT" altLang="it-IT" sz="1800" i="1" dirty="0">
              <a:cs typeface="Times" charset="0"/>
            </a:endParaRPr>
          </a:p>
        </p:txBody>
      </p:sp>
      <p:pic>
        <p:nvPicPr>
          <p:cNvPr id="2" name="Content Placeholder 1" descr="hans-holbein-il-giovane-gli-ambasciatori-francesi-1533-national-gallery-londra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0870" y="4585970"/>
            <a:ext cx="1626870" cy="1600835"/>
          </a:xfrm>
          <a:prstGeom prst="rect">
            <a:avLst/>
          </a:prstGeom>
        </p:spPr>
      </p:pic>
      <p:pic>
        <p:nvPicPr>
          <p:cNvPr id="3" name="Picture 2" descr="stradivari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135" y="4572635"/>
            <a:ext cx="1637030" cy="1614170"/>
          </a:xfrm>
          <a:prstGeom prst="rect">
            <a:avLst/>
          </a:prstGeom>
        </p:spPr>
      </p:pic>
      <p:pic>
        <p:nvPicPr>
          <p:cNvPr id="4" name="Picture 3" descr="Hull_House_art_dn_n076595_1924_dbloc_siz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790" y="4599940"/>
            <a:ext cx="1979295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2400">
                <a:solidFill>
                  <a:srgbClr val="FF0000"/>
                </a:solidFill>
                <a:sym typeface="+mn-ea"/>
              </a:rPr>
              <a:t>L'equilibrio instabile tra collaborazione e competitività</a:t>
            </a:r>
            <a:br>
              <a:rPr lang="it-IT" altLang="it-IT" sz="2000">
                <a:solidFill>
                  <a:srgbClr val="FF0000"/>
                </a:solidFill>
              </a:rPr>
            </a:br>
            <a:endParaRPr lang="it-IT" altLang="it-IT" sz="200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73380" y="1221105"/>
            <a:ext cx="8399780" cy="49047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charset="2"/>
              <a:buNone/>
            </a:pPr>
            <a:endParaRPr lang="it-IT" altLang="it-IT" sz="2400" b="1" dirty="0"/>
          </a:p>
          <a:p>
            <a:pPr algn="just"/>
            <a:r>
              <a:rPr lang="it-IT" altLang="it-IT" sz="2000" dirty="0">
                <a:cs typeface="Times" charset="0"/>
              </a:rPr>
              <a:t>Competitività e collaborazione sono entrambe necessarie alla vita sociale e costantemente negoziate.lnfatti il loro rapporto dà vita ad un continuum (vedi slide successiva)</a:t>
            </a:r>
            <a:endParaRPr lang="it-IT" altLang="it-IT" sz="2000" dirty="0">
              <a:cs typeface="Times" charset="0"/>
            </a:endParaRPr>
          </a:p>
          <a:p>
            <a:pPr algn="just"/>
            <a:endParaRPr lang="it-IT" altLang="it-IT" sz="2000" dirty="0">
              <a:cs typeface="Times" charset="0"/>
            </a:endParaRPr>
          </a:p>
          <a:p>
            <a:pPr marL="0" indent="0" algn="just">
              <a:buNone/>
            </a:pPr>
            <a:endParaRPr lang="it-IT" altLang="it-IT" sz="2000" dirty="0">
              <a:cs typeface="Times" charset="0"/>
            </a:endParaRPr>
          </a:p>
          <a:p>
            <a:pPr algn="just"/>
            <a:r>
              <a:rPr lang="it-IT" altLang="it-IT" sz="2000" dirty="0">
                <a:cs typeface="Times" charset="0"/>
              </a:rPr>
              <a:t>Il loro bilanciamento avviene grazie a riti quotidiani, basati su:</a:t>
            </a:r>
            <a:endParaRPr lang="it-IT" altLang="it-IT" sz="2000" dirty="0">
              <a:cs typeface="Times" charset="0"/>
            </a:endParaRPr>
          </a:p>
          <a:p>
            <a:pPr marL="0" indent="0" algn="just">
              <a:buNone/>
            </a:pPr>
            <a:endParaRPr lang="it-IT" altLang="it-IT" sz="2000" dirty="0">
              <a:cs typeface="Times" charset="0"/>
            </a:endParaRPr>
          </a:p>
          <a:p>
            <a:pPr lvl="1" algn="just">
              <a:buFont typeface="Wingdings" panose="05000000000000000000" charset="0"/>
              <a:buChar char=""/>
            </a:pPr>
            <a:r>
              <a:rPr lang="it-IT" altLang="it-IT" sz="2000" dirty="0">
                <a:cs typeface="Times" charset="0"/>
              </a:rPr>
              <a:t>ripetizione delle stesse azioni</a:t>
            </a:r>
            <a:endParaRPr lang="it-IT" altLang="it-IT" sz="2000" dirty="0">
              <a:cs typeface="Times" charset="0"/>
            </a:endParaRPr>
          </a:p>
          <a:p>
            <a:pPr lvl="1" algn="just">
              <a:buFont typeface="Wingdings" panose="05000000000000000000" charset="0"/>
              <a:buChar char=""/>
            </a:pPr>
            <a:r>
              <a:rPr lang="it-IT" altLang="it-IT" sz="2000" dirty="0">
                <a:cs typeface="Times" charset="0"/>
              </a:rPr>
              <a:t>creazione di simboli</a:t>
            </a:r>
            <a:endParaRPr lang="it-IT" altLang="it-IT" sz="2000" dirty="0">
              <a:cs typeface="Times" charset="0"/>
            </a:endParaRPr>
          </a:p>
          <a:p>
            <a:pPr lvl="1" algn="just">
              <a:buFont typeface="Wingdings" panose="05000000000000000000" charset="0"/>
              <a:buChar char=""/>
            </a:pPr>
            <a:r>
              <a:rPr lang="it-IT" altLang="it-IT" sz="2000" dirty="0">
                <a:cs typeface="Times" charset="0"/>
              </a:rPr>
              <a:t>produzione di drammaticità </a:t>
            </a:r>
            <a:endParaRPr lang="it-IT" altLang="it-IT" sz="2000" dirty="0">
              <a:cs typeface="Times" charset="0"/>
            </a:endParaRPr>
          </a:p>
          <a:p>
            <a:pPr marL="457200" lvl="1" indent="0" algn="just">
              <a:buFont typeface="Wingdings" panose="05000000000000000000" charset="0"/>
              <a:buNone/>
            </a:pPr>
            <a:r>
              <a:rPr lang="it-IT" altLang="it-IT" sz="2000" dirty="0">
                <a:cs typeface="Times" charset="0"/>
              </a:rPr>
              <a:t>   ed impatto emotivo</a:t>
            </a:r>
            <a:endParaRPr lang="it-IT" altLang="it-IT" sz="2000" dirty="0">
              <a:cs typeface="Times" charset="0"/>
            </a:endParaRPr>
          </a:p>
          <a:p>
            <a:pPr algn="just">
              <a:buNone/>
            </a:pPr>
            <a:endParaRPr lang="it-IT" altLang="it-IT" sz="2000" dirty="0">
              <a:cs typeface="Times" charset="0"/>
            </a:endParaRPr>
          </a:p>
          <a:p>
            <a:pPr algn="just"/>
            <a:endParaRPr lang="it-IT" altLang="it-IT" sz="2000" dirty="0">
              <a:cs typeface="Times" charset="0"/>
            </a:endParaRPr>
          </a:p>
        </p:txBody>
      </p:sp>
      <p:pic>
        <p:nvPicPr>
          <p:cNvPr id="2" name="Content Placeholder 1" descr="collaborazione_no_grazie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027295" y="4688840"/>
            <a:ext cx="4038600" cy="157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2400">
                <a:solidFill>
                  <a:srgbClr val="FF0000"/>
                </a:solidFill>
              </a:rPr>
              <a:t>Il continuum tra collaborazione e competitività</a:t>
            </a:r>
            <a:endParaRPr lang="it-IT" altLang="it-IT" sz="2400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57175" y="1418590"/>
            <a:ext cx="8685530" cy="1987550"/>
          </a:xfrm>
        </p:spPr>
        <p:txBody>
          <a:bodyPr>
            <a:normAutofit fontScale="70000"/>
          </a:bodyPr>
          <a:lstStyle/>
          <a:p>
            <a:pPr>
              <a:lnSpc>
                <a:spcPct val="90000"/>
              </a:lnSpc>
              <a:buFont typeface="Monotype Sorts" charset="2"/>
              <a:buNone/>
            </a:pPr>
            <a:endParaRPr lang="it-IT" altLang="it-IT" sz="2400" dirty="0">
              <a:cs typeface="Times" charset="0"/>
            </a:endParaRPr>
          </a:p>
          <a:p>
            <a:pPr>
              <a:lnSpc>
                <a:spcPct val="70000"/>
              </a:lnSpc>
              <a:buFont typeface="Monotype Sorts" charset="2"/>
              <a:buNone/>
            </a:pPr>
            <a:endParaRPr lang="it-IT" altLang="it-IT" sz="1800" b="1" dirty="0">
              <a:cs typeface="Times" charset="0"/>
            </a:endParaRPr>
          </a:p>
          <a:p>
            <a:endParaRPr lang="it-IT" altLang="it-IT" dirty="0"/>
          </a:p>
          <a:p>
            <a:r>
              <a:rPr lang="it-IT" altLang="it-IT" sz="2800" b="1" dirty="0"/>
              <a:t> </a:t>
            </a:r>
            <a:r>
              <a:rPr lang="it-IT" altLang="it-IT" sz="2800" b="1" i="1" dirty="0"/>
              <a:t> massima                                                              massima</a:t>
            </a:r>
            <a:endParaRPr lang="it-IT" altLang="it-IT" sz="2800" b="1" i="1" dirty="0"/>
          </a:p>
          <a:p>
            <a:r>
              <a:rPr lang="it-IT" altLang="it-IT" sz="2800" b="1" i="1" dirty="0"/>
              <a:t>collaborazione              equilibrio                    competitività</a:t>
            </a:r>
            <a:endParaRPr lang="it-IT" altLang="it-IT" sz="28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it-IT" altLang="en-US">
                <a:solidFill>
                  <a:schemeClr val="bg1"/>
                </a:solidFill>
              </a:rPr>
              <a:t>t</a:t>
            </a:r>
            <a:endParaRPr lang="it-IT" altLang="en-US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62000" y="3187700"/>
            <a:ext cx="415290" cy="698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209415" y="3226435"/>
            <a:ext cx="471805" cy="6597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797165" y="3222625"/>
            <a:ext cx="401320" cy="6292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graphicFrame>
        <p:nvGraphicFramePr>
          <p:cNvPr id="16" name="Diagram 15"/>
          <p:cNvGraphicFramePr/>
          <p:nvPr/>
        </p:nvGraphicFramePr>
        <p:xfrm>
          <a:off x="82550" y="3406140"/>
          <a:ext cx="9006205" cy="27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400" dirty="0">
                <a:solidFill>
                  <a:srgbClr val="FF0000"/>
                </a:solidFill>
              </a:rPr>
              <a:t>La ritualità moderna</a:t>
            </a:r>
            <a:endParaRPr lang="it-IT" altLang="it-IT" sz="2400" dirty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6565" y="1417955"/>
            <a:ext cx="8107045" cy="444754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Monotype Sorts" charset="2"/>
              <a:buNone/>
            </a:pPr>
            <a:r>
              <a:rPr lang="it-IT" altLang="it-IT" sz="2000" dirty="0">
                <a:cs typeface="Times" charset="0"/>
              </a:rPr>
              <a:t>Abbiamo visto che i riti quotidiani sono fondamentali per negoziare il rapporto tra collaborazione e competizione..</a:t>
            </a:r>
            <a:r>
              <a:rPr lang="it-IT" altLang="it-IT" sz="2000" b="1" dirty="0">
                <a:cs typeface="Times" charset="0"/>
              </a:rPr>
              <a:t>quando nascono</a:t>
            </a:r>
            <a:r>
              <a:rPr lang="it-IT" altLang="it-IT" sz="2000" dirty="0">
                <a:cs typeface="Times" charset="0"/>
              </a:rPr>
              <a:t>?</a:t>
            </a:r>
            <a:endParaRPr lang="it-IT" altLang="it-IT" sz="2000" dirty="0">
              <a:cs typeface="Times" charset="0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it-IT" altLang="it-IT" sz="2000" dirty="0">
              <a:cs typeface="Times" charset="0"/>
            </a:endParaRPr>
          </a:p>
          <a:p>
            <a:pPr algn="ctr">
              <a:lnSpc>
                <a:spcPct val="90000"/>
              </a:lnSpc>
              <a:buFont typeface="Monotype Sorts" charset="2"/>
              <a:buNone/>
            </a:pPr>
            <a:r>
              <a:rPr lang="it-IT" altLang="it-IT" sz="2000" dirty="0">
                <a:cs typeface="Times" charset="0"/>
              </a:rPr>
              <a:t>Nascono durante l'</a:t>
            </a:r>
            <a:r>
              <a:rPr lang="it-IT" altLang="it-IT" sz="2000" b="1" dirty="0">
                <a:cs typeface="Times" charset="0"/>
              </a:rPr>
              <a:t>età moderna</a:t>
            </a:r>
            <a:endParaRPr lang="it-IT" altLang="it-IT" sz="2000" b="1" dirty="0">
              <a:cs typeface="Times" charset="0"/>
            </a:endParaRPr>
          </a:p>
          <a:p>
            <a:pPr algn="ctr">
              <a:lnSpc>
                <a:spcPct val="90000"/>
              </a:lnSpc>
              <a:buFont typeface="Monotype Sorts" charset="2"/>
              <a:buNone/>
            </a:pPr>
            <a:endParaRPr lang="it-IT" altLang="it-IT" sz="2000" b="1" dirty="0">
              <a:latin typeface="Arial" panose="020B0604020202020204" pitchFamily="34" charset="0"/>
              <a:cs typeface="Times" charset="0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it-IT" altLang="it-IT" sz="2000" b="1" dirty="0">
                <a:latin typeface="+mj-lt"/>
                <a:cs typeface="Times" charset="0"/>
              </a:rPr>
              <a:t>Riforma protestante</a:t>
            </a:r>
            <a:r>
              <a:rPr lang="it-IT" altLang="it-IT" sz="2000" dirty="0">
                <a:latin typeface="+mj-lt"/>
                <a:cs typeface="Times" charset="0"/>
              </a:rPr>
              <a:t> </a:t>
            </a:r>
            <a:endParaRPr lang="it-IT" altLang="it-IT" sz="2000" dirty="0">
              <a:latin typeface="+mj-lt"/>
              <a:cs typeface="Times" charset="0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it-IT" altLang="it-IT" sz="2000" dirty="0">
                <a:latin typeface="+mj-lt"/>
                <a:cs typeface="Times" charset="0"/>
              </a:rPr>
              <a:t>(1517)                                            </a:t>
            </a:r>
            <a:r>
              <a:rPr lang="it-IT" altLang="it-IT" sz="2000" b="1" dirty="0">
                <a:latin typeface="+mj-lt"/>
                <a:cs typeface="Times" charset="0"/>
              </a:rPr>
              <a:t>Riforma cattolica </a:t>
            </a:r>
            <a:endParaRPr lang="it-IT" altLang="it-IT" sz="2000" b="1" dirty="0">
              <a:latin typeface="+mj-lt"/>
              <a:cs typeface="Times" charset="0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it-IT" altLang="it-IT" sz="2000" b="1" dirty="0">
                <a:latin typeface="+mj-lt"/>
                <a:cs typeface="Times" charset="0"/>
              </a:rPr>
              <a:t>                                                                </a:t>
            </a:r>
            <a:r>
              <a:rPr lang="it-IT" altLang="it-IT" sz="2000" dirty="0">
                <a:latin typeface="+mj-lt"/>
                <a:cs typeface="Times" charset="0"/>
              </a:rPr>
              <a:t>(1545-1563)</a:t>
            </a:r>
            <a:endParaRPr lang="it-IT" altLang="it-IT" sz="2000" dirty="0">
              <a:latin typeface="+mj-lt"/>
              <a:cs typeface="Times" charset="0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it-IT" altLang="it-IT" sz="2000" dirty="0">
              <a:latin typeface="Arial" panose="020B0604020202020204" pitchFamily="34" charset="0"/>
              <a:cs typeface="Times" charset="0"/>
            </a:endParaRPr>
          </a:p>
          <a:p>
            <a:pPr algn="just">
              <a:lnSpc>
                <a:spcPct val="90000"/>
              </a:lnSpc>
              <a:buFont typeface="Monotype Sorts" charset="2"/>
              <a:buNone/>
            </a:pPr>
            <a:r>
              <a:rPr lang="it-IT" altLang="it-IT" sz="2000" dirty="0">
                <a:latin typeface="+mj-lt"/>
                <a:cs typeface="Times" charset="0"/>
              </a:rPr>
              <a:t>A seguito di queste riforme infatti i riti religiosi diventano più teatrali e meno partecipativi (Turner), dunque simbolicamente testimoniano la </a:t>
            </a:r>
            <a:r>
              <a:rPr lang="it-IT" altLang="it-IT" sz="2000" b="1" dirty="0">
                <a:latin typeface="+mj-lt"/>
                <a:cs typeface="Times" charset="0"/>
              </a:rPr>
              <a:t>separazione </a:t>
            </a:r>
            <a:r>
              <a:rPr lang="it-IT" altLang="it-IT" sz="2000" dirty="0">
                <a:latin typeface="+mj-lt"/>
                <a:cs typeface="Times" charset="0"/>
              </a:rPr>
              <a:t>tra celebrante-fedele//sovrano-suddito.</a:t>
            </a:r>
            <a:endParaRPr lang="it-IT" altLang="it-IT" sz="2000" i="1" dirty="0">
              <a:latin typeface="+mj-lt"/>
              <a:cs typeface="Times" charset="0"/>
            </a:endParaRPr>
          </a:p>
          <a:p>
            <a:endParaRPr lang="it-IT" altLang="it-IT" sz="2000" dirty="0"/>
          </a:p>
          <a:p>
            <a:endParaRPr lang="it-IT" altLang="it-IT" sz="20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890520" y="2997200"/>
            <a:ext cx="745490" cy="240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693410" y="3068955"/>
            <a:ext cx="369570" cy="470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565" y="302895"/>
            <a:ext cx="8314055" cy="975360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Le abilità del cittadino moderno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/>
          <p:nvPr>
            <p:ph idx="1"/>
          </p:nvPr>
        </p:nvSpPr>
        <p:spPr>
          <a:xfrm>
            <a:off x="456565" y="1278255"/>
            <a:ext cx="8230870" cy="4721860"/>
          </a:xfrm>
        </p:spPr>
        <p:txBody>
          <a:bodyPr/>
          <a:p>
            <a:pPr marL="0" indent="0" algn="just">
              <a:buNone/>
            </a:pPr>
            <a:r>
              <a:rPr lang="it-IT" altLang="it-IT" sz="2000" dirty="0">
                <a:sym typeface="+mn-ea"/>
              </a:rPr>
              <a:t>La ritualità partecipativa si sposta dalla sfera religiosa a quella civile, nel nuovo </a:t>
            </a:r>
            <a:r>
              <a:rPr lang="it-IT" altLang="it-IT" sz="2000" b="1" dirty="0">
                <a:sym typeface="+mn-ea"/>
              </a:rPr>
              <a:t>contesto urbano </a:t>
            </a:r>
            <a:r>
              <a:rPr lang="it-IT" altLang="it-IT" sz="2000" dirty="0">
                <a:sym typeface="+mn-ea"/>
              </a:rPr>
              <a:t>in cui la </a:t>
            </a:r>
            <a:r>
              <a:rPr lang="it-IT" altLang="it-IT" sz="2000" b="1" dirty="0">
                <a:sym typeface="+mn-ea"/>
              </a:rPr>
              <a:t>civilizzazione </a:t>
            </a:r>
            <a:r>
              <a:rPr lang="it-IT" altLang="it-IT" sz="2000" dirty="0">
                <a:sym typeface="+mn-ea"/>
              </a:rPr>
              <a:t>collettiva è garantita da nuove capacità individuali di socializzazione, quali la</a:t>
            </a:r>
            <a:r>
              <a:rPr lang="it-IT" altLang="it-IT" sz="2000" b="1" dirty="0">
                <a:sym typeface="+mn-ea"/>
              </a:rPr>
              <a:t> sprezzatura.</a:t>
            </a:r>
            <a:endParaRPr lang="it-IT" altLang="it-IT" sz="2000" dirty="0"/>
          </a:p>
          <a:p>
            <a:pPr marL="0" indent="0">
              <a:buNone/>
            </a:pPr>
            <a:endParaRPr lang="it-IT" altLang="en-US" sz="2000"/>
          </a:p>
        </p:txBody>
      </p:sp>
      <p:sp>
        <p:nvSpPr>
          <p:cNvPr id="6" name="Teardrop 5"/>
          <p:cNvSpPr/>
          <p:nvPr/>
        </p:nvSpPr>
        <p:spPr>
          <a:xfrm rot="1080000">
            <a:off x="457200" y="2878455"/>
            <a:ext cx="3415665" cy="3093085"/>
          </a:xfrm>
          <a:prstGeom prst="teardrop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r>
              <a:rPr lang="it-IT" altLang="en-US" sz="1400"/>
              <a:t>Processo di </a:t>
            </a:r>
            <a:r>
              <a:rPr lang="it-IT" altLang="en-US" sz="1800" b="1"/>
              <a:t>civlizzazione</a:t>
            </a:r>
            <a:r>
              <a:rPr lang="it-IT" altLang="en-US" sz="1400"/>
              <a:t> realizzato tramite l'autocontrollo degli impulsi corporali </a:t>
            </a:r>
            <a:endParaRPr lang="it-IT" altLang="en-US" sz="1400"/>
          </a:p>
          <a:p>
            <a:endParaRPr lang="it-IT" altLang="en-US" sz="1400"/>
          </a:p>
          <a:p>
            <a:r>
              <a:rPr lang="it-IT" altLang="en-US" sz="1400"/>
              <a:t>Norbert</a:t>
            </a:r>
            <a:r>
              <a:rPr lang="it-IT" altLang="en-US" sz="1800" b="1"/>
              <a:t> Elias</a:t>
            </a:r>
            <a:endParaRPr lang="it-IT" altLang="en-US" sz="1800" b="1"/>
          </a:p>
        </p:txBody>
      </p:sp>
      <p:sp>
        <p:nvSpPr>
          <p:cNvPr id="10" name="Flowchart: Terminator 9"/>
          <p:cNvSpPr/>
          <p:nvPr/>
        </p:nvSpPr>
        <p:spPr>
          <a:xfrm rot="20580000">
            <a:off x="5306695" y="3037205"/>
            <a:ext cx="3463925" cy="3089275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/>
            <a:r>
              <a:rPr lang="it-IT" altLang="en-US" sz="1800" b="1">
                <a:sym typeface="+mn-ea"/>
              </a:rPr>
              <a:t>Sprezzatura </a:t>
            </a:r>
            <a:r>
              <a:rPr lang="it-IT" altLang="en-US" sz="1400">
                <a:sym typeface="+mn-ea"/>
              </a:rPr>
              <a:t>: abilità diplomatiche di conversazione e comportamento che prevengono la violenza</a:t>
            </a:r>
            <a:endParaRPr lang="it-IT" altLang="en-US" sz="1400">
              <a:sym typeface="+mn-ea"/>
            </a:endParaRPr>
          </a:p>
          <a:p>
            <a:pPr lvl="0" algn="l"/>
            <a:endParaRPr lang="it-IT" altLang="en-US" sz="1400">
              <a:sym typeface="+mn-ea"/>
            </a:endParaRPr>
          </a:p>
          <a:p>
            <a:pPr lvl="0" algn="l"/>
            <a:r>
              <a:rPr lang="it-IT" altLang="en-US" sz="1400">
                <a:sym typeface="+mn-ea"/>
              </a:rPr>
              <a:t>Baldassarre </a:t>
            </a:r>
            <a:r>
              <a:rPr lang="it-IT" altLang="en-US" sz="1800" b="1">
                <a:sym typeface="+mn-ea"/>
              </a:rPr>
              <a:t>Castiglione</a:t>
            </a:r>
            <a:endParaRPr lang="it-IT" altLang="en-US" sz="1800" b="1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iBg_Template_Presentazione_v2">
  <a:themeElements>
    <a:clrScheme name="Impostazioni personalizzate 5">
      <a:dk1>
        <a:srgbClr val="202020"/>
      </a:dk1>
      <a:lt1>
        <a:sysClr val="window" lastClr="FFFFFF"/>
      </a:lt1>
      <a:dk2>
        <a:srgbClr val="0A1431"/>
      </a:dk2>
      <a:lt2>
        <a:srgbClr val="F5EFDE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4740A9"/>
      </a:hlink>
      <a:folHlink>
        <a:srgbClr val="707070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Seconda  Bozza template_Presentazione_2 9 16.pptx</Template>
  <TotalTime>0</TotalTime>
  <Words>8397</Words>
  <Application>WPS Presentation</Application>
  <PresentationFormat>Presentazione su schermo (4:3)</PresentationFormat>
  <Paragraphs>224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Bodoni SvtyTwo ITC TT-Book</vt:lpstr>
      <vt:lpstr>Verdana</vt:lpstr>
      <vt:lpstr>Arial</vt:lpstr>
      <vt:lpstr>Courier New</vt:lpstr>
      <vt:lpstr>Times</vt:lpstr>
      <vt:lpstr>Bodoni SvtyTwo ITC TT-Book</vt:lpstr>
      <vt:lpstr>Trebuchet MS</vt:lpstr>
      <vt:lpstr>Verdana</vt:lpstr>
      <vt:lpstr>Arial Unicode MS</vt:lpstr>
      <vt:lpstr>Monotype Sorts</vt:lpstr>
      <vt:lpstr>Wingdings</vt:lpstr>
      <vt:lpstr>Century Schoolbook</vt:lpstr>
      <vt:lpstr>Segoe Print</vt:lpstr>
      <vt:lpstr>Microsoft YaHei</vt:lpstr>
      <vt:lpstr/>
      <vt:lpstr>UniBg_Template_Presentazione_v2</vt:lpstr>
      <vt:lpstr>PowerPoint 演示文稿</vt:lpstr>
      <vt:lpstr>PRIMA PARTE: La mentalità collaborativa</vt:lpstr>
      <vt:lpstr>Su cosa si basa la collaborazione?  Risp: sull'empatia, perché le differenze tra le persone sono ineliminabili. </vt:lpstr>
      <vt:lpstr>La collaborazione prende forma</vt:lpstr>
      <vt:lpstr>Come può essere amministrata l'alterità?</vt:lpstr>
      <vt:lpstr>L'equilibrio instabile tra collaborazione e competitività </vt:lpstr>
      <vt:lpstr>Il continuum tra collaborazione e competitività</vt:lpstr>
      <vt:lpstr>La ritualità moderna</vt:lpstr>
      <vt:lpstr>Le abilità del cittadino moderno</vt:lpstr>
      <vt:lpstr>SECONDA PARTE: Come si è indebolita la collaborazione?</vt:lpstr>
      <vt:lpstr>Quando e come nasce  la disuguaglianza?</vt:lpstr>
      <vt:lpstr>Nei tradizionali contesti lavorativi (triangolo sociale), i lavoratori trascorrevano molti anni nella stessa impresa, condividendo le stesse pratiche (fiducia tra pari e solidarietà in caso di crisi) e i ruoli di potere corrispondevano ad una maggiore competenza (autorità gudagnata).  Oggi invece, la crescente mobilità fisica, unita alla scarsa competenza del proprio lavoro creano un “effetto silos”.</vt:lpstr>
      <vt:lpstr>Cosa si intende per “sé non collaborativo”?</vt:lpstr>
      <vt:lpstr>TERZA PARTE: Come rafforzare la collaborazione?</vt:lpstr>
      <vt:lpstr>Il laboratorio  artigianale</vt:lpstr>
      <vt:lpstr>La diplomazia quotidiana</vt:lpstr>
      <vt:lpstr>la collaborazione come piacere</vt:lpstr>
      <vt:lpstr>In conclusione...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Stefano Tomelleri</dc:creator>
  <cp:lastModifiedBy>roberta</cp:lastModifiedBy>
  <cp:revision>60</cp:revision>
  <dcterms:created xsi:type="dcterms:W3CDTF">2001-11-24T10:56:00Z</dcterms:created>
  <dcterms:modified xsi:type="dcterms:W3CDTF">2017-09-28T16:49:28Z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